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7" r:id="rId2"/>
    <p:sldId id="256" r:id="rId3"/>
    <p:sldId id="279" r:id="rId4"/>
    <p:sldId id="268" r:id="rId5"/>
    <p:sldId id="258" r:id="rId6"/>
    <p:sldId id="259" r:id="rId7"/>
    <p:sldId id="260" r:id="rId8"/>
    <p:sldId id="261" r:id="rId9"/>
    <p:sldId id="262" r:id="rId10"/>
    <p:sldId id="264" r:id="rId11"/>
    <p:sldId id="269" r:id="rId12"/>
    <p:sldId id="267" r:id="rId13"/>
    <p:sldId id="265" r:id="rId14"/>
    <p:sldId id="266" r:id="rId15"/>
    <p:sldId id="270" r:id="rId16"/>
    <p:sldId id="271" r:id="rId17"/>
    <p:sldId id="272" r:id="rId18"/>
    <p:sldId id="274" r:id="rId19"/>
    <p:sldId id="275" r:id="rId20"/>
    <p:sldId id="276" r:id="rId21"/>
    <p:sldId id="277" r:id="rId22"/>
    <p:sldId id="273"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5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AA8A2D-4EC1-4A8B-9361-0406B71E7ADE}" type="datetimeFigureOut">
              <a:rPr lang="en-US" smtClean="0"/>
              <a:pPr/>
              <a:t>8/19/2010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9F6139-5F13-4578-AB15-395256D3E71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671253D6-ADED-4469-947A-035CB91C5AD8}"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1253D6-ADED-4469-947A-035CB91C5AD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1253D6-ADED-4469-947A-035CB91C5AD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1253D6-ADED-4469-947A-035CB91C5AD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671253D6-ADED-4469-947A-035CB91C5AD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1253D6-ADED-4469-947A-035CB91C5AD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1253D6-ADED-4469-947A-035CB91C5AD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1253D6-ADED-4469-947A-035CB91C5AD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1253D6-ADED-4469-947A-035CB91C5AD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1253D6-ADED-4469-947A-035CB91C5AD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385BB9-D728-494E-B903-5ADE454C0FA2}" type="datetimeFigureOut">
              <a:rPr lang="en-US" smtClean="0"/>
              <a:pPr/>
              <a:t>8/19/2010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1253D6-ADED-4469-947A-035CB91C5AD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F385BB9-D728-494E-B903-5ADE454C0FA2}" type="datetimeFigureOut">
              <a:rPr lang="en-US" smtClean="0"/>
              <a:pPr/>
              <a:t>8/19/2010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71253D6-ADED-4469-947A-035CB91C5AD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r>
              <a:rPr lang="en-US" dirty="0" smtClean="0"/>
              <a:t>Welcome </a:t>
            </a:r>
            <a:r>
              <a:rPr lang="en-US" b="1" dirty="0" smtClean="0"/>
              <a:t>(5 min)</a:t>
            </a:r>
          </a:p>
          <a:p>
            <a:r>
              <a:rPr lang="en-US" dirty="0" smtClean="0"/>
              <a:t>Background for Workshop</a:t>
            </a:r>
          </a:p>
          <a:p>
            <a:r>
              <a:rPr lang="en-US" dirty="0" smtClean="0"/>
              <a:t>Defining “Development” </a:t>
            </a:r>
            <a:r>
              <a:rPr lang="en-US" b="1" dirty="0" smtClean="0"/>
              <a:t>(5 min)</a:t>
            </a:r>
            <a:endParaRPr lang="en-US" dirty="0" smtClean="0"/>
          </a:p>
          <a:p>
            <a:r>
              <a:rPr lang="en-US" dirty="0" smtClean="0"/>
              <a:t>Development Strategies—Drafting/Revision Stages </a:t>
            </a:r>
            <a:r>
              <a:rPr lang="en-US" b="1" dirty="0" smtClean="0"/>
              <a:t>(30 min)</a:t>
            </a:r>
            <a:endParaRPr lang="en-US" dirty="0" smtClean="0"/>
          </a:p>
          <a:p>
            <a:pPr lvl="1"/>
            <a:r>
              <a:rPr lang="en-US" dirty="0" smtClean="0"/>
              <a:t>Metacognitive Level/Awareness of Choice in Writing</a:t>
            </a:r>
          </a:p>
          <a:p>
            <a:pPr lvl="2"/>
            <a:r>
              <a:rPr lang="en-US" dirty="0" smtClean="0"/>
              <a:t>Evidence</a:t>
            </a:r>
          </a:p>
          <a:p>
            <a:pPr lvl="2"/>
            <a:r>
              <a:rPr lang="en-US" dirty="0" smtClean="0"/>
              <a:t>Analysis</a:t>
            </a:r>
          </a:p>
          <a:p>
            <a:pPr lvl="2"/>
            <a:r>
              <a:rPr lang="en-US" dirty="0" smtClean="0"/>
              <a:t>Word and Sentence Level</a:t>
            </a:r>
          </a:p>
          <a:p>
            <a:r>
              <a:rPr lang="en-US" dirty="0" smtClean="0"/>
              <a:t>Application:  Sample Paragraphs and Supporting Development </a:t>
            </a:r>
          </a:p>
          <a:p>
            <a:pPr lvl="1"/>
            <a:r>
              <a:rPr lang="en-US" dirty="0" smtClean="0"/>
              <a:t>Paragraph Assignment and Group Work/Discussion </a:t>
            </a:r>
            <a:r>
              <a:rPr lang="en-US" b="1" dirty="0" smtClean="0"/>
              <a:t>(20 min)</a:t>
            </a:r>
          </a:p>
          <a:p>
            <a:pPr lvl="1"/>
            <a:r>
              <a:rPr lang="en-US" dirty="0" smtClean="0"/>
              <a:t>Groups Present Strategies/Lessons </a:t>
            </a:r>
            <a:r>
              <a:rPr lang="en-US" b="1" dirty="0" smtClean="0"/>
              <a:t>(30 min)</a:t>
            </a:r>
          </a:p>
          <a:p>
            <a:pPr>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Choosing &amp; Using Words for Strong Development</a:t>
            </a:r>
            <a:endParaRPr lang="en-US" sz="3600" b="1" dirty="0"/>
          </a:p>
        </p:txBody>
      </p:sp>
      <p:sp>
        <p:nvSpPr>
          <p:cNvPr id="3" name="Content Placeholder 2"/>
          <p:cNvSpPr>
            <a:spLocks noGrp="1"/>
          </p:cNvSpPr>
          <p:nvPr>
            <p:ph idx="1"/>
          </p:nvPr>
        </p:nvSpPr>
        <p:spPr/>
        <p:txBody>
          <a:bodyPr>
            <a:normAutofit fontScale="25000" lnSpcReduction="20000"/>
          </a:bodyPr>
          <a:lstStyle/>
          <a:p>
            <a:pPr>
              <a:buNone/>
            </a:pPr>
            <a:r>
              <a:rPr lang="en-US" sz="2800" b="1" dirty="0" smtClean="0"/>
              <a:t>	</a:t>
            </a:r>
          </a:p>
          <a:p>
            <a:pPr>
              <a:buNone/>
            </a:pPr>
            <a:r>
              <a:rPr lang="en-US" sz="2800" b="1" dirty="0" smtClean="0"/>
              <a:t>	</a:t>
            </a:r>
            <a:r>
              <a:rPr lang="en-US" sz="11200" dirty="0" smtClean="0"/>
              <a:t>We recognize that word choices do not happen in isolation but depend on the context of the sentence, paragraph and essay. Thus, rather than prescribe word rules, we want to help Ss practice strategies to make purposeful wording decisions. </a:t>
            </a:r>
          </a:p>
          <a:p>
            <a:pPr>
              <a:buNone/>
            </a:pPr>
            <a:endParaRPr lang="en-US" sz="11200" dirty="0" smtClean="0"/>
          </a:p>
          <a:p>
            <a:pPr>
              <a:buNone/>
            </a:pPr>
            <a:endParaRPr lang="en-US" sz="2800" dirty="0" smtClean="0"/>
          </a:p>
          <a:p>
            <a:pPr lvl="1"/>
            <a:endParaRPr lang="en-US" sz="6200" dirty="0" smtClean="0"/>
          </a:p>
          <a:p>
            <a:pPr lvl="1">
              <a:buNone/>
            </a:pPr>
            <a:endParaRPr lang="en-US" sz="2400" dirty="0" smtClean="0"/>
          </a:p>
          <a:p>
            <a:pPr lvl="1">
              <a:buNone/>
            </a:pPr>
            <a:endParaRPr lang="en-US" sz="4200" dirty="0" smtClean="0"/>
          </a:p>
          <a:p>
            <a:pPr lvl="1">
              <a:buNone/>
            </a:pPr>
            <a:endParaRPr lang="en-US" sz="4200" b="1" dirty="0" smtClean="0"/>
          </a:p>
          <a:p>
            <a:pPr lvl="1">
              <a:buNone/>
            </a:pPr>
            <a:endParaRPr lang="en-US" sz="30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Word Choice Thinking Processes usually work in a recursive way:</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Provide sample wordings </a:t>
            </a:r>
            <a:r>
              <a:rPr lang="en-US" sz="2400" dirty="0" smtClean="0"/>
              <a:t>so that </a:t>
            </a:r>
            <a:r>
              <a:rPr lang="en-US" sz="2400" dirty="0" smtClean="0"/>
              <a:t>Ss can inductively arrive at identifying the strengths and weaknesses of word choices.</a:t>
            </a:r>
          </a:p>
          <a:p>
            <a:r>
              <a:rPr lang="en-US" sz="2400" dirty="0" smtClean="0"/>
              <a:t>Facilitate conversations about “why” one wording is more effective than another.</a:t>
            </a:r>
          </a:p>
          <a:p>
            <a:r>
              <a:rPr lang="en-US" sz="2400" dirty="0" smtClean="0"/>
              <a:t>Teach Ss strategies to edit weak words and to find alternative stronger word choices.</a:t>
            </a:r>
          </a:p>
          <a:p>
            <a:r>
              <a:rPr lang="en-US" sz="2400" dirty="0" smtClean="0"/>
              <a:t>Build a </a:t>
            </a:r>
            <a:r>
              <a:rPr lang="en-US" sz="2400" dirty="0" smtClean="0"/>
              <a:t>Editing </a:t>
            </a:r>
            <a:r>
              <a:rPr lang="en-US" sz="2400" dirty="0" smtClean="0"/>
              <a:t>Strategies </a:t>
            </a:r>
            <a:r>
              <a:rPr lang="en-US" sz="2400" dirty="0" smtClean="0"/>
              <a:t>Tool Box by encouraging Ss to share their </a:t>
            </a:r>
            <a:r>
              <a:rPr lang="en-US" sz="2400" smtClean="0"/>
              <a:t>word choice </a:t>
            </a:r>
            <a:r>
              <a:rPr lang="en-US" sz="2400" dirty="0" smtClean="0"/>
              <a:t>strategies.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Choosing &amp; Using Words for Strong Development</a:t>
            </a:r>
            <a:endParaRPr lang="en-US" dirty="0"/>
          </a:p>
        </p:txBody>
      </p:sp>
      <p:sp>
        <p:nvSpPr>
          <p:cNvPr id="3" name="Content Placeholder 2"/>
          <p:cNvSpPr>
            <a:spLocks noGrp="1"/>
          </p:cNvSpPr>
          <p:nvPr>
            <p:ph idx="1"/>
          </p:nvPr>
        </p:nvSpPr>
        <p:spPr/>
        <p:txBody>
          <a:bodyPr>
            <a:normAutofit/>
          </a:bodyPr>
          <a:lstStyle/>
          <a:p>
            <a:r>
              <a:rPr lang="en-US" dirty="0" smtClean="0"/>
              <a:t>Different adaptations of word choice lessons</a:t>
            </a:r>
          </a:p>
          <a:p>
            <a:pPr lvl="1"/>
            <a:r>
              <a:rPr lang="en-US" dirty="0" smtClean="0"/>
              <a:t>teacher-created demonstration essays </a:t>
            </a:r>
          </a:p>
          <a:p>
            <a:pPr lvl="1"/>
            <a:r>
              <a:rPr lang="en-US" dirty="0" smtClean="0"/>
              <a:t>instructional charts</a:t>
            </a:r>
          </a:p>
          <a:p>
            <a:pPr lvl="1"/>
            <a:r>
              <a:rPr lang="en-US" dirty="0" smtClean="0"/>
              <a:t>word lists</a:t>
            </a:r>
          </a:p>
          <a:p>
            <a:pPr lvl="1"/>
            <a:r>
              <a:rPr lang="en-US" dirty="0" smtClean="0"/>
              <a:t>word maps</a:t>
            </a:r>
          </a:p>
          <a:p>
            <a:pPr lvl="1"/>
            <a:r>
              <a:rPr lang="en-US" dirty="0" smtClean="0"/>
              <a:t>other graphic organizers</a:t>
            </a:r>
          </a:p>
          <a:p>
            <a:pPr lvl="1"/>
            <a:r>
              <a:rPr lang="en-US" dirty="0" smtClean="0"/>
              <a:t>peer revision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Choosing &amp; Using Words for Strong Development</a:t>
            </a:r>
            <a:endParaRPr lang="en-US" dirty="0"/>
          </a:p>
        </p:txBody>
      </p:sp>
      <p:sp>
        <p:nvSpPr>
          <p:cNvPr id="3" name="Content Placeholder 2"/>
          <p:cNvSpPr>
            <a:spLocks noGrp="1"/>
          </p:cNvSpPr>
          <p:nvPr>
            <p:ph idx="1"/>
          </p:nvPr>
        </p:nvSpPr>
        <p:spPr/>
        <p:txBody>
          <a:bodyPr>
            <a:normAutofit/>
          </a:bodyPr>
          <a:lstStyle/>
          <a:p>
            <a:r>
              <a:rPr lang="en-US" b="1" dirty="0" smtClean="0"/>
              <a:t>Use Concrete or Colorful Parts of Speech</a:t>
            </a:r>
          </a:p>
          <a:p>
            <a:pPr lvl="1"/>
            <a:r>
              <a:rPr lang="en-US" sz="3200" dirty="0" smtClean="0"/>
              <a:t>Specific Nouns</a:t>
            </a:r>
          </a:p>
          <a:p>
            <a:pPr lvl="1"/>
            <a:r>
              <a:rPr lang="en-US" sz="3200" dirty="0" smtClean="0"/>
              <a:t>Vivid Verbs</a:t>
            </a:r>
          </a:p>
          <a:p>
            <a:pPr lvl="1"/>
            <a:r>
              <a:rPr lang="en-US" sz="3200" dirty="0" smtClean="0"/>
              <a:t>Focused Adjectives &amp; Adverbs</a:t>
            </a:r>
            <a:endParaRPr lang="en-US" sz="3200" b="1" dirty="0" smtClean="0"/>
          </a:p>
          <a:p>
            <a:pPr marL="342900" lvl="1" indent="-342900">
              <a:buFont typeface="Arial" pitchFamily="34" charset="0"/>
              <a:buChar char="•"/>
            </a:pPr>
            <a:r>
              <a:rPr lang="en-US" sz="3200" b="1" dirty="0" smtClean="0"/>
              <a:t>Connotations </a:t>
            </a:r>
          </a:p>
          <a:p>
            <a:pPr lvl="1"/>
            <a:r>
              <a:rPr lang="en-US" dirty="0" smtClean="0"/>
              <a:t>Help Ss understand the differences between word choice meanings.</a:t>
            </a:r>
          </a:p>
          <a:p>
            <a:pPr lvl="1"/>
            <a:r>
              <a:rPr lang="en-US" dirty="0" smtClean="0"/>
              <a:t>Thesaurus Play</a:t>
            </a: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Choosing &amp; Using Words for Strong Development</a:t>
            </a:r>
            <a:endParaRPr lang="en-US" dirty="0"/>
          </a:p>
        </p:txBody>
      </p:sp>
      <p:sp>
        <p:nvSpPr>
          <p:cNvPr id="3" name="Content Placeholder 2"/>
          <p:cNvSpPr>
            <a:spLocks noGrp="1"/>
          </p:cNvSpPr>
          <p:nvPr>
            <p:ph idx="1"/>
          </p:nvPr>
        </p:nvSpPr>
        <p:spPr/>
        <p:txBody>
          <a:bodyPr/>
          <a:lstStyle/>
          <a:p>
            <a:r>
              <a:rPr lang="en-US" dirty="0" smtClean="0"/>
              <a:t>Cut Out Clichés</a:t>
            </a:r>
          </a:p>
          <a:p>
            <a:r>
              <a:rPr lang="en-US" dirty="0" smtClean="0"/>
              <a:t>The Problem with YOU</a:t>
            </a:r>
          </a:p>
          <a:p>
            <a:pPr lvl="1"/>
            <a:r>
              <a:rPr lang="en-US" dirty="0" smtClean="0"/>
              <a:t>Sample Paragraphs for discussion &amp; revision</a:t>
            </a:r>
          </a:p>
          <a:p>
            <a:r>
              <a:rPr lang="en-US" dirty="0" smtClean="0"/>
              <a:t>Pruning Dead Wood (Words)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 Sample Paragraphs:  Teaching Development</a:t>
            </a:r>
            <a:endParaRPr lang="en-US" dirty="0"/>
          </a:p>
        </p:txBody>
      </p:sp>
      <p:sp>
        <p:nvSpPr>
          <p:cNvPr id="3" name="Content Placeholder 2"/>
          <p:cNvSpPr>
            <a:spLocks noGrp="1"/>
          </p:cNvSpPr>
          <p:nvPr>
            <p:ph idx="1"/>
          </p:nvPr>
        </p:nvSpPr>
        <p:spPr/>
        <p:txBody>
          <a:bodyPr/>
          <a:lstStyle/>
          <a:p>
            <a:r>
              <a:rPr lang="en-US" b="1" dirty="0" smtClean="0"/>
              <a:t>Teaching Development Activity (20 minutes):  </a:t>
            </a:r>
            <a:endParaRPr lang="en-US" dirty="0" smtClean="0"/>
          </a:p>
          <a:p>
            <a:pPr lvl="1"/>
            <a:r>
              <a:rPr lang="en-US" dirty="0" smtClean="0"/>
              <a:t>3 groups, 3 different body paragraphs</a:t>
            </a:r>
          </a:p>
          <a:p>
            <a:pPr lvl="1"/>
            <a:r>
              <a:rPr lang="en-US" dirty="0" smtClean="0"/>
              <a:t>In groups, read your assigned body paragraph</a:t>
            </a:r>
          </a:p>
          <a:p>
            <a:pPr lvl="1"/>
            <a:r>
              <a:rPr lang="en-US" dirty="0" smtClean="0"/>
              <a:t>Brainstorm instructional strategies for supporting students’ development revision</a:t>
            </a:r>
          </a:p>
          <a:p>
            <a:pPr lvl="1"/>
            <a:r>
              <a:rPr lang="en-US" dirty="0" smtClean="0"/>
              <a:t>Feel free to adapt ideas/resources presented today and share those that you use in your classes</a:t>
            </a:r>
          </a:p>
          <a:p>
            <a:pPr lvl="1"/>
            <a:r>
              <a:rPr lang="en-US" dirty="0" smtClean="0"/>
              <a:t>Groups will present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Paragraph 1: Prompt/Thesis</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b="1" dirty="0" smtClean="0"/>
              <a:t>Prompt: </a:t>
            </a:r>
            <a:r>
              <a:rPr lang="en-US" dirty="0" smtClean="0"/>
              <a:t>Evaluate the positive and/or negative effects of social networking websites, taking a stance on whether you believe these sites are more beneficial or harmful in the development of their users’ social skills.</a:t>
            </a:r>
          </a:p>
          <a:p>
            <a:r>
              <a:rPr lang="en-US" b="1" dirty="0" smtClean="0"/>
              <a:t>Thesis: </a:t>
            </a:r>
            <a:r>
              <a:rPr lang="en-US" dirty="0" smtClean="0"/>
              <a:t>Although it connects you with relatives and friends it’s also a distraction, and later on it can affect your real life relationships.</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Paragraph 1: Body Paragraph</a:t>
            </a:r>
            <a:endParaRPr lang="en-US" dirty="0"/>
          </a:p>
        </p:txBody>
      </p:sp>
      <p:sp>
        <p:nvSpPr>
          <p:cNvPr id="3" name="Content Placeholder 2"/>
          <p:cNvSpPr>
            <a:spLocks noGrp="1"/>
          </p:cNvSpPr>
          <p:nvPr>
            <p:ph idx="1"/>
          </p:nvPr>
        </p:nvSpPr>
        <p:spPr>
          <a:xfrm>
            <a:off x="-304800" y="762000"/>
            <a:ext cx="9525000" cy="5638800"/>
          </a:xfrm>
        </p:spPr>
        <p:txBody>
          <a:bodyPr>
            <a:noAutofit/>
          </a:bodyPr>
          <a:lstStyle/>
          <a:p>
            <a:pPr>
              <a:buNone/>
            </a:pPr>
            <a:r>
              <a:rPr lang="en-US" sz="2200" dirty="0" smtClean="0"/>
              <a:t> 		</a:t>
            </a:r>
            <a:r>
              <a:rPr lang="en-US" sz="2000" dirty="0" smtClean="0"/>
              <a:t>While these websites help us communicate with long distance family and friends, it’s a distraction to real life. Students tend to keep their minds on computer games and social websites instead of their school work and paying attention in class. My younger brother Jesus says “When my mother bought me a computer, at first I used it as a distraction to pass time but after awhile I got addicted to it and I refused to go to school. Then my mom told me I had to go to school. Then after my mom disconnected the internet I started focusing on school and doing well.” This doesn’t affect just students but those in the work place as well. Employees have been fired from their jobs for playing computer games, on social websites and even on porn sites instead of focusing on the job. A long distance friend name </a:t>
            </a:r>
            <a:r>
              <a:rPr lang="en-US" sz="2000" dirty="0" err="1" smtClean="0"/>
              <a:t>Virydiana</a:t>
            </a:r>
            <a:r>
              <a:rPr lang="en-US" sz="2000" dirty="0" smtClean="0"/>
              <a:t> from Modesto but now she move to the Bay Area where she holds her job there as a cashier in the supermarket, explained that one of her work mates used her cell phone to go to </a:t>
            </a:r>
            <a:r>
              <a:rPr lang="en-US" sz="2000" dirty="0" err="1" smtClean="0"/>
              <a:t>Myspace</a:t>
            </a:r>
            <a:r>
              <a:rPr lang="en-US" sz="2000" dirty="0" smtClean="0"/>
              <a:t> and </a:t>
            </a:r>
            <a:r>
              <a:rPr lang="en-US" sz="2000" dirty="0" err="1" smtClean="0"/>
              <a:t>Facebook</a:t>
            </a:r>
            <a:r>
              <a:rPr lang="en-US" sz="2000" dirty="0" smtClean="0"/>
              <a:t> during work hours, she mentioned that she would hide from the supervisor, when he was around. Unfortunately they found her several times using the cell phone, so she got fired. Do you think this kind of social websites are worth loosing your job? This kind of websites affect us by distracting us from our education, our jobs and learning abilities, we got to learn how to use our time properly and to know when is enough.</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Paragraph 2: Prompt/Thesis</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b="1" dirty="0" smtClean="0"/>
              <a:t>Prompt: </a:t>
            </a:r>
            <a:r>
              <a:rPr lang="en-US" dirty="0" smtClean="0"/>
              <a:t>How do real life super heroes reflect mainstream American ideals?</a:t>
            </a:r>
          </a:p>
          <a:p>
            <a:pPr>
              <a:buNone/>
            </a:pPr>
            <a:endParaRPr lang="en-US" dirty="0" smtClean="0"/>
          </a:p>
          <a:p>
            <a:r>
              <a:rPr lang="en-US" dirty="0" smtClean="0"/>
              <a:t> </a:t>
            </a:r>
            <a:r>
              <a:rPr lang="en-US" b="1" dirty="0" smtClean="0"/>
              <a:t>Thesis: </a:t>
            </a:r>
            <a:r>
              <a:rPr lang="en-US" dirty="0" smtClean="0"/>
              <a:t>Master Legend likes being what he is, see’s what homeless people are going through, and understands that people’s views on superheroes never seem to change.</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Paragraph 2: Body Paragraph</a:t>
            </a:r>
            <a:endParaRPr lang="en-US" dirty="0"/>
          </a:p>
        </p:txBody>
      </p:sp>
      <p:sp>
        <p:nvSpPr>
          <p:cNvPr id="3" name="Content Placeholder 2"/>
          <p:cNvSpPr>
            <a:spLocks noGrp="1"/>
          </p:cNvSpPr>
          <p:nvPr>
            <p:ph idx="1"/>
          </p:nvPr>
        </p:nvSpPr>
        <p:spPr>
          <a:xfrm>
            <a:off x="-152400" y="914400"/>
            <a:ext cx="9220200" cy="5638800"/>
          </a:xfrm>
        </p:spPr>
        <p:txBody>
          <a:bodyPr>
            <a:noAutofit/>
          </a:bodyPr>
          <a:lstStyle/>
          <a:p>
            <a:pPr>
              <a:buNone/>
            </a:pPr>
            <a:r>
              <a:rPr lang="en-US" sz="2000" dirty="0" smtClean="0"/>
              <a:t>		Master Legend knows what the homeless people he see’s are going through. He has done things like handing out socks to them under an Orlando overpass to help them fight staph infections. One of the best thing’s he has given to the homeless is hope. When they were being helped by this guy they would have felt so warm and happy. All the pain they were feeling from being homeless would have just gone for that moment as they talked to Master Legend. Many people are not like the guy. They try to mask all the evil that’s in the world, while Master Legend does something about it. He isn’t afraid and is determined for the world to be a better place. Just like the many real life superheroes that follow in his steps.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Paragraph Development:</a:t>
            </a:r>
            <a:br>
              <a:rPr lang="en-US" dirty="0" smtClean="0"/>
            </a:br>
            <a:r>
              <a:rPr lang="en-US" dirty="0" smtClean="0"/>
              <a:t>  Teaching Choice and Purpose in Development</a:t>
            </a:r>
            <a:endParaRPr lang="en-US" dirty="0"/>
          </a:p>
        </p:txBody>
      </p:sp>
      <p:sp>
        <p:nvSpPr>
          <p:cNvPr id="3" name="Subtitle 2"/>
          <p:cNvSpPr>
            <a:spLocks noGrp="1"/>
          </p:cNvSpPr>
          <p:nvPr>
            <p:ph type="subTitle" idx="1"/>
          </p:nvPr>
        </p:nvSpPr>
        <p:spPr/>
        <p:txBody>
          <a:bodyPr/>
          <a:lstStyle/>
          <a:p>
            <a:r>
              <a:rPr lang="en-US" dirty="0" smtClean="0"/>
              <a:t>Fall 2010</a:t>
            </a:r>
            <a:endParaRPr lang="en-US" dirty="0"/>
          </a:p>
        </p:txBody>
      </p:sp>
      <p:sp>
        <p:nvSpPr>
          <p:cNvPr id="4" name="TextBox 3"/>
          <p:cNvSpPr txBox="1"/>
          <p:nvPr/>
        </p:nvSpPr>
        <p:spPr>
          <a:xfrm>
            <a:off x="762000" y="4038600"/>
            <a:ext cx="7620000" cy="923330"/>
          </a:xfrm>
          <a:prstGeom prst="rect">
            <a:avLst/>
          </a:prstGeom>
          <a:noFill/>
        </p:spPr>
        <p:txBody>
          <a:bodyPr wrap="square" rtlCol="0">
            <a:spAutoFit/>
          </a:bodyPr>
          <a:lstStyle/>
          <a:p>
            <a:pPr algn="ctr"/>
            <a:r>
              <a:rPr lang="en-US" dirty="0" smtClean="0"/>
              <a:t>Teresa Guinon</a:t>
            </a:r>
          </a:p>
          <a:p>
            <a:pPr algn="ctr"/>
            <a:r>
              <a:rPr lang="en-US" dirty="0" smtClean="0"/>
              <a:t>Kelly Hagen</a:t>
            </a:r>
          </a:p>
          <a:p>
            <a:pPr algn="ctr"/>
            <a:r>
              <a:rPr lang="en-US" dirty="0" smtClean="0"/>
              <a:t>Melissa Lloyd-Jones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Paragraph 3: Prompt/Thesis</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b="1" dirty="0" smtClean="0"/>
              <a:t>Prompt: </a:t>
            </a:r>
            <a:r>
              <a:rPr lang="en-US" dirty="0" smtClean="0"/>
              <a:t>Do extrinsic rewards harm or help learning? </a:t>
            </a:r>
          </a:p>
          <a:p>
            <a:pPr>
              <a:buNone/>
            </a:pPr>
            <a:endParaRPr lang="en-US" dirty="0" smtClean="0"/>
          </a:p>
          <a:p>
            <a:r>
              <a:rPr lang="en-US" b="1" dirty="0" smtClean="0"/>
              <a:t>Thesis: </a:t>
            </a:r>
            <a:r>
              <a:rPr lang="en-US" dirty="0" smtClean="0"/>
              <a:t>Extrinsic rewards keep students motivated to keep trying when they face boring or difficult work because they know that there is a reward in the end.</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Paragraph 3: Body Paragraph</a:t>
            </a:r>
            <a:endParaRPr lang="en-US" dirty="0"/>
          </a:p>
        </p:txBody>
      </p:sp>
      <p:sp>
        <p:nvSpPr>
          <p:cNvPr id="3" name="Content Placeholder 2"/>
          <p:cNvSpPr>
            <a:spLocks noGrp="1"/>
          </p:cNvSpPr>
          <p:nvPr>
            <p:ph idx="1"/>
          </p:nvPr>
        </p:nvSpPr>
        <p:spPr>
          <a:xfrm>
            <a:off x="-457200" y="838200"/>
            <a:ext cx="9525000" cy="5638800"/>
          </a:xfrm>
        </p:spPr>
        <p:txBody>
          <a:bodyPr>
            <a:noAutofit/>
          </a:bodyPr>
          <a:lstStyle/>
          <a:p>
            <a:pPr>
              <a:buNone/>
            </a:pPr>
            <a:r>
              <a:rPr lang="en-US" sz="2000" dirty="0" smtClean="0"/>
              <a:t>		</a:t>
            </a:r>
            <a:r>
              <a:rPr lang="en-US" sz="1900" dirty="0" smtClean="0"/>
              <a:t>Rewards help set up little stepping stones to teach individuals how to accomplish bit goals throughout real life. Have rewards is a guideline towards success, this guides them because they will know that when they reach their goal theirs satisfaction in the end. If there is a positive ending, more people would want to be involved in the task, which helps them learn to proceed with certain strategies they acquire in learning to accomplish specific goals done. In addition, it would also teach them to strive for success to overcome the obstacle. This sets up a guide line to teach the students the importance to succeed in what they have to do every day in and out of school. Rewards just reinforce the mandatory duties and make it fun if students receive a reward it is equivalent to a positive boost. It’s like a dessert at the end of a delicious meal and that’s what they look forward to when they’re done. Using cash perks, discounts, prizes, and discounts to school events or outside events, are good motivational tools that are working in school districts. When there is a possibility in school to promote good behavior and keeps children on task, there will be better grades, higher test scores, fewer dropout rates, and lower violence and drug rates. They will also be more focused towards achievements, projects, and school work in and out of the class room. Peers will also persuade their friends and other students to do well, because they will see when others are showing improvement, when you get good things such as extrinsic rewards.</a:t>
            </a:r>
            <a:endParaRPr lang="en-US" sz="19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Questions/Comments?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Please take a moment to provide us with some feedback.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r>
              <a:rPr lang="en-US" dirty="0" smtClean="0"/>
              <a:t>Welcome</a:t>
            </a:r>
          </a:p>
          <a:p>
            <a:r>
              <a:rPr lang="en-US" dirty="0" smtClean="0"/>
              <a:t>Background for Workshop</a:t>
            </a:r>
          </a:p>
          <a:p>
            <a:r>
              <a:rPr lang="en-US" dirty="0" smtClean="0"/>
              <a:t>Defining “Development”</a:t>
            </a:r>
          </a:p>
          <a:p>
            <a:r>
              <a:rPr lang="en-US" dirty="0" smtClean="0"/>
              <a:t>Development Strategies—Drafting/Revision Stages</a:t>
            </a:r>
          </a:p>
          <a:p>
            <a:pPr lvl="1"/>
            <a:r>
              <a:rPr lang="en-US" dirty="0" smtClean="0"/>
              <a:t>Metacognitive Level/Awareness of Choice in Writing</a:t>
            </a:r>
          </a:p>
          <a:p>
            <a:pPr lvl="2"/>
            <a:r>
              <a:rPr lang="en-US" dirty="0" smtClean="0"/>
              <a:t>Evidence</a:t>
            </a:r>
          </a:p>
          <a:p>
            <a:pPr lvl="2"/>
            <a:r>
              <a:rPr lang="en-US" dirty="0" smtClean="0"/>
              <a:t>Analysis</a:t>
            </a:r>
          </a:p>
          <a:p>
            <a:pPr lvl="2"/>
            <a:r>
              <a:rPr lang="en-US" dirty="0" smtClean="0"/>
              <a:t>Word and Sentence Level</a:t>
            </a:r>
          </a:p>
          <a:p>
            <a:r>
              <a:rPr lang="en-US" dirty="0" smtClean="0"/>
              <a:t>Application:  Sample Paragraphs and Teaching Development </a:t>
            </a:r>
          </a:p>
          <a:p>
            <a:pPr lvl="1"/>
            <a:r>
              <a:rPr lang="en-US" dirty="0" smtClean="0"/>
              <a:t>Paragraph Activity and Group Work/Discussion</a:t>
            </a:r>
            <a:endParaRPr lang="en-US" b="1" dirty="0" smtClean="0"/>
          </a:p>
          <a:p>
            <a:pPr lvl="1"/>
            <a:r>
              <a:rPr lang="en-US" dirty="0" smtClean="0"/>
              <a:t>Groups Present Strategies/Lessons</a:t>
            </a:r>
            <a:endParaRPr lang="en-US" b="1" dirty="0" smtClean="0"/>
          </a:p>
          <a:p>
            <a:pPr>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for Workshop on Development</a:t>
            </a:r>
            <a:endParaRPr lang="en-US" dirty="0"/>
          </a:p>
        </p:txBody>
      </p:sp>
      <p:sp>
        <p:nvSpPr>
          <p:cNvPr id="3" name="Content Placeholder 2"/>
          <p:cNvSpPr>
            <a:spLocks noGrp="1"/>
          </p:cNvSpPr>
          <p:nvPr>
            <p:ph idx="1"/>
          </p:nvPr>
        </p:nvSpPr>
        <p:spPr/>
        <p:txBody>
          <a:bodyPr/>
          <a:lstStyle/>
          <a:p>
            <a:r>
              <a:rPr lang="en-US" dirty="0" smtClean="0"/>
              <a:t>Improve SLO assessment</a:t>
            </a:r>
          </a:p>
          <a:p>
            <a:r>
              <a:rPr lang="en-US" dirty="0" smtClean="0"/>
              <a:t>Feedback after spring portfolio read</a:t>
            </a:r>
          </a:p>
          <a:p>
            <a:r>
              <a:rPr lang="en-US" dirty="0" smtClean="0"/>
              <a:t>Let’s face it—it’s complex to teach</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Development</a:t>
            </a:r>
            <a:endParaRPr lang="en-US" dirty="0"/>
          </a:p>
        </p:txBody>
      </p:sp>
      <p:sp>
        <p:nvSpPr>
          <p:cNvPr id="3" name="Content Placeholder 2"/>
          <p:cNvSpPr>
            <a:spLocks noGrp="1"/>
          </p:cNvSpPr>
          <p:nvPr>
            <p:ph idx="1"/>
          </p:nvPr>
        </p:nvSpPr>
        <p:spPr/>
        <p:txBody>
          <a:bodyPr/>
          <a:lstStyle/>
          <a:p>
            <a:r>
              <a:rPr lang="en-US" dirty="0" smtClean="0"/>
              <a:t>“Development”</a:t>
            </a:r>
          </a:p>
          <a:p>
            <a:pPr lvl="1"/>
            <a:r>
              <a:rPr lang="en-US" dirty="0" smtClean="0"/>
              <a:t>Multiple definitions exist, but they all seem to “get at” the same idea.</a:t>
            </a:r>
          </a:p>
          <a:p>
            <a:pPr lvl="1"/>
            <a:r>
              <a:rPr lang="en-US" i="1" dirty="0" smtClean="0"/>
              <a:t>From Rubric</a:t>
            </a:r>
            <a:r>
              <a:rPr lang="en-US" dirty="0" smtClean="0"/>
              <a:t>:  “Writer fully supports all paragraphs with relevant specific examples and explains/analyzes their significance.”</a:t>
            </a:r>
          </a:p>
          <a:p>
            <a:pPr lvl="1"/>
            <a:r>
              <a:rPr lang="en-US" i="1" dirty="0" smtClean="0"/>
              <a:t>Our definition</a:t>
            </a:r>
            <a:r>
              <a:rPr lang="en-US" dirty="0" smtClean="0"/>
              <a:t>:  “What is the most interesting and effective way to prove this point to both myself and my reader?”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and Using Evidence</a:t>
            </a:r>
            <a:endParaRPr lang="en-US" dirty="0"/>
          </a:p>
        </p:txBody>
      </p:sp>
      <p:sp>
        <p:nvSpPr>
          <p:cNvPr id="3" name="Content Placeholder 2"/>
          <p:cNvSpPr>
            <a:spLocks noGrp="1"/>
          </p:cNvSpPr>
          <p:nvPr>
            <p:ph idx="1"/>
          </p:nvPr>
        </p:nvSpPr>
        <p:spPr>
          <a:xfrm>
            <a:off x="457200" y="1371600"/>
            <a:ext cx="8229600" cy="5181600"/>
          </a:xfrm>
        </p:spPr>
        <p:txBody>
          <a:bodyPr>
            <a:normAutofit lnSpcReduction="10000"/>
          </a:bodyPr>
          <a:lstStyle/>
          <a:p>
            <a:pPr algn="ctr">
              <a:buNone/>
            </a:pPr>
            <a:r>
              <a:rPr lang="en-US" sz="2800" u="sng" dirty="0" smtClean="0"/>
              <a:t>Purpose of Evidence</a:t>
            </a:r>
          </a:p>
          <a:p>
            <a:pPr algn="ctr">
              <a:buNone/>
            </a:pPr>
            <a:r>
              <a:rPr lang="en-US" sz="2800" dirty="0" smtClean="0"/>
              <a:t>Evidence is any type of information that will convince readers that a point or claim is reasonable or correct.  Effective paragraphs and essays usually present a carefully chosen combination of evidence.  While insufficient evidence results in weak paragraphs, too much evidence can be overwhelming for readers.  Therefore, good writers make decisions about the amount of evidence and the types of evidence they will use, based on their purpose, audience, and topic sentence/thesis.</a:t>
            </a:r>
          </a:p>
          <a:p>
            <a:pPr>
              <a:buNone/>
            </a:pPr>
            <a:endParaRPr lang="en-US" sz="2800" dirty="0" smtClean="0"/>
          </a:p>
          <a:p>
            <a:endParaRPr lang="en-US" sz="2800" dirty="0" smtClean="0"/>
          </a:p>
          <a:p>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and Using Evidence</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r>
              <a:rPr lang="en-US" b="1" dirty="0" smtClean="0"/>
              <a:t>Types of Evidence Handout</a:t>
            </a:r>
            <a:endParaRPr lang="en-US" dirty="0" smtClean="0"/>
          </a:p>
          <a:p>
            <a:pPr lvl="1"/>
            <a:r>
              <a:rPr lang="en-US" dirty="0" smtClean="0"/>
              <a:t>Gives students descriptions of different types of evidence and how they can be effective as well as considerations &amp; concerns.</a:t>
            </a:r>
            <a:endParaRPr lang="en-US" sz="3000" u="sng" dirty="0" smtClean="0"/>
          </a:p>
          <a:p>
            <a:r>
              <a:rPr lang="en-US" b="1" dirty="0" smtClean="0"/>
              <a:t>Types of Evidence Used in a Sample Essay Handout</a:t>
            </a:r>
          </a:p>
          <a:p>
            <a:pPr lvl="1"/>
            <a:r>
              <a:rPr lang="en-US" dirty="0" smtClean="0"/>
              <a:t>Gives students specific examples of the different types of evidence that could be used in a sample essay.</a:t>
            </a:r>
          </a:p>
          <a:p>
            <a:pPr>
              <a:buNone/>
            </a:pPr>
            <a:r>
              <a:rPr lang="en-US" dirty="0" smtClean="0"/>
              <a:t>		</a:t>
            </a:r>
            <a:endParaRPr lang="en-US" sz="3000" u="sng"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Choosing and Using Evidence</a:t>
            </a:r>
            <a:endParaRPr lang="en-US" dirty="0"/>
          </a:p>
        </p:txBody>
      </p:sp>
      <p:sp>
        <p:nvSpPr>
          <p:cNvPr id="3" name="Content Placeholder 2"/>
          <p:cNvSpPr>
            <a:spLocks noGrp="1"/>
          </p:cNvSpPr>
          <p:nvPr>
            <p:ph idx="1"/>
          </p:nvPr>
        </p:nvSpPr>
        <p:spPr/>
        <p:txBody>
          <a:bodyPr/>
          <a:lstStyle/>
          <a:p>
            <a:r>
              <a:rPr lang="en-US" sz="3600" b="1" dirty="0" smtClean="0"/>
              <a:t>Revising Evidence in Your Paragraph Handout</a:t>
            </a:r>
          </a:p>
          <a:p>
            <a:pPr lvl="1"/>
            <a:r>
              <a:rPr lang="en-US" sz="3200" dirty="0" smtClean="0"/>
              <a:t>Gives students  a way to . . . </a:t>
            </a:r>
          </a:p>
          <a:p>
            <a:pPr lvl="2"/>
            <a:r>
              <a:rPr lang="en-US" sz="2800" dirty="0" smtClean="0"/>
              <a:t>identify what types of evidence they are using</a:t>
            </a:r>
          </a:p>
          <a:p>
            <a:pPr lvl="2"/>
            <a:r>
              <a:rPr lang="en-US" sz="2800" dirty="0" smtClean="0"/>
              <a:t>evaluate if effective</a:t>
            </a:r>
          </a:p>
          <a:p>
            <a:pPr lvl="2"/>
            <a:r>
              <a:rPr lang="en-US" sz="2800" dirty="0" smtClean="0"/>
              <a:t>brainstorm alternative and additional types to prove their point.</a:t>
            </a:r>
            <a:endParaRPr lang="en-US" sz="2800" b="1"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&amp; Using Analysis</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smtClean="0"/>
              <a:t>Forces students to isolate point and evidence.</a:t>
            </a:r>
          </a:p>
          <a:p>
            <a:r>
              <a:rPr lang="en-US" dirty="0" smtClean="0"/>
              <a:t>Tools for making the different layers of analysis explicit.</a:t>
            </a:r>
          </a:p>
          <a:p>
            <a:r>
              <a:rPr lang="en-US" dirty="0" smtClean="0"/>
              <a:t>Guiding questions offer multiple lenses for analysis.</a:t>
            </a:r>
          </a:p>
          <a:p>
            <a:r>
              <a:rPr lang="en-US" dirty="0" smtClean="0"/>
              <a:t>Can be used for drafting and revision (see revised paragraph).</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463</TotalTime>
  <Words>834</Words>
  <Application>Microsoft Office PowerPoint</Application>
  <PresentationFormat>On-screen Show (4:3)</PresentationFormat>
  <Paragraphs>123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Agenda</vt:lpstr>
      <vt:lpstr>Paragraph Development:   Teaching Choice and Purpose in Development</vt:lpstr>
      <vt:lpstr>Agenda</vt:lpstr>
      <vt:lpstr>Background for Workshop on Development</vt:lpstr>
      <vt:lpstr>Defining Development</vt:lpstr>
      <vt:lpstr>Choosing and Using Evidence</vt:lpstr>
      <vt:lpstr>Choosing and Using Evidence</vt:lpstr>
      <vt:lpstr>Choosing and Using Evidence</vt:lpstr>
      <vt:lpstr>Choosing &amp; Using Analysis</vt:lpstr>
      <vt:lpstr>Choosing &amp; Using Words for Strong Development</vt:lpstr>
      <vt:lpstr>Word Choice Thinking Processes usually work in a recursive way: </vt:lpstr>
      <vt:lpstr>Choosing &amp; Using Words for Strong Development</vt:lpstr>
      <vt:lpstr>Choosing &amp; Using Words for Strong Development</vt:lpstr>
      <vt:lpstr>Choosing &amp; Using Words for Strong Development</vt:lpstr>
      <vt:lpstr>Working with Sample Paragraphs:  Teaching Development</vt:lpstr>
      <vt:lpstr>Paragraph 1: Prompt/Thesis</vt:lpstr>
      <vt:lpstr>Paragraph 1: Body Paragraph</vt:lpstr>
      <vt:lpstr>Paragraph 2: Prompt/Thesis</vt:lpstr>
      <vt:lpstr>Paragraph 2: Body Paragraph</vt:lpstr>
      <vt:lpstr>Paragraph 3: Prompt/Thesis</vt:lpstr>
      <vt:lpstr>Paragraph 3: Body Paragraph</vt:lpstr>
      <vt:lpstr>Questions/Comments?</vt:lpstr>
      <vt:lpstr>Thank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Development:  Teaching Choice and Purpose in Development</dc:title>
  <dc:creator>MiraCostan</dc:creator>
  <cp:lastModifiedBy>MiraCostan</cp:lastModifiedBy>
  <cp:revision>33</cp:revision>
  <dcterms:created xsi:type="dcterms:W3CDTF">2010-08-09T16:48:30Z</dcterms:created>
  <dcterms:modified xsi:type="dcterms:W3CDTF">2010-08-19T17:21:21Z</dcterms:modified>
</cp:coreProperties>
</file>