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63" r:id="rId5"/>
    <p:sldId id="267" r:id="rId6"/>
    <p:sldId id="266" r:id="rId7"/>
    <p:sldId id="268" r:id="rId8"/>
    <p:sldId id="269" r:id="rId9"/>
    <p:sldId id="270" r:id="rId10"/>
    <p:sldId id="258" r:id="rId11"/>
    <p:sldId id="259" r:id="rId12"/>
    <p:sldId id="260" r:id="rId13"/>
    <p:sldId id="261" r:id="rId14"/>
    <p:sldId id="264" r:id="rId15"/>
    <p:sldId id="262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C0E3-6BD4-411F-8F76-1D8C92C5F09E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262994-857B-4D2B-A179-4926DBF498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C0E3-6BD4-411F-8F76-1D8C92C5F09E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2994-857B-4D2B-A179-4926DBF4987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E262994-857B-4D2B-A179-4926DBF4987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C0E3-6BD4-411F-8F76-1D8C92C5F09E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C0E3-6BD4-411F-8F76-1D8C92C5F09E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E262994-857B-4D2B-A179-4926DBF498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C0E3-6BD4-411F-8F76-1D8C92C5F09E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262994-857B-4D2B-A179-4926DBF4987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CAAC0E3-6BD4-411F-8F76-1D8C92C5F09E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2994-857B-4D2B-A179-4926DBF498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C0E3-6BD4-411F-8F76-1D8C92C5F09E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E262994-857B-4D2B-A179-4926DBF4987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C0E3-6BD4-411F-8F76-1D8C92C5F09E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E262994-857B-4D2B-A179-4926DBF498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C0E3-6BD4-411F-8F76-1D8C92C5F09E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262994-857B-4D2B-A179-4926DBF498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262994-857B-4D2B-A179-4926DBF4987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C0E3-6BD4-411F-8F76-1D8C92C5F09E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E262994-857B-4D2B-A179-4926DBF4987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CAAC0E3-6BD4-411F-8F76-1D8C92C5F09E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CAAC0E3-6BD4-411F-8F76-1D8C92C5F09E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262994-857B-4D2B-A179-4926DBF4987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676400"/>
            <a:ext cx="6400800" cy="1752600"/>
          </a:xfrm>
        </p:spPr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antonio</a:t>
            </a:r>
            <a:r>
              <a:rPr lang="en-US" dirty="0" smtClean="0"/>
              <a:t> palomino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152400"/>
            <a:ext cx="7772400" cy="17526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TAJ MAHAL</a:t>
            </a:r>
            <a:endParaRPr lang="en-US" sz="8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67000"/>
            <a:ext cx="88392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0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SketchUp</a:t>
            </a:r>
            <a:r>
              <a:rPr lang="en-US" dirty="0" smtClean="0"/>
              <a:t>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735939"/>
            <a:ext cx="8504238" cy="4436261"/>
          </a:xfrm>
        </p:spPr>
      </p:pic>
    </p:spTree>
    <p:extLst>
      <p:ext uri="{BB962C8B-B14F-4D97-AF65-F5344CB8AC3E}">
        <p14:creationId xmlns:p14="http://schemas.microsoft.com/office/powerpoint/2010/main" val="260101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8001000" cy="4785254"/>
          </a:xfrm>
        </p:spPr>
      </p:pic>
    </p:spTree>
    <p:extLst>
      <p:ext uri="{BB962C8B-B14F-4D97-AF65-F5344CB8AC3E}">
        <p14:creationId xmlns:p14="http://schemas.microsoft.com/office/powerpoint/2010/main" val="401015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49400"/>
            <a:ext cx="8534400" cy="4851400"/>
          </a:xfrm>
        </p:spPr>
      </p:pic>
    </p:spTree>
    <p:extLst>
      <p:ext uri="{BB962C8B-B14F-4D97-AF65-F5344CB8AC3E}">
        <p14:creationId xmlns:p14="http://schemas.microsoft.com/office/powerpoint/2010/main" val="18932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44" y="1527175"/>
            <a:ext cx="6858000" cy="4572000"/>
          </a:xfrm>
        </p:spPr>
      </p:pic>
    </p:spTree>
    <p:extLst>
      <p:ext uri="{BB962C8B-B14F-4D97-AF65-F5344CB8AC3E}">
        <p14:creationId xmlns:p14="http://schemas.microsoft.com/office/powerpoint/2010/main" val="298762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44" y="1527175"/>
            <a:ext cx="6858000" cy="4572000"/>
          </a:xfrm>
        </p:spPr>
      </p:pic>
    </p:spTree>
    <p:extLst>
      <p:ext uri="{BB962C8B-B14F-4D97-AF65-F5344CB8AC3E}">
        <p14:creationId xmlns:p14="http://schemas.microsoft.com/office/powerpoint/2010/main" val="3049465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Zcorp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49" y="1527175"/>
            <a:ext cx="6121190" cy="4572000"/>
          </a:xfrm>
        </p:spPr>
      </p:pic>
    </p:spTree>
    <p:extLst>
      <p:ext uri="{BB962C8B-B14F-4D97-AF65-F5344CB8AC3E}">
        <p14:creationId xmlns:p14="http://schemas.microsoft.com/office/powerpoint/2010/main" val="400554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Taj</a:t>
            </a:r>
            <a:r>
              <a:rPr lang="en-US" dirty="0" smtClean="0"/>
              <a:t> </a:t>
            </a:r>
            <a:r>
              <a:rPr lang="en-US" dirty="0" err="1" smtClean="0"/>
              <a:t>Mahal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2590800"/>
            <a:ext cx="8503920" cy="3508248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err="1"/>
              <a:t>Taj</a:t>
            </a:r>
            <a:r>
              <a:rPr lang="en-US" dirty="0"/>
              <a:t> </a:t>
            </a:r>
            <a:r>
              <a:rPr lang="en-US" dirty="0" err="1"/>
              <a:t>Mahal</a:t>
            </a:r>
            <a:r>
              <a:rPr lang="en-US" dirty="0"/>
              <a:t> is widely recognized as "the jewel of Muslim art in India and one of the universally admired masterpieces of the world's heritage"</a:t>
            </a:r>
          </a:p>
        </p:txBody>
      </p:sp>
    </p:spTree>
    <p:extLst>
      <p:ext uri="{BB962C8B-B14F-4D97-AF65-F5344CB8AC3E}">
        <p14:creationId xmlns:p14="http://schemas.microsoft.com/office/powerpoint/2010/main" val="1654560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Image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0" y="1676400"/>
            <a:ext cx="792548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182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/>
              <a:t>Taj</a:t>
            </a:r>
            <a:r>
              <a:rPr lang="en-US" dirty="0"/>
              <a:t> </a:t>
            </a:r>
            <a:r>
              <a:rPr lang="en-US" dirty="0" err="1"/>
              <a:t>Mahal</a:t>
            </a:r>
            <a:r>
              <a:rPr lang="en-US" dirty="0"/>
              <a:t> is a white marble mausoleum located in Agra, Uttar Pradesh, </a:t>
            </a:r>
            <a:r>
              <a:rPr lang="en-US" dirty="0" smtClean="0"/>
              <a:t>India.</a:t>
            </a:r>
          </a:p>
          <a:p>
            <a:r>
              <a:rPr lang="en-US" dirty="0" smtClean="0"/>
              <a:t>It </a:t>
            </a:r>
            <a:r>
              <a:rPr lang="en-US" dirty="0"/>
              <a:t>was built by Mughal emperor Shah </a:t>
            </a:r>
            <a:r>
              <a:rPr lang="en-US" dirty="0" err="1"/>
              <a:t>Jahan</a:t>
            </a:r>
            <a:r>
              <a:rPr lang="en-US" dirty="0"/>
              <a:t> in memory of his third wife, </a:t>
            </a:r>
            <a:r>
              <a:rPr lang="en-US" dirty="0" err="1"/>
              <a:t>Mumtaz</a:t>
            </a:r>
            <a:r>
              <a:rPr lang="en-US" dirty="0"/>
              <a:t> </a:t>
            </a:r>
            <a:r>
              <a:rPr lang="en-US" dirty="0" err="1"/>
              <a:t>Mahal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Considered one of the seven wonders of the world.</a:t>
            </a:r>
          </a:p>
          <a:p>
            <a:r>
              <a:rPr lang="en-US" dirty="0" err="1"/>
              <a:t>Taj</a:t>
            </a:r>
            <a:r>
              <a:rPr lang="en-US" dirty="0"/>
              <a:t> </a:t>
            </a:r>
            <a:r>
              <a:rPr lang="en-US" dirty="0" err="1"/>
              <a:t>Mahal</a:t>
            </a:r>
            <a:r>
              <a:rPr lang="en-US" dirty="0"/>
              <a:t> is regarded by many as the finest example of Mughal architecture, a style that combines elements from Islamic, Persian, Ottoman Turkish and Indian architectural styles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Taj</a:t>
            </a:r>
            <a:r>
              <a:rPr lang="en-US" dirty="0" smtClean="0"/>
              <a:t> </a:t>
            </a:r>
            <a:r>
              <a:rPr lang="en-US" dirty="0" err="1" smtClean="0"/>
              <a:t>Mahal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construction began around 1632 and was completed around 1653, employing thousands of artisans and craftsmen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95600"/>
            <a:ext cx="682830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5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Taj</a:t>
            </a:r>
            <a:r>
              <a:rPr lang="en-US" dirty="0" smtClean="0"/>
              <a:t> </a:t>
            </a:r>
            <a:r>
              <a:rPr lang="en-US" dirty="0" err="1" smtClean="0"/>
              <a:t>Mahal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68887"/>
            <a:ext cx="8762999" cy="4555713"/>
          </a:xfrm>
        </p:spPr>
      </p:pic>
    </p:spTree>
    <p:extLst>
      <p:ext uri="{BB962C8B-B14F-4D97-AF65-F5344CB8AC3E}">
        <p14:creationId xmlns:p14="http://schemas.microsoft.com/office/powerpoint/2010/main" val="1358949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Taj</a:t>
            </a:r>
            <a:r>
              <a:rPr lang="en-US" dirty="0" smtClean="0"/>
              <a:t> </a:t>
            </a:r>
            <a:r>
              <a:rPr lang="en-US" dirty="0" err="1" smtClean="0"/>
              <a:t>Mahal</a:t>
            </a:r>
            <a:r>
              <a:rPr lang="en-US" dirty="0" smtClean="0"/>
              <a:t> Tomb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700" dirty="0" smtClean="0"/>
              <a:t>The </a:t>
            </a:r>
            <a:r>
              <a:rPr lang="en-US" sz="1700" dirty="0"/>
              <a:t>tomb is the central focus of the entire complex of the </a:t>
            </a:r>
            <a:r>
              <a:rPr lang="en-US" sz="1700" dirty="0" err="1"/>
              <a:t>Taj</a:t>
            </a:r>
            <a:r>
              <a:rPr lang="en-US" sz="1700" dirty="0"/>
              <a:t> </a:t>
            </a:r>
            <a:r>
              <a:rPr lang="en-US" sz="1700" dirty="0" err="1"/>
              <a:t>Mahal</a:t>
            </a:r>
            <a:r>
              <a:rPr lang="en-US" sz="1700" dirty="0"/>
              <a:t>. This large, white marble structure stands on a square plinth and consists of a symmetrical building with an </a:t>
            </a:r>
            <a:r>
              <a:rPr lang="en-US" sz="1700" dirty="0" err="1"/>
              <a:t>iwan</a:t>
            </a:r>
            <a:r>
              <a:rPr lang="en-US" sz="1700" dirty="0"/>
              <a:t> (an arch-shaped doorway) topped by a large dome and finial. Like most Mughal tombs, the basic elements are Persian in origin.</a:t>
            </a:r>
            <a:endParaRPr lang="en-US" sz="1700" dirty="0" smtClean="0"/>
          </a:p>
          <a:p>
            <a:r>
              <a:rPr lang="en-US" sz="1600" dirty="0" smtClean="0"/>
              <a:t>The </a:t>
            </a:r>
            <a:r>
              <a:rPr lang="en-US" sz="1600" dirty="0"/>
              <a:t>base structure is essentially a large, multi-chambered cube with chamfered corners, forming an unequal octagon that is approximately 55 </a:t>
            </a:r>
            <a:r>
              <a:rPr lang="en-US" sz="1600" dirty="0" err="1"/>
              <a:t>metres</a:t>
            </a:r>
            <a:r>
              <a:rPr lang="en-US" sz="1600" dirty="0"/>
              <a:t> (180 </a:t>
            </a:r>
            <a:r>
              <a:rPr lang="en-US" sz="1600" dirty="0" err="1"/>
              <a:t>ft</a:t>
            </a:r>
            <a:r>
              <a:rPr lang="en-US" sz="1600" dirty="0"/>
              <a:t>) on each of the four long </a:t>
            </a:r>
            <a:r>
              <a:rPr lang="en-US" sz="1600" dirty="0" smtClean="0"/>
              <a:t>sides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429000"/>
            <a:ext cx="5257800" cy="3270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4284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</a:t>
            </a:r>
            <a:r>
              <a:rPr lang="en-US" sz="2000" dirty="0"/>
              <a:t>marble dome that surmounts the tomb is the most spectacular feature. Its height of around 35 </a:t>
            </a:r>
            <a:r>
              <a:rPr lang="en-US" sz="2000" dirty="0" err="1"/>
              <a:t>metres</a:t>
            </a:r>
            <a:r>
              <a:rPr lang="en-US" sz="2000" dirty="0"/>
              <a:t> (115 </a:t>
            </a:r>
            <a:r>
              <a:rPr lang="en-US" sz="2000" dirty="0" err="1"/>
              <a:t>ft</a:t>
            </a:r>
            <a:r>
              <a:rPr lang="en-US" sz="2000" dirty="0"/>
              <a:t>) is about the same as the length of the base, and is accentuated as it sits on a cylindrical "drum" which is roughly 7 </a:t>
            </a:r>
            <a:r>
              <a:rPr lang="en-US" sz="2000" dirty="0" err="1"/>
              <a:t>metres</a:t>
            </a:r>
            <a:r>
              <a:rPr lang="en-US" sz="2000" dirty="0"/>
              <a:t> (23 </a:t>
            </a:r>
            <a:r>
              <a:rPr lang="en-US" sz="2000" dirty="0" err="1"/>
              <a:t>ft</a:t>
            </a:r>
            <a:r>
              <a:rPr lang="en-US" sz="2000" dirty="0"/>
              <a:t>) high. Because of its shape, the dome is often called an onion dome.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124200"/>
            <a:ext cx="63246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76258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Chattri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shape of the dome is </a:t>
            </a:r>
            <a:r>
              <a:rPr lang="en-US" dirty="0" err="1"/>
              <a:t>emphasised</a:t>
            </a:r>
            <a:r>
              <a:rPr lang="en-US" dirty="0"/>
              <a:t> by four smaller domed </a:t>
            </a:r>
            <a:r>
              <a:rPr lang="en-US" dirty="0" err="1"/>
              <a:t>chattris</a:t>
            </a:r>
            <a:r>
              <a:rPr lang="en-US" dirty="0"/>
              <a:t> (kiosks) placed at its corners, which replicate the onion shape of the main dome.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819400"/>
            <a:ext cx="5210175" cy="37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8194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Minarets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minarets, which are each more than 40 </a:t>
            </a:r>
            <a:r>
              <a:rPr lang="en-US" sz="2400" dirty="0" err="1"/>
              <a:t>metres</a:t>
            </a:r>
            <a:r>
              <a:rPr lang="en-US" sz="2400" dirty="0"/>
              <a:t> (130 </a:t>
            </a:r>
            <a:r>
              <a:rPr lang="en-US" sz="2400" dirty="0" err="1"/>
              <a:t>ft</a:t>
            </a:r>
            <a:r>
              <a:rPr lang="en-US" sz="2400" dirty="0"/>
              <a:t>) tall, display the designer's penchant for symmetry. They were designed as working minarets—a traditional element of mosques, used by the muezzin to call the Islamic faithful to prayer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48712"/>
            <a:ext cx="2719700" cy="3626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2184875" cy="3277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7338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490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306</TotalTime>
  <Words>391</Words>
  <Application>Microsoft Office PowerPoint</Application>
  <PresentationFormat>On-screen Show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Civic</vt:lpstr>
      <vt:lpstr>TAJ MAHAL</vt:lpstr>
      <vt:lpstr>Digital Image</vt:lpstr>
      <vt:lpstr>Brief History</vt:lpstr>
      <vt:lpstr>Taj Mahal</vt:lpstr>
      <vt:lpstr>Taj Mahal</vt:lpstr>
      <vt:lpstr>Taj Mahal Tomb</vt:lpstr>
      <vt:lpstr>Dome</vt:lpstr>
      <vt:lpstr>Chattri</vt:lpstr>
      <vt:lpstr>Minarets</vt:lpstr>
      <vt:lpstr>SketchUp Model</vt:lpstr>
      <vt:lpstr>Object </vt:lpstr>
      <vt:lpstr>Dimension</vt:lpstr>
      <vt:lpstr>UP!</vt:lpstr>
      <vt:lpstr>UP!</vt:lpstr>
      <vt:lpstr>Zcorp</vt:lpstr>
      <vt:lpstr>Taj Mahal</vt:lpstr>
    </vt:vector>
  </TitlesOfParts>
  <Company>MiraCosta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TAJ MAHAL</dc:title>
  <dc:creator>4530W10</dc:creator>
  <cp:lastModifiedBy>4530W07</cp:lastModifiedBy>
  <cp:revision>10</cp:revision>
  <dcterms:created xsi:type="dcterms:W3CDTF">2013-12-11T01:56:32Z</dcterms:created>
  <dcterms:modified xsi:type="dcterms:W3CDTF">2013-12-12T01:07:07Z</dcterms:modified>
</cp:coreProperties>
</file>