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 id="257" r:id="rId5"/>
    <p:sldId id="258"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24"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0739A86-B554-4767-A3F8-E0DD9A39A168}" type="datetimeFigureOut">
              <a:rPr lang="en-US" smtClean="0"/>
              <a:pPr/>
              <a:t>4/1/2017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CBB35E9-6740-4233-833B-C2B8551DCB4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739A86-B554-4767-A3F8-E0DD9A39A168}" type="datetimeFigureOut">
              <a:rPr lang="en-US" smtClean="0"/>
              <a:pPr/>
              <a:t>4/1/2017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BB35E9-6740-4233-833B-C2B8551DCB4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739A86-B554-4767-A3F8-E0DD9A39A168}" type="datetimeFigureOut">
              <a:rPr lang="en-US" smtClean="0"/>
              <a:pPr/>
              <a:t>4/1/2017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BB35E9-6740-4233-833B-C2B8551DCB4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739A86-B554-4767-A3F8-E0DD9A39A168}" type="datetimeFigureOut">
              <a:rPr lang="en-US" smtClean="0"/>
              <a:pPr/>
              <a:t>4/1/2017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BB35E9-6740-4233-833B-C2B8551DCB4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0739A86-B554-4767-A3F8-E0DD9A39A168}" type="datetimeFigureOut">
              <a:rPr lang="en-US" smtClean="0"/>
              <a:pPr/>
              <a:t>4/1/2017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BB35E9-6740-4233-833B-C2B8551DCB4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0739A86-B554-4767-A3F8-E0DD9A39A168}" type="datetimeFigureOut">
              <a:rPr lang="en-US" smtClean="0"/>
              <a:pPr/>
              <a:t>4/1/2017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BB35E9-6740-4233-833B-C2B8551DCB4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0739A86-B554-4767-A3F8-E0DD9A39A168}" type="datetimeFigureOut">
              <a:rPr lang="en-US" smtClean="0"/>
              <a:pPr/>
              <a:t>4/1/2017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BB35E9-6740-4233-833B-C2B8551DCB4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0739A86-B554-4767-A3F8-E0DD9A39A168}" type="datetimeFigureOut">
              <a:rPr lang="en-US" smtClean="0"/>
              <a:pPr/>
              <a:t>4/1/2017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BB35E9-6740-4233-833B-C2B8551DCB4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739A86-B554-4767-A3F8-E0DD9A39A168}" type="datetimeFigureOut">
              <a:rPr lang="en-US" smtClean="0"/>
              <a:pPr/>
              <a:t>4/1/2017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BB35E9-6740-4233-833B-C2B8551DCB4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0739A86-B554-4767-A3F8-E0DD9A39A168}" type="datetimeFigureOut">
              <a:rPr lang="en-US" smtClean="0"/>
              <a:pPr/>
              <a:t>4/1/2017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BB35E9-6740-4233-833B-C2B8551DCB4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0739A86-B554-4767-A3F8-E0DD9A39A168}" type="datetimeFigureOut">
              <a:rPr lang="en-US" smtClean="0"/>
              <a:pPr/>
              <a:t>4/1/2017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CBB35E9-6740-4233-833B-C2B8551DCB41}"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0739A86-B554-4767-A3F8-E0DD9A39A168}" type="datetimeFigureOut">
              <a:rPr lang="en-US" smtClean="0"/>
              <a:pPr/>
              <a:t>4/1/2017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CBB35E9-6740-4233-833B-C2B8551DCB41}"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1066800"/>
          </a:xfrm>
        </p:spPr>
        <p:txBody>
          <a:bodyPr/>
          <a:lstStyle/>
          <a:p>
            <a:pPr algn="ctr"/>
            <a:r>
              <a:rPr lang="en-US" dirty="0" smtClean="0">
                <a:solidFill>
                  <a:srgbClr val="7030A0"/>
                </a:solidFill>
              </a:rPr>
              <a:t>Summary is Cool</a:t>
            </a:r>
            <a:endParaRPr lang="en-US" dirty="0">
              <a:solidFill>
                <a:srgbClr val="7030A0"/>
              </a:solidFill>
            </a:endParaRPr>
          </a:p>
        </p:txBody>
      </p:sp>
      <p:sp>
        <p:nvSpPr>
          <p:cNvPr id="3" name="Subtitle 2"/>
          <p:cNvSpPr>
            <a:spLocks noGrp="1"/>
          </p:cNvSpPr>
          <p:nvPr>
            <p:ph type="subTitle" idx="1"/>
          </p:nvPr>
        </p:nvSpPr>
        <p:spPr>
          <a:xfrm>
            <a:off x="533400" y="2895600"/>
            <a:ext cx="7854696" cy="2590800"/>
          </a:xfrm>
        </p:spPr>
        <p:txBody>
          <a:bodyPr>
            <a:normAutofit/>
          </a:bodyPr>
          <a:lstStyle/>
          <a:p>
            <a:pPr algn="l"/>
            <a:r>
              <a:rPr lang="en-US" dirty="0" smtClean="0"/>
              <a:t>Pre-Transfer Mid-Semester Workshop</a:t>
            </a:r>
          </a:p>
          <a:p>
            <a:pPr algn="l"/>
            <a:r>
              <a:rPr lang="en-US" dirty="0" smtClean="0"/>
              <a:t>March 31, 2017</a:t>
            </a:r>
          </a:p>
          <a:p>
            <a:pPr algn="l"/>
            <a:endParaRPr lang="en-US" dirty="0" smtClean="0"/>
          </a:p>
          <a:p>
            <a:pPr algn="l"/>
            <a:r>
              <a:rPr lang="en-US" dirty="0" err="1" smtClean="0"/>
              <a:t>Zulema</a:t>
            </a:r>
            <a:r>
              <a:rPr lang="en-US" dirty="0" smtClean="0"/>
              <a:t> Diaz, Teresa </a:t>
            </a:r>
            <a:r>
              <a:rPr lang="en-US" dirty="0" err="1" smtClean="0"/>
              <a:t>Guinon</a:t>
            </a:r>
            <a:r>
              <a:rPr lang="en-US" dirty="0" smtClean="0"/>
              <a:t>, curry </a:t>
            </a:r>
            <a:r>
              <a:rPr lang="en-US" dirty="0" err="1" smtClean="0"/>
              <a:t>mitchell</a:t>
            </a:r>
            <a:r>
              <a:rPr lang="en-US" dirty="0" smtClean="0"/>
              <a:t>, &amp; Jacob </a:t>
            </a:r>
            <a:r>
              <a:rPr lang="en-US" dirty="0" err="1" smtClean="0"/>
              <a:t>Strona</a:t>
            </a:r>
            <a:endParaRPr lang="en-US" dirty="0" smtClean="0"/>
          </a:p>
          <a:p>
            <a:pPr algn="just"/>
            <a:endParaRPr lang="en-US" dirty="0" smtClean="0"/>
          </a:p>
        </p:txBody>
      </p:sp>
    </p:spTree>
    <p:extLst>
      <p:ext uri="{BB962C8B-B14F-4D97-AF65-F5344CB8AC3E}">
        <p14:creationId xmlns:p14="http://schemas.microsoft.com/office/powerpoint/2010/main" xmlns="" val="9061661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7030A0"/>
                </a:solidFill>
                <a:effectLst>
                  <a:outerShdw blurRad="38100" dist="38100" dir="2700000" algn="tl">
                    <a:srgbClr val="000000">
                      <a:alpha val="43137"/>
                    </a:srgbClr>
                  </a:outerShdw>
                </a:effectLst>
              </a:rPr>
              <a:t>ENGL 50 SLO</a:t>
            </a:r>
            <a:endParaRPr lang="en-US" dirty="0">
              <a:solidFill>
                <a:srgbClr val="7030A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b="1" dirty="0" smtClean="0"/>
              <a:t>SLO:</a:t>
            </a:r>
            <a:r>
              <a:rPr lang="en-US" dirty="0" smtClean="0"/>
              <a:t> At </a:t>
            </a:r>
            <a:r>
              <a:rPr lang="en-US" dirty="0"/>
              <a:t>the conclusion of the course, students will be able to summarize controlling ideas or details of a text, integrate the summary into their own writing, and identify the summary’s rhetorical purpose.</a:t>
            </a:r>
          </a:p>
          <a:p>
            <a:r>
              <a:rPr lang="en-US" b="1" dirty="0" smtClean="0"/>
              <a:t>Mode </a:t>
            </a:r>
            <a:r>
              <a:rPr lang="en-US" b="1" dirty="0"/>
              <a:t>of Assessment: </a:t>
            </a:r>
            <a:r>
              <a:rPr lang="en-US" dirty="0"/>
              <a:t>Students will submit a “showcase essay” that has undergone a writing process. In the essay, the student demonstrates a purposeful integration of summary that has been highlighted. Students will also submit a reflection letter to describe the summary’s purpose in the essay. </a:t>
            </a:r>
          </a:p>
          <a:p>
            <a:endParaRPr lang="en-US" dirty="0"/>
          </a:p>
          <a:p>
            <a:endParaRPr lang="en-US" dirty="0"/>
          </a:p>
        </p:txBody>
      </p:sp>
    </p:spTree>
    <p:extLst>
      <p:ext uri="{BB962C8B-B14F-4D97-AF65-F5344CB8AC3E}">
        <p14:creationId xmlns:p14="http://schemas.microsoft.com/office/powerpoint/2010/main" xmlns="" val="9677296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fontScale="90000"/>
          </a:bodyPr>
          <a:lstStyle/>
          <a:p>
            <a:pPr algn="ctr"/>
            <a:r>
              <a:rPr lang="en-US" dirty="0" smtClean="0">
                <a:solidFill>
                  <a:srgbClr val="7030A0"/>
                </a:solidFill>
                <a:effectLst>
                  <a:outerShdw blurRad="38100" dist="38100" dir="2700000" algn="tl">
                    <a:srgbClr val="000000">
                      <a:alpha val="43137"/>
                    </a:srgbClr>
                  </a:outerShdw>
                </a:effectLst>
              </a:rPr>
              <a:t>ENGL 50 SLO Rubric</a:t>
            </a:r>
            <a:r>
              <a:rPr lang="en-US" dirty="0" smtClean="0"/>
              <a:t/>
            </a:r>
            <a:br>
              <a:rPr lang="en-US" dirty="0" smtClean="0"/>
            </a:br>
            <a:r>
              <a:rPr lang="en-US" sz="1600" dirty="0" smtClean="0"/>
              <a:t>*Must pass 2 out of 3</a:t>
            </a:r>
            <a:endParaRPr lang="en-US" dirty="0"/>
          </a:p>
        </p:txBody>
      </p:sp>
      <p:graphicFrame>
        <p:nvGraphicFramePr>
          <p:cNvPr id="4" name="Content Placeholder 3"/>
          <p:cNvGraphicFramePr>
            <a:graphicFrameLocks noGrp="1"/>
          </p:cNvGraphicFramePr>
          <p:nvPr>
            <p:ph idx="1"/>
          </p:nvPr>
        </p:nvGraphicFramePr>
        <p:xfrm>
          <a:off x="457200" y="2057400"/>
          <a:ext cx="8229600" cy="3962400"/>
        </p:xfrm>
        <a:graphic>
          <a:graphicData uri="http://schemas.openxmlformats.org/drawingml/2006/table">
            <a:tbl>
              <a:tblPr firstRow="1" bandRow="1">
                <a:tableStyleId>{5C22544A-7EE6-4342-B048-85BDC9FD1C3A}</a:tableStyleId>
              </a:tblPr>
              <a:tblGrid>
                <a:gridCol w="2743200"/>
                <a:gridCol w="2743200"/>
                <a:gridCol w="2743200"/>
              </a:tblGrid>
              <a:tr h="540161">
                <a:tc>
                  <a:txBody>
                    <a:bodyPr/>
                    <a:lstStyle/>
                    <a:p>
                      <a:pPr marL="0" marR="0" algn="ctr">
                        <a:lnSpc>
                          <a:spcPct val="115000"/>
                        </a:lnSpc>
                        <a:spcBef>
                          <a:spcPts val="0"/>
                        </a:spcBef>
                        <a:spcAft>
                          <a:spcPts val="0"/>
                        </a:spcAft>
                      </a:pPr>
                      <a:r>
                        <a:rPr lang="en-US" sz="1800" b="1" dirty="0">
                          <a:solidFill>
                            <a:schemeClr val="tx1"/>
                          </a:solidFill>
                          <a:latin typeface="Arial"/>
                          <a:ea typeface="Times New Roman"/>
                          <a:cs typeface="Times New Roman"/>
                        </a:rPr>
                        <a:t>P / NP</a:t>
                      </a:r>
                      <a:endParaRPr lang="en-US" sz="1800" dirty="0">
                        <a:solidFill>
                          <a:schemeClr val="tx1"/>
                        </a:solidFill>
                        <a:latin typeface="Calibri"/>
                        <a:ea typeface="Calibri"/>
                        <a:cs typeface="Times New Roman"/>
                      </a:endParaRPr>
                    </a:p>
                  </a:txBody>
                  <a:tcPr marL="63500" marR="63500" marT="63500" marB="63500"/>
                </a:tc>
                <a:tc>
                  <a:txBody>
                    <a:bodyPr/>
                    <a:lstStyle/>
                    <a:p>
                      <a:pPr marL="0" marR="0" algn="ctr">
                        <a:lnSpc>
                          <a:spcPct val="115000"/>
                        </a:lnSpc>
                        <a:spcBef>
                          <a:spcPts val="0"/>
                        </a:spcBef>
                        <a:spcAft>
                          <a:spcPts val="0"/>
                        </a:spcAft>
                      </a:pPr>
                      <a:r>
                        <a:rPr lang="en-US" sz="1800" b="1">
                          <a:solidFill>
                            <a:schemeClr val="tx1"/>
                          </a:solidFill>
                          <a:latin typeface="Arial"/>
                          <a:ea typeface="Times New Roman"/>
                          <a:cs typeface="Times New Roman"/>
                        </a:rPr>
                        <a:t>P / NP</a:t>
                      </a:r>
                      <a:endParaRPr lang="en-US" sz="1800">
                        <a:solidFill>
                          <a:schemeClr val="tx1"/>
                        </a:solidFill>
                        <a:latin typeface="Calibri"/>
                        <a:ea typeface="Calibri"/>
                        <a:cs typeface="Times New Roman"/>
                      </a:endParaRPr>
                    </a:p>
                  </a:txBody>
                  <a:tcPr marL="63500" marR="63500" marT="63500" marB="63500"/>
                </a:tc>
                <a:tc>
                  <a:txBody>
                    <a:bodyPr/>
                    <a:lstStyle/>
                    <a:p>
                      <a:pPr marL="0" marR="0" algn="ctr">
                        <a:lnSpc>
                          <a:spcPct val="115000"/>
                        </a:lnSpc>
                        <a:spcBef>
                          <a:spcPts val="0"/>
                        </a:spcBef>
                        <a:spcAft>
                          <a:spcPts val="0"/>
                        </a:spcAft>
                      </a:pPr>
                      <a:r>
                        <a:rPr lang="en-US" sz="1800" b="1">
                          <a:solidFill>
                            <a:schemeClr val="tx1"/>
                          </a:solidFill>
                          <a:latin typeface="Arial"/>
                          <a:ea typeface="Times New Roman"/>
                          <a:cs typeface="Times New Roman"/>
                        </a:rPr>
                        <a:t>P / NP</a:t>
                      </a:r>
                      <a:endParaRPr lang="en-US" sz="1800">
                        <a:solidFill>
                          <a:schemeClr val="tx1"/>
                        </a:solidFill>
                        <a:latin typeface="Calibri"/>
                        <a:ea typeface="Calibri"/>
                        <a:cs typeface="Times New Roman"/>
                      </a:endParaRPr>
                    </a:p>
                  </a:txBody>
                  <a:tcPr marL="63500" marR="63500" marT="63500" marB="63500"/>
                </a:tc>
              </a:tr>
              <a:tr h="1953273">
                <a:tc>
                  <a:txBody>
                    <a:bodyPr/>
                    <a:lstStyle/>
                    <a:p>
                      <a:pPr marL="0" marR="0">
                        <a:lnSpc>
                          <a:spcPct val="115000"/>
                        </a:lnSpc>
                        <a:spcBef>
                          <a:spcPts val="0"/>
                        </a:spcBef>
                        <a:spcAft>
                          <a:spcPts val="0"/>
                        </a:spcAft>
                      </a:pPr>
                      <a:r>
                        <a:rPr lang="en-US" sz="1800" dirty="0">
                          <a:solidFill>
                            <a:schemeClr val="tx1"/>
                          </a:solidFill>
                          <a:latin typeface="Arial"/>
                          <a:ea typeface="Times New Roman"/>
                          <a:cs typeface="Times New Roman"/>
                        </a:rPr>
                        <a:t>Summary provides a knowledgeable representation of text’s ideas and/or details.</a:t>
                      </a:r>
                      <a:endParaRPr lang="en-US" sz="1800" dirty="0">
                        <a:solidFill>
                          <a:schemeClr val="tx1"/>
                        </a:solidFill>
                        <a:latin typeface="Calibri"/>
                        <a:ea typeface="Calibri"/>
                        <a:cs typeface="Times New Roman"/>
                      </a:endParaRPr>
                    </a:p>
                  </a:txBody>
                  <a:tcPr marL="63500" marR="63500" marT="63500" marB="63500"/>
                </a:tc>
                <a:tc>
                  <a:txBody>
                    <a:bodyPr/>
                    <a:lstStyle/>
                    <a:p>
                      <a:pPr marL="0" marR="0">
                        <a:lnSpc>
                          <a:spcPct val="115000"/>
                        </a:lnSpc>
                        <a:spcBef>
                          <a:spcPts val="0"/>
                        </a:spcBef>
                        <a:spcAft>
                          <a:spcPts val="0"/>
                        </a:spcAft>
                      </a:pPr>
                      <a:r>
                        <a:rPr lang="en-US" sz="1800" dirty="0">
                          <a:solidFill>
                            <a:schemeClr val="tx1"/>
                          </a:solidFill>
                          <a:latin typeface="Arial"/>
                          <a:ea typeface="Times New Roman"/>
                          <a:cs typeface="Times New Roman"/>
                        </a:rPr>
                        <a:t>Summary has a signal phrase that cites the text’s author and source.</a:t>
                      </a:r>
                      <a:endParaRPr lang="en-US" sz="1800" dirty="0">
                        <a:solidFill>
                          <a:schemeClr val="tx1"/>
                        </a:solidFill>
                        <a:latin typeface="Calibri"/>
                        <a:ea typeface="Calibri"/>
                        <a:cs typeface="Times New Roman"/>
                      </a:endParaRPr>
                    </a:p>
                  </a:txBody>
                  <a:tcPr marL="63500" marR="63500" marT="63500" marB="63500"/>
                </a:tc>
                <a:tc>
                  <a:txBody>
                    <a:bodyPr/>
                    <a:lstStyle/>
                    <a:p>
                      <a:pPr marL="0" marR="0">
                        <a:lnSpc>
                          <a:spcPct val="115000"/>
                        </a:lnSpc>
                        <a:spcBef>
                          <a:spcPts val="0"/>
                        </a:spcBef>
                        <a:spcAft>
                          <a:spcPts val="0"/>
                        </a:spcAft>
                      </a:pPr>
                      <a:r>
                        <a:rPr lang="en-US" sz="1800" dirty="0">
                          <a:solidFill>
                            <a:schemeClr val="tx1"/>
                          </a:solidFill>
                          <a:latin typeface="Arial"/>
                          <a:ea typeface="Times New Roman"/>
                          <a:cs typeface="Times New Roman"/>
                        </a:rPr>
                        <a:t>Writer identifies and describes specific purpose(s) for using the summary in their essay.</a:t>
                      </a:r>
                      <a:endParaRPr lang="en-US" sz="1800" dirty="0">
                        <a:solidFill>
                          <a:schemeClr val="tx1"/>
                        </a:solidFill>
                        <a:latin typeface="Calibri"/>
                        <a:ea typeface="Calibri"/>
                        <a:cs typeface="Times New Roman"/>
                      </a:endParaRPr>
                    </a:p>
                  </a:txBody>
                  <a:tcPr marL="63500" marR="63500" marT="63500" marB="63500"/>
                </a:tc>
              </a:tr>
              <a:tr h="1468966">
                <a:tc>
                  <a:txBody>
                    <a:bodyPr/>
                    <a:lstStyle/>
                    <a:p>
                      <a:pPr marL="0" marR="0">
                        <a:lnSpc>
                          <a:spcPct val="115000"/>
                        </a:lnSpc>
                        <a:spcBef>
                          <a:spcPts val="0"/>
                        </a:spcBef>
                        <a:spcAft>
                          <a:spcPts val="0"/>
                        </a:spcAft>
                      </a:pPr>
                      <a:r>
                        <a:rPr lang="en-US" sz="1800">
                          <a:solidFill>
                            <a:schemeClr val="tx1"/>
                          </a:solidFill>
                          <a:latin typeface="Arial"/>
                          <a:ea typeface="Times New Roman"/>
                          <a:cs typeface="Times New Roman"/>
                        </a:rPr>
                        <a:t>Assessed by 1st Portfolio Reader of the showcase essay—student’s instructor</a:t>
                      </a:r>
                      <a:endParaRPr lang="en-US" sz="1800">
                        <a:solidFill>
                          <a:schemeClr val="tx1"/>
                        </a:solidFill>
                        <a:latin typeface="Calibri"/>
                        <a:ea typeface="Calibri"/>
                        <a:cs typeface="Times New Roman"/>
                      </a:endParaRPr>
                    </a:p>
                  </a:txBody>
                  <a:tcPr marL="63500" marR="63500" marT="63500" marB="63500"/>
                </a:tc>
                <a:tc>
                  <a:txBody>
                    <a:bodyPr/>
                    <a:lstStyle/>
                    <a:p>
                      <a:pPr marL="0" marR="0">
                        <a:lnSpc>
                          <a:spcPct val="115000"/>
                        </a:lnSpc>
                        <a:spcBef>
                          <a:spcPts val="0"/>
                        </a:spcBef>
                        <a:spcAft>
                          <a:spcPts val="0"/>
                        </a:spcAft>
                      </a:pPr>
                      <a:r>
                        <a:rPr lang="en-US" sz="1800">
                          <a:solidFill>
                            <a:schemeClr val="tx1"/>
                          </a:solidFill>
                          <a:latin typeface="Arial"/>
                          <a:ea typeface="Times New Roman"/>
                          <a:cs typeface="Times New Roman"/>
                        </a:rPr>
                        <a:t>Assessed by 2nd Portfolio Reader of the showcase essay</a:t>
                      </a:r>
                      <a:endParaRPr lang="en-US" sz="1800">
                        <a:solidFill>
                          <a:schemeClr val="tx1"/>
                        </a:solidFill>
                        <a:latin typeface="Calibri"/>
                        <a:ea typeface="Calibri"/>
                        <a:cs typeface="Times New Roman"/>
                      </a:endParaRPr>
                    </a:p>
                  </a:txBody>
                  <a:tcPr marL="63500" marR="63500" marT="63500" marB="63500"/>
                </a:tc>
                <a:tc>
                  <a:txBody>
                    <a:bodyPr/>
                    <a:lstStyle/>
                    <a:p>
                      <a:pPr marL="0" marR="0">
                        <a:lnSpc>
                          <a:spcPct val="115000"/>
                        </a:lnSpc>
                        <a:spcBef>
                          <a:spcPts val="0"/>
                        </a:spcBef>
                        <a:spcAft>
                          <a:spcPts val="0"/>
                        </a:spcAft>
                      </a:pPr>
                      <a:r>
                        <a:rPr lang="en-US" sz="1800" dirty="0">
                          <a:solidFill>
                            <a:schemeClr val="tx1"/>
                          </a:solidFill>
                          <a:latin typeface="Arial"/>
                          <a:ea typeface="Times New Roman"/>
                          <a:cs typeface="Times New Roman"/>
                        </a:rPr>
                        <a:t>Assessed by 2nd Portfolio Reader of the portfolio reflection letter</a:t>
                      </a:r>
                      <a:endParaRPr lang="en-US" sz="1800" dirty="0">
                        <a:solidFill>
                          <a:schemeClr val="tx1"/>
                        </a:solidFill>
                        <a:latin typeface="Calibri"/>
                        <a:ea typeface="Calibri"/>
                        <a:cs typeface="Times New Roman"/>
                      </a:endParaRPr>
                    </a:p>
                  </a:txBody>
                  <a:tcPr marL="63500" marR="63500" marT="63500" marB="63500"/>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ctr"/>
            <a:r>
              <a:rPr lang="en-US" dirty="0" smtClean="0">
                <a:solidFill>
                  <a:srgbClr val="7030A0"/>
                </a:solidFill>
                <a:effectLst>
                  <a:outerShdw blurRad="38100" dist="38100" dir="2700000" algn="tl">
                    <a:srgbClr val="000000">
                      <a:alpha val="43137"/>
                    </a:srgbClr>
                  </a:outerShdw>
                </a:effectLst>
              </a:rPr>
              <a:t>Why Summary?</a:t>
            </a:r>
            <a:r>
              <a:rPr lang="en-US" dirty="0" smtClean="0">
                <a:solidFill>
                  <a:srgbClr val="7030A0"/>
                </a:solidFill>
              </a:rPr>
              <a:t> </a:t>
            </a:r>
            <a:endParaRPr lang="en-US" dirty="0">
              <a:solidFill>
                <a:srgbClr val="7030A0"/>
              </a:solidFill>
            </a:endParaRPr>
          </a:p>
        </p:txBody>
      </p:sp>
      <p:sp>
        <p:nvSpPr>
          <p:cNvPr id="3" name="Content Placeholder 2"/>
          <p:cNvSpPr>
            <a:spLocks noGrp="1"/>
          </p:cNvSpPr>
          <p:nvPr>
            <p:ph idx="1"/>
          </p:nvPr>
        </p:nvSpPr>
        <p:spPr>
          <a:xfrm>
            <a:off x="457200" y="1371600"/>
            <a:ext cx="8229600" cy="4754563"/>
          </a:xfrm>
        </p:spPr>
        <p:txBody>
          <a:bodyPr>
            <a:normAutofit/>
          </a:bodyPr>
          <a:lstStyle/>
          <a:p>
            <a:r>
              <a:rPr lang="en-US" dirty="0" smtClean="0"/>
              <a:t>“Summary </a:t>
            </a:r>
            <a:r>
              <a:rPr lang="en-US" dirty="0"/>
              <a:t>is indispensable in preparing for and writing an argumentative essay. When you summarize a text (or describe visual material), you distill the ideas of another source for use in your own essay</a:t>
            </a:r>
            <a:r>
              <a:rPr lang="en-US" dirty="0" smtClean="0"/>
              <a:t>.” </a:t>
            </a:r>
          </a:p>
          <a:p>
            <a:r>
              <a:rPr lang="en-US" dirty="0" smtClean="0"/>
              <a:t>“It </a:t>
            </a:r>
            <a:r>
              <a:rPr lang="en-US" dirty="0"/>
              <a:t>is crucial to remember, though, that the purpose of an analytical essay is only partly to demonstrate that you know and can summarize the work of others. The greater task is to showcase your ideas, your analysis of the source material</a:t>
            </a:r>
            <a:r>
              <a:rPr lang="en-US" dirty="0" smtClean="0"/>
              <a:t>.”</a:t>
            </a:r>
          </a:p>
          <a:p>
            <a:pPr>
              <a:buNone/>
            </a:pPr>
            <a:r>
              <a:rPr lang="en-US" dirty="0" smtClean="0">
                <a:solidFill>
                  <a:srgbClr val="00B050"/>
                </a:solidFill>
              </a:rPr>
              <a:t>Source: http</a:t>
            </a:r>
            <a:r>
              <a:rPr lang="en-US" dirty="0" smtClean="0">
                <a:solidFill>
                  <a:srgbClr val="00B050"/>
                </a:solidFill>
              </a:rPr>
              <a:t>://writingcenter.fas.harvard.edu/pages/summary</a:t>
            </a:r>
          </a:p>
          <a:p>
            <a:endParaRPr lang="en-US" dirty="0"/>
          </a:p>
        </p:txBody>
      </p:sp>
    </p:spTree>
    <p:extLst>
      <p:ext uri="{BB962C8B-B14F-4D97-AF65-F5344CB8AC3E}">
        <p14:creationId xmlns:p14="http://schemas.microsoft.com/office/powerpoint/2010/main" xmlns="" val="9796533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ctr"/>
            <a:r>
              <a:rPr lang="en-US" dirty="0" smtClean="0">
                <a:solidFill>
                  <a:srgbClr val="7030A0"/>
                </a:solidFill>
                <a:effectLst>
                  <a:outerShdw blurRad="38100" dist="38100" dir="2700000" algn="tl">
                    <a:srgbClr val="000000">
                      <a:alpha val="43137"/>
                    </a:srgbClr>
                  </a:outerShdw>
                </a:effectLst>
              </a:rPr>
              <a:t>What is Summary?</a:t>
            </a:r>
            <a:endParaRPr lang="en-US" dirty="0">
              <a:solidFill>
                <a:srgbClr val="7030A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524000"/>
            <a:ext cx="8229600" cy="4800600"/>
          </a:xfrm>
        </p:spPr>
        <p:txBody>
          <a:bodyPr>
            <a:normAutofit fontScale="92500" lnSpcReduction="20000"/>
          </a:bodyPr>
          <a:lstStyle/>
          <a:p>
            <a:r>
              <a:rPr lang="en-US" dirty="0" smtClean="0"/>
              <a:t>“True summary always concisely recaps the main point and key supporting points of an analytical source, the overall arc and most important turns of a narrative, or the main subject and key features of a visual source.”</a:t>
            </a:r>
          </a:p>
          <a:p>
            <a:r>
              <a:rPr lang="en-US" dirty="0"/>
              <a:t>True summary </a:t>
            </a:r>
            <a:r>
              <a:rPr lang="en-US" dirty="0" smtClean="0"/>
              <a:t>can be used to establish </a:t>
            </a:r>
            <a:r>
              <a:rPr lang="en-US" dirty="0"/>
              <a:t>a context for your </a:t>
            </a:r>
            <a:r>
              <a:rPr lang="en-US" dirty="0" smtClean="0"/>
              <a:t>claims or the </a:t>
            </a:r>
            <a:r>
              <a:rPr lang="en-US" dirty="0"/>
              <a:t>frame of reference you create in your introduction. </a:t>
            </a:r>
            <a:endParaRPr lang="en-US" dirty="0" smtClean="0"/>
          </a:p>
          <a:p>
            <a:r>
              <a:rPr lang="en-US" sz="2800" dirty="0" smtClean="0"/>
              <a:t>Summary </a:t>
            </a:r>
            <a:r>
              <a:rPr lang="en-US" sz="2800" dirty="0" smtClean="0"/>
              <a:t>can include a quote, but does not consist of a quote alone. </a:t>
            </a:r>
          </a:p>
          <a:p>
            <a:r>
              <a:rPr lang="en-US" sz="2800" dirty="0" smtClean="0"/>
              <a:t>For the purposes of this </a:t>
            </a:r>
            <a:r>
              <a:rPr lang="en-US" sz="2800" dirty="0" smtClean="0"/>
              <a:t>SLO, </a:t>
            </a:r>
            <a:r>
              <a:rPr lang="en-US" sz="2800" dirty="0" smtClean="0"/>
              <a:t>summary needs to be distinguished from the integration of other kinds of evidence; thus, we will define that a minimum of two-sentences </a:t>
            </a:r>
            <a:r>
              <a:rPr lang="en-US" sz="2800" dirty="0" smtClean="0"/>
              <a:t>of </a:t>
            </a:r>
            <a:r>
              <a:rPr lang="en-US" sz="2800" dirty="0" smtClean="0"/>
              <a:t>a recap of details or </a:t>
            </a:r>
            <a:r>
              <a:rPr lang="en-US" sz="2800" dirty="0" smtClean="0"/>
              <a:t>of the </a:t>
            </a:r>
            <a:r>
              <a:rPr lang="en-US" sz="2800" dirty="0" smtClean="0"/>
              <a:t>author’s points qualifies as a summary.</a:t>
            </a:r>
          </a:p>
          <a:p>
            <a:endParaRPr lang="en-US" dirty="0" smtClean="0"/>
          </a:p>
          <a:p>
            <a:endParaRPr lang="en-US" dirty="0"/>
          </a:p>
        </p:txBody>
      </p:sp>
    </p:spTree>
    <p:extLst>
      <p:ext uri="{BB962C8B-B14F-4D97-AF65-F5344CB8AC3E}">
        <p14:creationId xmlns:p14="http://schemas.microsoft.com/office/powerpoint/2010/main" xmlns="" val="13549593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fontScale="90000"/>
          </a:bodyPr>
          <a:lstStyle/>
          <a:p>
            <a:pPr algn="ctr"/>
            <a:r>
              <a:rPr lang="en-US" dirty="0" smtClean="0">
                <a:solidFill>
                  <a:srgbClr val="7030A0"/>
                </a:solidFill>
                <a:effectLst>
                  <a:outerShdw blurRad="38100" dist="38100" dir="2700000" algn="tl">
                    <a:srgbClr val="000000">
                      <a:alpha val="43137"/>
                    </a:srgbClr>
                  </a:outerShdw>
                </a:effectLst>
              </a:rPr>
              <a:t>Cautions for Summary for this SLO?</a:t>
            </a:r>
            <a:endParaRPr lang="en-US" dirty="0">
              <a:solidFill>
                <a:srgbClr val="7030A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pPr>
              <a:buFont typeface="Arial" pitchFamily="34" charset="0"/>
              <a:buChar char="•"/>
            </a:pPr>
            <a:r>
              <a:rPr lang="en-US" sz="2800" dirty="0" smtClean="0"/>
              <a:t>“Remember </a:t>
            </a:r>
            <a:r>
              <a:rPr lang="en-US" sz="2800" dirty="0"/>
              <a:t>that an essay that argues (rather than simply describes) uses summary only sparingly, to remind readers periodically of crucial points. Summary should always help build your argument. When teachers write </a:t>
            </a:r>
            <a:r>
              <a:rPr lang="en-US" sz="2800" dirty="0" smtClean="0"/>
              <a:t>‘too </a:t>
            </a:r>
            <a:r>
              <a:rPr lang="en-US" sz="2800" dirty="0"/>
              <a:t>much summary—more analysis </a:t>
            </a:r>
            <a:r>
              <a:rPr lang="en-US" sz="2800" dirty="0" smtClean="0"/>
              <a:t>needed’ </a:t>
            </a:r>
            <a:r>
              <a:rPr lang="en-US" sz="2800" dirty="0"/>
              <a:t>in the margin, generally they mean that the essay reports what you've studied rather than argues something about it</a:t>
            </a:r>
            <a:r>
              <a:rPr lang="en-US" sz="2800" smtClean="0"/>
              <a:t>.” </a:t>
            </a:r>
            <a:endParaRPr lang="en-US" sz="2800" smtClean="0"/>
          </a:p>
          <a:p>
            <a:pPr>
              <a:buFont typeface="Arial" pitchFamily="34" charset="0"/>
              <a:buChar char="•"/>
            </a:pPr>
            <a:r>
              <a:rPr lang="en-US" sz="2800" smtClean="0"/>
              <a:t>Help </a:t>
            </a:r>
            <a:r>
              <a:rPr lang="en-US" sz="2800" dirty="0" smtClean="0"/>
              <a:t>students to be selective and strategic in their use of summary.</a:t>
            </a:r>
          </a:p>
          <a:p>
            <a:endParaRPr lang="en-US" sz="2000" dirty="0"/>
          </a:p>
        </p:txBody>
      </p:sp>
    </p:spTree>
    <p:extLst>
      <p:ext uri="{BB962C8B-B14F-4D97-AF65-F5344CB8AC3E}">
        <p14:creationId xmlns:p14="http://schemas.microsoft.com/office/powerpoint/2010/main" xmlns="" val="42324785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49</TotalTime>
  <Words>483</Words>
  <Application>Microsoft Office PowerPoint</Application>
  <PresentationFormat>On-screen Show (4:3)</PresentationFormat>
  <Paragraphs>30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Summary is Cool</vt:lpstr>
      <vt:lpstr>ENGL 50 SLO</vt:lpstr>
      <vt:lpstr>ENGL 50 SLO Rubric *Must pass 2 out of 3</vt:lpstr>
      <vt:lpstr>Why Summary? </vt:lpstr>
      <vt:lpstr>What is Summary?</vt:lpstr>
      <vt:lpstr>Cautions for Summary for this SLO?</vt:lpstr>
    </vt:vector>
  </TitlesOfParts>
  <Company>MiraCosta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Summary is Cool</dc:title>
  <dc:creator>MiraCosta College</dc:creator>
  <cp:lastModifiedBy>Teresa Guinon</cp:lastModifiedBy>
  <cp:revision>4</cp:revision>
  <dcterms:created xsi:type="dcterms:W3CDTF">2017-03-31T19:23:30Z</dcterms:created>
  <dcterms:modified xsi:type="dcterms:W3CDTF">2017-04-02T01:50:08Z</dcterms:modified>
</cp:coreProperties>
</file>