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8" r:id="rId2"/>
    <p:sldId id="259" r:id="rId3"/>
    <p:sldId id="282" r:id="rId4"/>
    <p:sldId id="271" r:id="rId5"/>
    <p:sldId id="286" r:id="rId6"/>
    <p:sldId id="303" r:id="rId7"/>
    <p:sldId id="326" r:id="rId8"/>
    <p:sldId id="304" r:id="rId9"/>
    <p:sldId id="305" r:id="rId10"/>
    <p:sldId id="312" r:id="rId11"/>
    <p:sldId id="327" r:id="rId12"/>
    <p:sldId id="280" r:id="rId13"/>
    <p:sldId id="321" r:id="rId14"/>
    <p:sldId id="320" r:id="rId15"/>
    <p:sldId id="322" r:id="rId16"/>
    <p:sldId id="323" r:id="rId17"/>
    <p:sldId id="324" r:id="rId18"/>
    <p:sldId id="284" r:id="rId19"/>
    <p:sldId id="316" r:id="rId20"/>
    <p:sldId id="328" r:id="rId21"/>
    <p:sldId id="313" r:id="rId22"/>
    <p:sldId id="314" r:id="rId23"/>
    <p:sldId id="31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3" autoAdjust="0"/>
    <p:restoredTop sz="83460" autoAdjust="0"/>
  </p:normalViewPr>
  <p:slideViewPr>
    <p:cSldViewPr snapToGrid="0">
      <p:cViewPr varScale="1">
        <p:scale>
          <a:sx n="91" d="100"/>
          <a:sy n="91" d="100"/>
        </p:scale>
        <p:origin x="135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922317002041413"/>
          <c:y val="5.917011612289403E-2"/>
          <c:w val="0.50288665305725677"/>
          <c:h val="0.7849938743423620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Jobs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CCC-D244-BE37-956070616881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CCC-D244-BE37-956070616881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CCC-D244-BE37-956070616881}"/>
              </c:ext>
            </c:extLst>
          </c:dPt>
          <c:dLbls>
            <c:dLbl>
              <c:idx val="0"/>
              <c:layout>
                <c:manualLayout>
                  <c:x val="0.13386171072722361"/>
                  <c:y val="-0.16683165487016785"/>
                </c:manualLayout>
              </c:layout>
              <c:tx>
                <c:rich>
                  <a:bodyPr/>
                  <a:lstStyle/>
                  <a:p>
                    <a:fld id="{C0645768-E515-EC4B-8E70-5FD0D4E23F8B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  <a:fld id="{266503B4-7926-CF42-BE11-8A684A2599B2}" type="PERCENTAGE">
                      <a:rPr lang="en-US" baseline="0" smtClean="0"/>
                      <a:pPr/>
                      <a:t>[PERCENTAGE]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947067453070266"/>
                      <c:h val="0.2725477673972962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CCC-D244-BE37-956070616881}"/>
                </c:ext>
              </c:extLst>
            </c:dLbl>
            <c:dLbl>
              <c:idx val="1"/>
              <c:layout>
                <c:manualLayout>
                  <c:x val="-0.27450779916768958"/>
                  <c:y val="0.1340271418528825"/>
                </c:manualLayout>
              </c:layout>
              <c:tx>
                <c:rich>
                  <a:bodyPr/>
                  <a:lstStyle/>
                  <a:p>
                    <a:fld id="{806774B6-1E7E-7144-98ED-A770247CE7B6}" type="CATEGORYNAME">
                      <a:rPr lang="en-US"/>
                      <a:pPr/>
                      <a:t>[CATEGORY NAME]</a:t>
                    </a:fld>
                    <a:r>
                      <a:rPr lang="en-US" dirty="0"/>
                      <a:t>
</a:t>
                    </a:r>
                    <a:fld id="{8EF9A5D2-DAB2-7B43-B1E6-CC49F84E64FC}" type="PERCENTAGE">
                      <a:rPr lang="en-US" smtClean="0"/>
                      <a:pPr/>
                      <a:t>[PERCENTAGE]</a:t>
                    </a:fld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043142420885603"/>
                      <c:h val="0.3021059561183114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CCC-D244-BE37-956070616881}"/>
                </c:ext>
              </c:extLst>
            </c:dLbl>
            <c:dLbl>
              <c:idx val="2"/>
              <c:layout>
                <c:manualLayout>
                  <c:x val="-0.13579458698841354"/>
                  <c:y val="-0.14663444885548665"/>
                </c:manualLayout>
              </c:layout>
              <c:tx>
                <c:rich>
                  <a:bodyPr/>
                  <a:lstStyle/>
                  <a:p>
                    <a:fld id="{D6C2049A-F652-EB48-B979-EE252AEE7325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  <a:fld id="{8CBBE5F8-DEA4-C646-A9C4-FEC135C247B8}" type="PERCENTAGE">
                      <a:rPr lang="en-US" baseline="0" smtClean="0"/>
                      <a:pPr/>
                      <a:t>[PERCENTAGE]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169201520912541"/>
                      <c:h val="0.2619589317546958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BCCC-D244-BE37-9560706168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Middle-Skill Jobs</c:v>
                </c:pt>
                <c:pt idx="1">
                  <c:v>Above-Middle-Skill Jobs</c:v>
                </c:pt>
                <c:pt idx="2">
                  <c:v>Below Middle-Skill Jobs</c:v>
                </c:pt>
              </c:strCache>
            </c:strRef>
          </c:cat>
          <c:val>
            <c:numRef>
              <c:f>Sheet1!$B$2:$B$4</c:f>
              <c:numCache>
                <c:formatCode>0.00</c:formatCode>
                <c:ptCount val="3"/>
                <c:pt idx="0">
                  <c:v>0.35635093208248569</c:v>
                </c:pt>
                <c:pt idx="1">
                  <c:v>0.21544778652664262</c:v>
                </c:pt>
                <c:pt idx="2">
                  <c:v>0.36771087283180737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CCC-D244-BE37-956070616881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2400" b="1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6BD0D9-DC34-4C09-BB08-E70C9BD02C0F}" type="datetimeFigureOut">
              <a:rPr lang="en-US" smtClean="0"/>
              <a:t>4/23/19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13E476-48BF-4FBD-87D4-8B01FDBB9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208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55EFF-831A-408F-A422-792CBA402D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1328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develop more workforce opportunity and lift low-wage workers into living-wage jobs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55EFF-831A-408F-A422-792CBA402D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1616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1250" cy="3482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Military and unclassified jobs were removed</a:t>
            </a:r>
            <a:br>
              <a:rPr lang="en-US" dirty="0"/>
            </a:br>
            <a:r>
              <a:rPr lang="en-US" dirty="0"/>
              <a:t>This is based on employer responses/surveys as to how many jobs there are in the market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E62F5-D6F3-4162-9D8D-C253D331168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88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5E62F5-D6F3-4162-9D8D-C253D331168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504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develop more workforce opportunity and lift low-wage workers into living-wage jobs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55EFF-831A-408F-A422-792CBA402D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5613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92967-2B78-43AD-9BB2-4FC5FAC60F5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3825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92967-2B78-43AD-9BB2-4FC5FAC60F5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0574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92967-2B78-43AD-9BB2-4FC5FAC60F5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4306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92967-2B78-43AD-9BB2-4FC5FAC60F5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846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Wave Croppe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217400" cy="594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783372"/>
            <a:ext cx="10051627" cy="677108"/>
          </a:xfr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 anchor="b" anchorCtr="0"/>
          <a:lstStyle>
            <a:lvl1pPr algn="l">
              <a:defRPr sz="3800" cap="all">
                <a:solidFill>
                  <a:srgbClr val="009CD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5460480"/>
            <a:ext cx="8534400" cy="523220"/>
          </a:xfrm>
        </p:spPr>
        <p:txBody>
          <a:bodyPr>
            <a:sp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182765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8" y="561976"/>
            <a:ext cx="9567333" cy="600164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15068" y="1657350"/>
            <a:ext cx="466060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27040" y="1657350"/>
            <a:ext cx="455536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FD66561-4B73-4118-8B8E-7303AC2607C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23177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2084917" y="2197100"/>
            <a:ext cx="10107083" cy="1588"/>
          </a:xfrm>
          <a:prstGeom prst="line">
            <a:avLst/>
          </a:prstGeom>
          <a:ln w="127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084917" y="3724275"/>
            <a:ext cx="10107083" cy="1588"/>
          </a:xfrm>
          <a:prstGeom prst="line">
            <a:avLst/>
          </a:prstGeom>
          <a:ln w="127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084917" y="5253039"/>
            <a:ext cx="10107083" cy="1587"/>
          </a:xfrm>
          <a:prstGeom prst="line">
            <a:avLst/>
          </a:prstGeom>
          <a:ln w="127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084917" y="2197100"/>
            <a:ext cx="10107083" cy="1588"/>
          </a:xfrm>
          <a:prstGeom prst="line">
            <a:avLst/>
          </a:prstGeom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084917" y="3724275"/>
            <a:ext cx="10107083" cy="1588"/>
          </a:xfrm>
          <a:prstGeom prst="line">
            <a:avLst/>
          </a:prstGeom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084917" y="5253039"/>
            <a:ext cx="10107083" cy="1587"/>
          </a:xfrm>
          <a:prstGeom prst="line">
            <a:avLst/>
          </a:prstGeom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2015067" y="1745465"/>
            <a:ext cx="9567333" cy="486647"/>
          </a:xfrm>
        </p:spPr>
        <p:txBody>
          <a:bodyPr anchor="b"/>
          <a:lstStyle>
            <a:lvl1pPr marL="457200" indent="-457200" algn="l">
              <a:buClr>
                <a:srgbClr val="009CD1"/>
              </a:buClr>
              <a:buFont typeface="Wingdings" charset="2"/>
              <a:buAutoNum type="arabicPlain"/>
              <a:defRPr sz="2200" b="0" i="0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015067" y="2233699"/>
            <a:ext cx="7884624" cy="1038054"/>
          </a:xfrm>
        </p:spPr>
        <p:txBody>
          <a:bodyPr/>
          <a:lstStyle>
            <a:lvl1pPr marL="0" indent="0" algn="l">
              <a:buFont typeface="Arial"/>
              <a:buNone/>
              <a:defRPr sz="1200" b="0" i="0">
                <a:latin typeface="Arial Bold"/>
                <a:cs typeface="Arial Bold"/>
              </a:defRPr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015067" y="3759988"/>
            <a:ext cx="7884624" cy="1038054"/>
          </a:xfrm>
        </p:spPr>
        <p:txBody>
          <a:bodyPr/>
          <a:lstStyle>
            <a:lvl1pPr marL="0" indent="0" algn="l">
              <a:buFont typeface="Arial"/>
              <a:buNone/>
              <a:defRPr sz="1200" b="0" i="0">
                <a:latin typeface="Arial Bold"/>
                <a:cs typeface="Arial Bold"/>
              </a:defRPr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2015067" y="5287680"/>
            <a:ext cx="7884624" cy="1038054"/>
          </a:xfrm>
        </p:spPr>
        <p:txBody>
          <a:bodyPr/>
          <a:lstStyle>
            <a:lvl1pPr marL="0" indent="0" algn="l">
              <a:buFont typeface="Arial"/>
              <a:buNone/>
              <a:defRPr sz="1200" b="0" i="0">
                <a:latin typeface="Arial Bold"/>
                <a:cs typeface="Arial Bold"/>
              </a:defRPr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7"/>
          </p:nvPr>
        </p:nvSpPr>
        <p:spPr>
          <a:xfrm>
            <a:off x="2015067" y="3271754"/>
            <a:ext cx="9567333" cy="486647"/>
          </a:xfrm>
        </p:spPr>
        <p:txBody>
          <a:bodyPr anchor="b"/>
          <a:lstStyle>
            <a:lvl1pPr marL="457200" indent="-457200" algn="l">
              <a:buClr>
                <a:srgbClr val="009CD1"/>
              </a:buClr>
              <a:buFont typeface="Wingdings" charset="2"/>
              <a:buAutoNum type="arabicPlain" startAt="2"/>
              <a:defRPr sz="2200" b="0" i="0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8"/>
          </p:nvPr>
        </p:nvSpPr>
        <p:spPr>
          <a:xfrm>
            <a:off x="2015067" y="4802622"/>
            <a:ext cx="9567333" cy="486647"/>
          </a:xfrm>
        </p:spPr>
        <p:txBody>
          <a:bodyPr anchor="b"/>
          <a:lstStyle>
            <a:lvl1pPr marL="457200" indent="-457200" algn="l">
              <a:buClr>
                <a:srgbClr val="009CD1"/>
              </a:buClr>
              <a:buFont typeface="Wingdings" charset="2"/>
              <a:buAutoNum type="arabicPlain" startAt="3"/>
              <a:defRPr sz="2200" b="0" i="0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2FD66561-4B73-4118-8B8E-7303AC2607C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972974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2084917" y="1987550"/>
            <a:ext cx="10107083" cy="1588"/>
          </a:xfrm>
          <a:prstGeom prst="line">
            <a:avLst/>
          </a:prstGeom>
          <a:ln w="127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084917" y="1987550"/>
            <a:ext cx="10107083" cy="1588"/>
          </a:xfrm>
          <a:prstGeom prst="line">
            <a:avLst/>
          </a:prstGeom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8" y="1587090"/>
            <a:ext cx="4645152" cy="400110"/>
          </a:xfrm>
        </p:spPr>
        <p:txBody>
          <a:bodyPr anchor="b">
            <a:spAutoFit/>
          </a:bodyPr>
          <a:lstStyle>
            <a:lvl1pPr marL="0" indent="0" algn="l">
              <a:buNone/>
              <a:defRPr sz="2000" b="0" i="0">
                <a:latin typeface="Arial Bold"/>
                <a:cs typeface="Arial 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15067" y="2298240"/>
            <a:ext cx="4645152" cy="3550110"/>
          </a:xfrm>
        </p:spPr>
        <p:txBody>
          <a:bodyPr/>
          <a:lstStyle>
            <a:lvl1pPr marL="457200" indent="-457200">
              <a:buClr>
                <a:schemeClr val="accent4"/>
              </a:buClr>
              <a:buFont typeface="Wingdings" charset="2"/>
              <a:buAutoNum type="arabicPlain"/>
              <a:defRPr sz="2000" b="0" i="0">
                <a:latin typeface="Arial"/>
                <a:cs typeface="Arial"/>
              </a:defRPr>
            </a:lvl1pPr>
            <a:lvl2pPr marL="457200" indent="0">
              <a:buClr>
                <a:schemeClr val="tx2"/>
              </a:buClr>
              <a:buFontTx/>
              <a:buNone/>
              <a:defRPr sz="2000" b="0" i="0">
                <a:latin typeface="Arial"/>
                <a:cs typeface="Arial"/>
              </a:defRPr>
            </a:lvl2pPr>
            <a:lvl3pPr marL="915988" indent="-1588">
              <a:buClr>
                <a:schemeClr val="tx2"/>
              </a:buClr>
              <a:buFontTx/>
              <a:buNone/>
              <a:defRPr sz="1800" b="0" i="0">
                <a:latin typeface="Arial"/>
                <a:cs typeface="Arial"/>
              </a:defRPr>
            </a:lvl3pPr>
            <a:lvl4pPr marL="1373188" indent="-1588">
              <a:buClr>
                <a:schemeClr val="tx2"/>
              </a:buClr>
              <a:buFontTx/>
              <a:buNone/>
              <a:defRPr sz="1600" b="0" i="0">
                <a:latin typeface="Arial"/>
                <a:cs typeface="Arial"/>
              </a:defRPr>
            </a:lvl4pPr>
            <a:lvl5pPr marL="1831975" indent="-3175">
              <a:buClr>
                <a:schemeClr val="tx2"/>
              </a:buClr>
              <a:buFontTx/>
              <a:buNone/>
              <a:defRPr sz="1600" b="0" i="0">
                <a:latin typeface="Arial"/>
                <a:cs typeface="Arial"/>
              </a:defRPr>
            </a:lvl5pPr>
            <a:lvl6pPr>
              <a:buNone/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2168" y="1587090"/>
            <a:ext cx="4640233" cy="400110"/>
          </a:xfrm>
        </p:spPr>
        <p:txBody>
          <a:bodyPr anchor="b">
            <a:spAutoFit/>
          </a:bodyPr>
          <a:lstStyle>
            <a:lvl1pPr marL="0" indent="0">
              <a:buNone/>
              <a:defRPr sz="2000" b="0" i="0">
                <a:latin typeface="Arial Bold"/>
                <a:cs typeface="Arial 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2168" y="2298240"/>
            <a:ext cx="4640233" cy="3550110"/>
          </a:xfrm>
        </p:spPr>
        <p:txBody>
          <a:bodyPr/>
          <a:lstStyle>
            <a:lvl1pPr marL="457200" indent="-457200">
              <a:buClr>
                <a:schemeClr val="accent4"/>
              </a:buClr>
              <a:buFont typeface="Wingdings" charset="2"/>
              <a:buAutoNum type="arabicPlain"/>
              <a:defRPr sz="2000" b="0" i="0">
                <a:latin typeface="Arial"/>
                <a:cs typeface="Arial"/>
              </a:defRPr>
            </a:lvl1pPr>
            <a:lvl2pPr marL="457200" indent="0">
              <a:buClr>
                <a:schemeClr val="tx2"/>
              </a:buClr>
              <a:buFontTx/>
              <a:buNone/>
              <a:defRPr sz="2000" b="0" i="0">
                <a:latin typeface="Arial"/>
                <a:cs typeface="Arial"/>
              </a:defRPr>
            </a:lvl2pPr>
            <a:lvl3pPr marL="915988" indent="-1588">
              <a:buClr>
                <a:schemeClr val="tx2"/>
              </a:buClr>
              <a:buFontTx/>
              <a:buNone/>
              <a:defRPr sz="1800" b="0" i="0">
                <a:latin typeface="Arial"/>
                <a:cs typeface="Arial"/>
              </a:defRPr>
            </a:lvl3pPr>
            <a:lvl4pPr marL="1373188" indent="-1588">
              <a:buClr>
                <a:schemeClr val="tx2"/>
              </a:buClr>
              <a:buFontTx/>
              <a:buNone/>
              <a:defRPr sz="1600" b="0" i="0">
                <a:latin typeface="Arial"/>
                <a:cs typeface="Arial"/>
              </a:defRPr>
            </a:lvl4pPr>
            <a:lvl5pPr marL="1831975" indent="-3175">
              <a:buClr>
                <a:schemeClr val="tx2"/>
              </a:buClr>
              <a:buFontTx/>
              <a:buNone/>
              <a:defRPr sz="1600" b="0" i="0">
                <a:latin typeface="Arial"/>
                <a:cs typeface="Arial"/>
              </a:defRPr>
            </a:lvl5pPr>
            <a:lvl6pPr>
              <a:buNone/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015067" y="561974"/>
            <a:ext cx="6521144" cy="600164"/>
          </a:xfrm>
        </p:spPr>
        <p:txBody>
          <a:bodyPr wrap="none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FD66561-4B73-4118-8B8E-7303AC2607C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478620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MCC Logo_4c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41381" y="3200400"/>
            <a:ext cx="1869016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MCC Logo_4c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95200" y="4953000"/>
            <a:ext cx="1869016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7" y="562533"/>
            <a:ext cx="9567332" cy="6001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 (Body)" charset="0"/>
                <a:ea typeface="ＭＳ Ｐゴシック" charset="0"/>
                <a:cs typeface="Calibri (Body)" charset="0"/>
              </a:defRPr>
            </a:lvl1pPr>
          </a:lstStyle>
          <a:p>
            <a:fld id="{2FD66561-4B73-4118-8B8E-7303AC2607C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190076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FD66561-4B73-4118-8B8E-7303AC2607C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8" descr="MCC Logo_4c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0" y="222634"/>
            <a:ext cx="1212125" cy="53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4663639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5068" y="1175039"/>
            <a:ext cx="5851929" cy="4673311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58659" y="1175040"/>
            <a:ext cx="3364563" cy="4673310"/>
          </a:xfrm>
        </p:spPr>
        <p:txBody>
          <a:bodyPr/>
          <a:lstStyle>
            <a:lvl1pPr marL="0" indent="0">
              <a:buNone/>
              <a:defRPr sz="13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015068" y="561975"/>
            <a:ext cx="5561844" cy="523220"/>
          </a:xfrm>
        </p:spPr>
        <p:txBody>
          <a:bodyPr wrap="none"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259234" y="682560"/>
            <a:ext cx="3363988" cy="323165"/>
          </a:xfrm>
        </p:spPr>
        <p:txBody>
          <a:bodyPr>
            <a:spAutoFit/>
          </a:bodyPr>
          <a:lstStyle>
            <a:lvl1pPr algn="l">
              <a:buFont typeface="Arial"/>
              <a:buNone/>
              <a:defRPr sz="1500" b="0" i="0" cap="none" baseline="0">
                <a:solidFill>
                  <a:schemeClr val="tx2"/>
                </a:solidFill>
                <a:latin typeface="Arial Bold"/>
                <a:cs typeface="Arial Bold"/>
              </a:defRPr>
            </a:lvl1pPr>
            <a:lvl2pPr algn="ctr">
              <a:buNone/>
              <a:defRPr sz="1500"/>
            </a:lvl2pPr>
            <a:lvl3pPr algn="ctr">
              <a:buNone/>
              <a:defRPr sz="1500"/>
            </a:lvl3pPr>
            <a:lvl4pPr algn="ctr">
              <a:buNone/>
              <a:defRPr sz="1500"/>
            </a:lvl4pPr>
            <a:lvl5pPr algn="ctr"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2FD66561-4B73-4118-8B8E-7303AC2607C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913783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MCC Logo_4c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3384" y="5684838"/>
            <a:ext cx="1869016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MCC Logo_4c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3384" y="5684838"/>
            <a:ext cx="1869016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681337" y="4229588"/>
            <a:ext cx="4901064" cy="400110"/>
          </a:xfrm>
        </p:spPr>
        <p:txBody>
          <a:bodyPr anchor="b"/>
          <a:lstStyle>
            <a:lvl1pPr algn="l">
              <a:defRPr sz="2000" b="0" i="0">
                <a:latin typeface="Arial Bold"/>
                <a:cs typeface="Arial Bold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1336" y="4629698"/>
            <a:ext cx="4901064" cy="820190"/>
          </a:xfrm>
        </p:spPr>
        <p:txBody>
          <a:bodyPr/>
          <a:lstStyle>
            <a:lvl1pPr marL="0" indent="0" algn="l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2015067" y="550864"/>
            <a:ext cx="4332204" cy="4899025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FD66561-4B73-4118-8B8E-7303AC2607C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117287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MCC Logo_4c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3384" y="5684838"/>
            <a:ext cx="1869016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MCC Logo_4c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3384" y="5684838"/>
            <a:ext cx="1869016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8" y="561976"/>
            <a:ext cx="1200329" cy="4887913"/>
          </a:xfrm>
        </p:spPr>
        <p:txBody>
          <a:bodyPr vert="vert270"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975100" y="561976"/>
            <a:ext cx="7520517" cy="4887913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2FD66561-4B73-4118-8B8E-7303AC2607C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454113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727214"/>
            <a:ext cx="4011084" cy="70788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66561-4B73-4118-8B8E-7303AC2607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031385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1_Title and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609600" y="893011"/>
            <a:ext cx="10972800" cy="954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5445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21944" algn="l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111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812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" name="Rectangle 4"/>
          <p:cNvSpPr/>
          <p:nvPr/>
        </p:nvSpPr>
        <p:spPr>
          <a:xfrm>
            <a:off x="0" y="1143000"/>
            <a:ext cx="2006600" cy="912812"/>
          </a:xfrm>
          <a:prstGeom prst="rect">
            <a:avLst/>
          </a:prstGeom>
          <a:gradFill flip="none" rotWithShape="1">
            <a:gsLst>
              <a:gs pos="0">
                <a:srgbClr val="002545"/>
              </a:gs>
              <a:gs pos="100000">
                <a:srgbClr val="BDDCE4"/>
              </a:gs>
              <a:gs pos="50000">
                <a:srgbClr val="009CD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2317750" y="1743528"/>
            <a:ext cx="9321573" cy="311536"/>
          </a:xfrm>
        </p:spPr>
        <p:txBody>
          <a:bodyPr anchor="b">
            <a:noAutofit/>
          </a:bodyPr>
          <a:lstStyle>
            <a:lvl1pPr>
              <a:buNone/>
              <a:defRPr sz="2000" b="0" i="0" cap="none">
                <a:solidFill>
                  <a:srgbClr val="009CD1"/>
                </a:solidFill>
                <a:latin typeface="Arial Bold"/>
                <a:cs typeface="Arial Bold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317748" y="1143364"/>
            <a:ext cx="10395133" cy="600164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2FD66561-4B73-4118-8B8E-7303AC2607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09399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MCC Logo_4c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3384" y="5684839"/>
            <a:ext cx="1869016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MCC Logo_4c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3384" y="5684839"/>
            <a:ext cx="1869016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5920" y="1669971"/>
            <a:ext cx="9566480" cy="37799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30D0B036-5B05-524C-AC94-3402560D89F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28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3" name="Rectangle 12"/>
          <p:cNvSpPr/>
          <p:nvPr/>
        </p:nvSpPr>
        <p:spPr>
          <a:xfrm>
            <a:off x="-2117" y="550864"/>
            <a:ext cx="1695451" cy="769937"/>
          </a:xfrm>
          <a:prstGeom prst="rect">
            <a:avLst/>
          </a:prstGeom>
          <a:gradFill flip="none" rotWithShape="1">
            <a:gsLst>
              <a:gs pos="0">
                <a:srgbClr val="002545"/>
              </a:gs>
              <a:gs pos="100000">
                <a:srgbClr val="BDDCE4"/>
              </a:gs>
              <a:gs pos="50000">
                <a:srgbClr val="009CD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015067" y="635748"/>
            <a:ext cx="6521144" cy="600164"/>
          </a:xfrm>
        </p:spPr>
        <p:txBody>
          <a:bodyPr wrap="none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7"/>
          </p:nvPr>
        </p:nvSpPr>
        <p:spPr>
          <a:xfrm>
            <a:off x="5637132" y="2438442"/>
            <a:ext cx="5648497" cy="570254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half" idx="22"/>
          </p:nvPr>
        </p:nvSpPr>
        <p:spPr>
          <a:xfrm>
            <a:off x="5637132" y="3976467"/>
            <a:ext cx="5648497" cy="570254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half" idx="23"/>
          </p:nvPr>
        </p:nvSpPr>
        <p:spPr>
          <a:xfrm>
            <a:off x="5637132" y="5514492"/>
            <a:ext cx="5648497" cy="570254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Content Placeholder 33"/>
          <p:cNvSpPr>
            <a:spLocks noGrp="1"/>
          </p:cNvSpPr>
          <p:nvPr>
            <p:ph sz="quarter" idx="24"/>
          </p:nvPr>
        </p:nvSpPr>
        <p:spPr>
          <a:xfrm>
            <a:off x="5637132" y="1734057"/>
            <a:ext cx="5648496" cy="704850"/>
          </a:xfrm>
        </p:spPr>
        <p:txBody>
          <a:bodyPr anchor="b"/>
          <a:lstStyle>
            <a:lvl1pPr algn="l">
              <a:buNone/>
              <a:defRPr sz="2000" b="0" i="0" cap="all" baseline="0">
                <a:solidFill>
                  <a:schemeClr val="accent4"/>
                </a:solidFill>
                <a:latin typeface="Arial Bold"/>
                <a:cs typeface="Arial Bold"/>
              </a:defRPr>
            </a:lvl1pPr>
            <a:lvl2pPr>
              <a:buNone/>
              <a:defRPr sz="2000" b="0" i="0" cap="all">
                <a:latin typeface="Arial Bold"/>
                <a:cs typeface="Arial Bold"/>
              </a:defRPr>
            </a:lvl2pPr>
            <a:lvl3pPr>
              <a:buNone/>
              <a:defRPr sz="2000" b="0" i="0" cap="all">
                <a:latin typeface="Arial Bold"/>
                <a:cs typeface="Arial Bold"/>
              </a:defRPr>
            </a:lvl3pPr>
            <a:lvl4pPr>
              <a:buNone/>
              <a:defRPr sz="2000" b="0" i="0" cap="all">
                <a:latin typeface="Arial Bold"/>
                <a:cs typeface="Arial Bold"/>
              </a:defRPr>
            </a:lvl4pPr>
            <a:lvl5pPr>
              <a:buNone/>
              <a:defRPr sz="2000" b="0" i="0" cap="all">
                <a:latin typeface="Arial Bold"/>
                <a:cs typeface="Arial Bold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Content Placeholder 33"/>
          <p:cNvSpPr>
            <a:spLocks noGrp="1"/>
          </p:cNvSpPr>
          <p:nvPr>
            <p:ph sz="quarter" idx="25"/>
          </p:nvPr>
        </p:nvSpPr>
        <p:spPr>
          <a:xfrm>
            <a:off x="5637132" y="3272082"/>
            <a:ext cx="5648497" cy="704850"/>
          </a:xfrm>
        </p:spPr>
        <p:txBody>
          <a:bodyPr anchor="b"/>
          <a:lstStyle>
            <a:lvl1pPr algn="l">
              <a:buNone/>
              <a:defRPr sz="2000" b="0" i="0" cap="all" baseline="0">
                <a:solidFill>
                  <a:schemeClr val="accent4"/>
                </a:solidFill>
                <a:latin typeface="Arial Bold"/>
                <a:cs typeface="Arial Bold"/>
              </a:defRPr>
            </a:lvl1pPr>
            <a:lvl2pPr>
              <a:buNone/>
              <a:defRPr sz="2000" b="0" i="0" cap="all">
                <a:latin typeface="Arial Bold"/>
                <a:cs typeface="Arial Bold"/>
              </a:defRPr>
            </a:lvl2pPr>
            <a:lvl3pPr>
              <a:buNone/>
              <a:defRPr sz="2000" b="0" i="0" cap="all">
                <a:latin typeface="Arial Bold"/>
                <a:cs typeface="Arial Bold"/>
              </a:defRPr>
            </a:lvl3pPr>
            <a:lvl4pPr>
              <a:buNone/>
              <a:defRPr sz="2000" b="0" i="0" cap="all">
                <a:latin typeface="Arial Bold"/>
                <a:cs typeface="Arial Bold"/>
              </a:defRPr>
            </a:lvl4pPr>
            <a:lvl5pPr>
              <a:buNone/>
              <a:defRPr sz="2000" b="0" i="0" cap="all">
                <a:latin typeface="Arial Bold"/>
                <a:cs typeface="Arial Bold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Content Placeholder 33"/>
          <p:cNvSpPr>
            <a:spLocks noGrp="1"/>
          </p:cNvSpPr>
          <p:nvPr>
            <p:ph sz="quarter" idx="26"/>
          </p:nvPr>
        </p:nvSpPr>
        <p:spPr>
          <a:xfrm>
            <a:off x="5637132" y="4809642"/>
            <a:ext cx="5648497" cy="704850"/>
          </a:xfrm>
        </p:spPr>
        <p:txBody>
          <a:bodyPr anchor="b"/>
          <a:lstStyle>
            <a:lvl1pPr algn="l">
              <a:buNone/>
              <a:defRPr sz="2000" b="0" i="0" cap="all" baseline="0">
                <a:solidFill>
                  <a:schemeClr val="accent4"/>
                </a:solidFill>
                <a:latin typeface="Arial Bold"/>
                <a:cs typeface="Arial Bold"/>
              </a:defRPr>
            </a:lvl1pPr>
            <a:lvl2pPr>
              <a:buNone/>
              <a:defRPr sz="2000" b="0" i="0" cap="all">
                <a:latin typeface="Arial Bold"/>
                <a:cs typeface="Arial Bold"/>
              </a:defRPr>
            </a:lvl2pPr>
            <a:lvl3pPr>
              <a:buNone/>
              <a:defRPr sz="2000" b="0" i="0" cap="all">
                <a:latin typeface="Arial Bold"/>
                <a:cs typeface="Arial Bold"/>
              </a:defRPr>
            </a:lvl3pPr>
            <a:lvl4pPr>
              <a:buNone/>
              <a:defRPr sz="2000" b="0" i="0" cap="all">
                <a:latin typeface="Arial Bold"/>
                <a:cs typeface="Arial Bold"/>
              </a:defRPr>
            </a:lvl4pPr>
            <a:lvl5pPr>
              <a:buNone/>
              <a:defRPr sz="2000" b="0" i="0" cap="all">
                <a:latin typeface="Arial Bold"/>
                <a:cs typeface="Arial Bold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Picture Placeholder 2"/>
          <p:cNvSpPr>
            <a:spLocks noGrp="1"/>
          </p:cNvSpPr>
          <p:nvPr>
            <p:ph type="pic" idx="1"/>
          </p:nvPr>
        </p:nvSpPr>
        <p:spPr>
          <a:xfrm>
            <a:off x="2659453" y="1734058"/>
            <a:ext cx="2386689" cy="1274639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40" name="Picture Placeholder 2"/>
          <p:cNvSpPr>
            <a:spLocks noGrp="1"/>
          </p:cNvSpPr>
          <p:nvPr>
            <p:ph type="pic" idx="27"/>
          </p:nvPr>
        </p:nvSpPr>
        <p:spPr>
          <a:xfrm>
            <a:off x="2659453" y="3272083"/>
            <a:ext cx="2386689" cy="1274639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41" name="Picture Placeholder 2"/>
          <p:cNvSpPr>
            <a:spLocks noGrp="1"/>
          </p:cNvSpPr>
          <p:nvPr>
            <p:ph type="pic" idx="28"/>
          </p:nvPr>
        </p:nvSpPr>
        <p:spPr>
          <a:xfrm>
            <a:off x="2659453" y="4809643"/>
            <a:ext cx="2386689" cy="1274639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>
              <a:defRPr/>
            </a:lvl1pPr>
          </a:lstStyle>
          <a:p>
            <a:fld id="{2FD66561-4B73-4118-8B8E-7303AC2607C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41"/>
          <p:cNvSpPr>
            <a:spLocks noGrp="1"/>
          </p:cNvSpPr>
          <p:nvPr>
            <p:ph type="ftr" sz="quarter" idx="3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525065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693333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693333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Rectangle 5"/>
          <p:cNvSpPr/>
          <p:nvPr/>
        </p:nvSpPr>
        <p:spPr>
          <a:xfrm rot="16200000">
            <a:off x="45245" y="5635361"/>
            <a:ext cx="1408112" cy="1037167"/>
          </a:xfrm>
          <a:prstGeom prst="rect">
            <a:avLst/>
          </a:prstGeom>
          <a:gradFill flip="none" rotWithShape="1">
            <a:gsLst>
              <a:gs pos="0">
                <a:srgbClr val="002545"/>
              </a:gs>
              <a:gs pos="100000">
                <a:srgbClr val="BDDCE4"/>
              </a:gs>
              <a:gs pos="50000">
                <a:srgbClr val="009CD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pic>
        <p:nvPicPr>
          <p:cNvPr id="7" name="Picture 10" descr="MCC Logo_4c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3384" y="5684838"/>
            <a:ext cx="1869016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MCC Logo_4c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3384" y="5684838"/>
            <a:ext cx="1869016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1694592" y="2210962"/>
            <a:ext cx="4887259" cy="1107996"/>
          </a:xfrm>
        </p:spPr>
        <p:txBody>
          <a:bodyPr anchor="ctr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015067" y="321330"/>
            <a:ext cx="9567333" cy="4887258"/>
          </a:xfrm>
        </p:spPr>
        <p:txBody>
          <a:bodyPr anchor="ctr"/>
          <a:lstStyle>
            <a:lvl1pPr marL="0" indent="0" algn="l">
              <a:buFont typeface="Arial"/>
              <a:buNone/>
              <a:defRPr sz="1800" b="0" i="0">
                <a:latin typeface="Arial"/>
                <a:cs typeface="Arial"/>
              </a:defRPr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2FD66561-4B73-4118-8B8E-7303AC2607C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788675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7" y="836808"/>
            <a:ext cx="9567333" cy="6001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015067" y="1669970"/>
            <a:ext cx="9567333" cy="3781870"/>
          </a:xfrm>
        </p:spPr>
        <p:txBody>
          <a:bodyPr/>
          <a:lstStyle>
            <a:lvl1pPr marL="0" indent="0" algn="l">
              <a:buFont typeface="Arial"/>
              <a:buNone/>
              <a:defRPr sz="1800" b="0" i="0">
                <a:latin typeface="Arial"/>
                <a:cs typeface="Arial"/>
              </a:defRPr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2FD66561-4B73-4118-8B8E-7303AC2607C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pic>
        <p:nvPicPr>
          <p:cNvPr id="9" name="Picture 8" descr="MCC Logo_4c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0" y="222634"/>
            <a:ext cx="1212125" cy="53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5667026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693333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693333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Rectangle 5"/>
          <p:cNvSpPr/>
          <p:nvPr/>
        </p:nvSpPr>
        <p:spPr>
          <a:xfrm>
            <a:off x="0" y="1657350"/>
            <a:ext cx="1695451" cy="769938"/>
          </a:xfrm>
          <a:prstGeom prst="rect">
            <a:avLst/>
          </a:prstGeom>
          <a:gradFill flip="none" rotWithShape="1">
            <a:gsLst>
              <a:gs pos="0">
                <a:srgbClr val="002545"/>
              </a:gs>
              <a:gs pos="100000">
                <a:srgbClr val="BDDCE4"/>
              </a:gs>
              <a:gs pos="50000">
                <a:srgbClr val="009CD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7" y="1742726"/>
            <a:ext cx="6521144" cy="600164"/>
          </a:xfrm>
        </p:spPr>
        <p:txBody>
          <a:bodyPr wrap="none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015067" y="2867668"/>
            <a:ext cx="9567333" cy="2980682"/>
          </a:xfrm>
        </p:spPr>
        <p:txBody>
          <a:bodyPr/>
          <a:lstStyle>
            <a:lvl1pPr marL="0" indent="0" algn="l">
              <a:buFont typeface="Arial"/>
              <a:buNone/>
              <a:defRPr sz="1800" b="0" i="0">
                <a:latin typeface="Arial"/>
                <a:cs typeface="Arial"/>
              </a:defRPr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fld id="{2FD66561-4B73-4118-8B8E-7303AC2607C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8" descr="MCC Logo_4c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3384" y="5684838"/>
            <a:ext cx="1869016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0717396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693333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693333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-2117" y="550864"/>
            <a:ext cx="1695451" cy="769937"/>
          </a:xfrm>
          <a:prstGeom prst="rect">
            <a:avLst/>
          </a:prstGeom>
          <a:gradFill flip="none" rotWithShape="1">
            <a:gsLst>
              <a:gs pos="0">
                <a:srgbClr val="002545"/>
              </a:gs>
              <a:gs pos="100000">
                <a:srgbClr val="BDDCE4"/>
              </a:gs>
              <a:gs pos="50000">
                <a:srgbClr val="009CD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917269" y="2495825"/>
            <a:ext cx="3083972" cy="3353457"/>
          </a:xfrm>
        </p:spPr>
        <p:txBody>
          <a:bodyPr anchor="b"/>
          <a:lstStyle>
            <a:lvl1pPr marL="0" indent="0" algn="l">
              <a:buFont typeface="Arial"/>
              <a:buNone/>
              <a:defRPr sz="1400" b="0" i="0">
                <a:latin typeface="Arial"/>
                <a:cs typeface="Arial"/>
              </a:defRPr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/>
          </p:nvPr>
        </p:nvSpPr>
        <p:spPr>
          <a:xfrm rot="16200000">
            <a:off x="-1087566" y="3844445"/>
            <a:ext cx="3551041" cy="458628"/>
          </a:xfrm>
          <a:solidFill>
            <a:schemeClr val="accent2"/>
          </a:solidFill>
        </p:spPr>
        <p:txBody>
          <a:bodyPr anchor="ctr"/>
          <a:lstStyle>
            <a:lvl1pPr marL="0" indent="0" algn="l">
              <a:buFont typeface="Arial"/>
              <a:buNone/>
              <a:defRPr sz="1600" b="0" i="0" cap="none">
                <a:solidFill>
                  <a:schemeClr val="bg1"/>
                </a:solidFill>
                <a:latin typeface="Arial Bold"/>
                <a:cs typeface="Arial Bold"/>
              </a:defRPr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4787826" y="2495825"/>
            <a:ext cx="3083972" cy="3353457"/>
          </a:xfrm>
        </p:spPr>
        <p:txBody>
          <a:bodyPr anchor="b"/>
          <a:lstStyle>
            <a:lvl1pPr marL="0" indent="0" algn="l">
              <a:buFont typeface="Arial"/>
              <a:buNone/>
              <a:defRPr sz="1400" b="0" i="0">
                <a:latin typeface="Arial"/>
                <a:cs typeface="Arial"/>
              </a:defRPr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8639549" y="2495825"/>
            <a:ext cx="3083972" cy="3353457"/>
          </a:xfrm>
        </p:spPr>
        <p:txBody>
          <a:bodyPr anchor="b"/>
          <a:lstStyle>
            <a:lvl1pPr marL="0" indent="0" algn="l">
              <a:buFont typeface="Arial"/>
              <a:buNone/>
              <a:defRPr sz="1400" b="0" i="0">
                <a:latin typeface="Arial"/>
                <a:cs typeface="Arial"/>
              </a:defRPr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2015067" y="641306"/>
            <a:ext cx="6521144" cy="600164"/>
          </a:xfrm>
        </p:spPr>
        <p:txBody>
          <a:bodyPr wrap="none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21"/>
          </p:nvPr>
        </p:nvSpPr>
        <p:spPr>
          <a:xfrm rot="16200000">
            <a:off x="2782992" y="3844446"/>
            <a:ext cx="3551041" cy="458628"/>
          </a:xfrm>
          <a:solidFill>
            <a:schemeClr val="tx1"/>
          </a:solidFill>
        </p:spPr>
        <p:txBody>
          <a:bodyPr anchor="ctr"/>
          <a:lstStyle>
            <a:lvl1pPr marL="0" indent="0" algn="l">
              <a:buFont typeface="Arial"/>
              <a:buNone/>
              <a:defRPr sz="1600" b="0" i="0" cap="none">
                <a:solidFill>
                  <a:schemeClr val="bg1"/>
                </a:solidFill>
                <a:latin typeface="Arial Bold"/>
                <a:cs typeface="Arial Bold"/>
              </a:defRPr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2"/>
          </p:nvPr>
        </p:nvSpPr>
        <p:spPr>
          <a:xfrm rot="16200000">
            <a:off x="6634714" y="3844446"/>
            <a:ext cx="3551041" cy="458628"/>
          </a:xfrm>
          <a:solidFill>
            <a:schemeClr val="accent4"/>
          </a:solidFill>
        </p:spPr>
        <p:txBody>
          <a:bodyPr anchor="ctr"/>
          <a:lstStyle>
            <a:lvl1pPr marL="0" indent="0" algn="l">
              <a:buFont typeface="Arial"/>
              <a:buNone/>
              <a:defRPr sz="1600" b="0" i="0" cap="none">
                <a:solidFill>
                  <a:schemeClr val="bg1"/>
                </a:solidFill>
                <a:latin typeface="Arial Bold"/>
                <a:cs typeface="Arial Bold"/>
              </a:defRPr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15" name="Slide Number Placeholder 1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fld id="{2FD66561-4B73-4118-8B8E-7303AC2607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526922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MCC Logo_4c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0" y="222634"/>
            <a:ext cx="1212125" cy="53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5920" y="1669970"/>
            <a:ext cx="9566480" cy="37799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FD66561-4B73-4118-8B8E-7303AC2607C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pic>
        <p:nvPicPr>
          <p:cNvPr id="8" name="Picture 8" descr="MCC Logo_4c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12800" y="2286000"/>
            <a:ext cx="1869016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2639150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MCC Logo_4c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3384" y="5684838"/>
            <a:ext cx="1869016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MCC Logo_4c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3384" y="5684838"/>
            <a:ext cx="1869016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7" y="4088824"/>
            <a:ext cx="9516000" cy="707886"/>
          </a:xfrm>
        </p:spPr>
        <p:txBody>
          <a:bodyPr/>
          <a:lstStyle>
            <a:lvl1pPr algn="l">
              <a:defRPr sz="4000" b="0" i="0" cap="small" baseline="0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2588637"/>
            <a:ext cx="95160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FD66561-4B73-4118-8B8E-7303AC2607C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976610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0"/>
            <a:ext cx="1452033" cy="6858000"/>
          </a:xfrm>
          <a:prstGeom prst="rect">
            <a:avLst/>
          </a:prstGeom>
          <a:gradFill>
            <a:gsLst>
              <a:gs pos="0">
                <a:srgbClr val="002545"/>
              </a:gs>
              <a:gs pos="100000">
                <a:srgbClr val="BDDCE4"/>
              </a:gs>
              <a:gs pos="50000">
                <a:srgbClr val="009CD1"/>
              </a:gs>
            </a:gsLst>
            <a:lin ang="162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15067" y="561975"/>
            <a:ext cx="9567333" cy="60016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15067" y="1670050"/>
            <a:ext cx="9567333" cy="37798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" y="6356351"/>
            <a:ext cx="145203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latin typeface="Arial Bold" charset="0"/>
                <a:ea typeface="Calibri (Body)" charset="0"/>
              </a:defRPr>
            </a:lvl1pPr>
          </a:lstStyle>
          <a:p>
            <a:fld id="{2FD66561-4B73-4118-8B8E-7303AC2607C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2015067" y="6356351"/>
            <a:ext cx="3365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endParaRPr lang="en-US" dirty="0"/>
          </a:p>
        </p:txBody>
      </p:sp>
      <p:pic>
        <p:nvPicPr>
          <p:cNvPr id="8" name="Picture 8" descr="MCC Logo_4c.eps"/>
          <p:cNvPicPr>
            <a:picLocks noChangeAspect="1"/>
          </p:cNvPicPr>
          <p:nvPr userDrawn="1"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0" y="222634"/>
            <a:ext cx="1212125" cy="53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25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ransition spd="slow">
    <p:wipe/>
  </p:transition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300" kern="1200" cap="small" baseline="0">
          <a:solidFill>
            <a:srgbClr val="009CD1"/>
          </a:solidFill>
          <a:latin typeface="Arial"/>
          <a:ea typeface="ＭＳ Ｐゴシック" charset="-128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300">
          <a:solidFill>
            <a:srgbClr val="009CD1"/>
          </a:solidFill>
          <a:latin typeface="Arial" pitchFamily="-109" charset="0"/>
          <a:ea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300">
          <a:solidFill>
            <a:srgbClr val="009CD1"/>
          </a:solidFill>
          <a:latin typeface="Arial" pitchFamily="-109" charset="0"/>
          <a:ea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300">
          <a:solidFill>
            <a:srgbClr val="009CD1"/>
          </a:solidFill>
          <a:latin typeface="Arial" pitchFamily="-109" charset="0"/>
          <a:ea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300">
          <a:solidFill>
            <a:srgbClr val="009CD1"/>
          </a:solidFill>
          <a:latin typeface="Arial" pitchFamily="-109" charset="0"/>
          <a:ea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9CD1"/>
          </a:solidFill>
          <a:latin typeface="Avant Garde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9CD1"/>
          </a:solidFill>
          <a:latin typeface="Avant Garde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9CD1"/>
          </a:solidFill>
          <a:latin typeface="Avant Garde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9CD1"/>
          </a:solidFill>
          <a:latin typeface="Avant Garde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009CD1"/>
        </a:buClr>
        <a:buFont typeface="Wingdings" charset="0"/>
        <a:buChar char="§"/>
        <a:defRPr sz="2800" kern="1200">
          <a:solidFill>
            <a:schemeClr val="tx2"/>
          </a:solidFill>
          <a:latin typeface="Arial Bold"/>
          <a:ea typeface="ＭＳ Ｐゴシック" charset="-128"/>
          <a:cs typeface="Arial Bold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Lucida Grande" charset="0"/>
        <a:buChar char="›"/>
        <a:defRPr sz="2600" kern="1200">
          <a:solidFill>
            <a:schemeClr val="tx2"/>
          </a:solidFill>
          <a:latin typeface="Arial"/>
          <a:ea typeface="Adobe Caslon Pro" charset="-18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400" kern="1200">
          <a:solidFill>
            <a:schemeClr val="tx2"/>
          </a:solidFill>
          <a:latin typeface="Arial"/>
          <a:ea typeface="Adobe Caslon Pro" charset="-18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F5BC1D"/>
        </a:buClr>
        <a:buFont typeface="Arial" charset="0"/>
        <a:buChar char="–"/>
        <a:defRPr sz="2000" kern="1200">
          <a:solidFill>
            <a:schemeClr val="tx2"/>
          </a:solidFill>
          <a:latin typeface="Arial"/>
          <a:ea typeface="Adobe Caslon Pro" charset="-18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2"/>
          </a:solidFill>
          <a:latin typeface="Arial"/>
          <a:ea typeface="Adobe Caslon Pro" charset="-1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.tif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ul-kJPo3_g&amp;list=PLgsXJS2LxLDC1pZBfxgfPnLbx_IEOhvM3&amp;index=2" TargetMode="External"/><Relationship Id="rId7" Type="http://schemas.openxmlformats.org/officeDocument/2006/relationships/image" Target="../media/image6.tiff"/><Relationship Id="rId2" Type="http://schemas.openxmlformats.org/officeDocument/2006/relationships/hyperlink" Target="https://www.youtube.com/watch?v=8aa2ObAm-gM&amp;list=PLgsXJS2LxLDC1pZBfxgfPnLbx_IEOhvM3&amp;index=3" TargetMode="Externa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6.emf"/><Relationship Id="rId5" Type="http://schemas.openxmlformats.org/officeDocument/2006/relationships/hyperlink" Target="https://www.youtube.com/watch?v=RtaePYbw5yQ&amp;index=1&amp;list=PLgsXJS2LxLDC1pZBfxgfPnLbx_IEOhvM3" TargetMode="External"/><Relationship Id="rId4" Type="http://schemas.openxmlformats.org/officeDocument/2006/relationships/hyperlink" Target="https://www.youtube.com/watch?v=2BktyZ5Zw3k&amp;list=PLgsXJS2LxLDC1pZBfxgfPnLbx_IEOhvM3&amp;index=4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0.xml"/><Relationship Id="rId1" Type="http://schemas.openxmlformats.org/officeDocument/2006/relationships/video" Target="https://www.youtube.com/embed/8aa2ObAm-gM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tif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6.tiff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0086" y="4071463"/>
            <a:ext cx="8993567" cy="1200329"/>
          </a:xfrm>
        </p:spPr>
        <p:txBody>
          <a:bodyPr/>
          <a:lstStyle/>
          <a:p>
            <a:r>
              <a:rPr lang="en-US" sz="3600" dirty="0"/>
              <a:t>Career Pathways Priorities &amp; Labor Market Opportunities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0086" y="5271792"/>
            <a:ext cx="8773886" cy="1409617"/>
          </a:xfrm>
        </p:spPr>
        <p:txBody>
          <a:bodyPr/>
          <a:lstStyle/>
          <a:p>
            <a:r>
              <a:rPr lang="en-US" b="1" dirty="0" err="1">
                <a:latin typeface="+mn-lt"/>
              </a:rPr>
              <a:t>MiraCosta</a:t>
            </a:r>
            <a:r>
              <a:rPr lang="en-US" b="1" dirty="0">
                <a:latin typeface="+mn-lt"/>
              </a:rPr>
              <a:t> College</a:t>
            </a:r>
          </a:p>
          <a:p>
            <a:r>
              <a:rPr lang="en-US" sz="2400" dirty="0">
                <a:latin typeface="+mn-lt"/>
              </a:rPr>
              <a:t>Early College Credit Workshop</a:t>
            </a:r>
          </a:p>
          <a:p>
            <a:r>
              <a:rPr lang="en-US" sz="2400" dirty="0">
                <a:latin typeface="+mn-lt"/>
              </a:rPr>
              <a:t>January 11, 2018</a:t>
            </a:r>
          </a:p>
        </p:txBody>
      </p:sp>
    </p:spTree>
    <p:extLst>
      <p:ext uri="{BB962C8B-B14F-4D97-AF65-F5344CB8AC3E}">
        <p14:creationId xmlns:p14="http://schemas.microsoft.com/office/powerpoint/2010/main" val="152792565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DA54F-8C9F-CF4E-8D0C-8D551578E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1992" y="649334"/>
            <a:ext cx="10972800" cy="800189"/>
          </a:xfrm>
        </p:spPr>
        <p:txBody>
          <a:bodyPr/>
          <a:lstStyle/>
          <a:p>
            <a:r>
              <a:rPr lang="en-US" sz="4000" cap="small" dirty="0">
                <a:solidFill>
                  <a:srgbClr val="009CD1"/>
                </a:solidFill>
                <a:latin typeface="Arial"/>
                <a:ea typeface="ＭＳ Ｐゴシック" pitchFamily="34" charset="-128"/>
                <a:cs typeface="Arial"/>
              </a:rPr>
              <a:t>Key 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1A94A-24D4-B145-BCFA-8B9F827B0C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51383" y="1806271"/>
            <a:ext cx="9200321" cy="438912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Aft>
                <a:spcPts val="2000"/>
              </a:spcAft>
              <a:buClr>
                <a:schemeClr val="accent2"/>
              </a:buClr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Emphasize the importance of “Career Education” and the middle-skill job market</a:t>
            </a:r>
          </a:p>
          <a:p>
            <a:pPr>
              <a:lnSpc>
                <a:spcPct val="120000"/>
              </a:lnSpc>
              <a:spcAft>
                <a:spcPts val="2000"/>
              </a:spcAft>
              <a:buClr>
                <a:schemeClr val="accent2"/>
              </a:buClr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Expose students early to in-demand jobs and the Priority &amp; Emerging Sectors</a:t>
            </a:r>
          </a:p>
          <a:p>
            <a:pPr>
              <a:lnSpc>
                <a:spcPct val="120000"/>
              </a:lnSpc>
              <a:spcAft>
                <a:spcPts val="2000"/>
              </a:spcAft>
              <a:buClr>
                <a:schemeClr val="accent2"/>
              </a:buClr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 students navigate program offerings in the region and online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4219" y="0"/>
            <a:ext cx="1293845" cy="101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390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11151" y="1143364"/>
            <a:ext cx="8836090" cy="600164"/>
          </a:xfrm>
        </p:spPr>
        <p:txBody>
          <a:bodyPr/>
          <a:lstStyle/>
          <a:p>
            <a:r>
              <a:rPr lang="en-US" dirty="0" err="1"/>
              <a:t>MiraCosta’s</a:t>
            </a:r>
            <a:r>
              <a:rPr lang="en-US" dirty="0"/>
              <a:t> Career Pathways Priorities</a:t>
            </a:r>
          </a:p>
        </p:txBody>
      </p:sp>
      <p:pic>
        <p:nvPicPr>
          <p:cNvPr id="8" name="Content Placeholder 7" descr="Commencement_2015_095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8" r="11985" b="9615"/>
          <a:stretch/>
        </p:blipFill>
        <p:spPr>
          <a:xfrm>
            <a:off x="2332655" y="2418408"/>
            <a:ext cx="5747657" cy="45608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" name="Content Placeholder 4" descr="NursingStudents_07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71" b="15188"/>
          <a:stretch/>
        </p:blipFill>
        <p:spPr>
          <a:xfrm>
            <a:off x="8080312" y="2415127"/>
            <a:ext cx="4111688" cy="444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981894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817868" y="1329143"/>
            <a:ext cx="9098280" cy="4151294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CD1"/>
              </a:buClr>
              <a:buFont typeface="Wingdings" charset="0"/>
              <a:buChar char="§"/>
              <a:defRPr sz="2800" kern="1200">
                <a:solidFill>
                  <a:schemeClr val="tx2"/>
                </a:solidFill>
                <a:latin typeface="Arial Bold"/>
                <a:ea typeface="ＭＳ Ｐゴシック" charset="-128"/>
                <a:cs typeface="Arial Bold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Lucida Grande" charset="0"/>
              <a:buChar char="›"/>
              <a:defRPr sz="2600" kern="1200">
                <a:solidFill>
                  <a:schemeClr val="tx2"/>
                </a:solidFill>
                <a:latin typeface="Arial"/>
                <a:ea typeface="Adobe Caslon Pro" charset="-18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400" kern="1200">
                <a:solidFill>
                  <a:schemeClr val="tx2"/>
                </a:solidFill>
                <a:latin typeface="Arial"/>
                <a:ea typeface="Adobe Caslon Pro" charset="-18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5BC1D"/>
              </a:buClr>
              <a:buFont typeface="Arial" charset="0"/>
              <a:buChar char="–"/>
              <a:defRPr sz="2000" kern="1200">
                <a:solidFill>
                  <a:schemeClr val="tx2"/>
                </a:solidFill>
                <a:latin typeface="Arial"/>
                <a:ea typeface="Adobe Caslon Pro" charset="-18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2"/>
                </a:solidFill>
                <a:latin typeface="Arial"/>
                <a:ea typeface="Adobe Caslon Pro" charset="-1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  <a:spcAft>
                <a:spcPts val="120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Grow enrollment and persistence in Career Education (CE)</a:t>
            </a:r>
            <a:endParaRPr lang="en-US" dirty="0">
              <a:latin typeface="Calibri" panose="020F0502020204030204" pitchFamily="34" charset="0"/>
              <a:ea typeface="MS Mincho"/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  <a:spcAft>
                <a:spcPts val="120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Help students complete degrees &amp; certificates in a timely manner</a:t>
            </a:r>
            <a:endParaRPr lang="en-US" dirty="0">
              <a:latin typeface="Calibri" panose="020F0502020204030204" pitchFamily="34" charset="0"/>
              <a:ea typeface="MS Mincho"/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  <a:spcAft>
                <a:spcPts val="120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Increase transfer rates for Career Education students</a:t>
            </a:r>
            <a:endParaRPr lang="en-US" dirty="0">
              <a:latin typeface="Calibri" panose="020F0502020204030204" pitchFamily="34" charset="0"/>
              <a:ea typeface="MS Mincho"/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  <a:spcAft>
                <a:spcPts val="120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Improve programs &amp; services so students are more prepared for work</a:t>
            </a:r>
            <a:endParaRPr lang="en-US" dirty="0">
              <a:latin typeface="Calibri" panose="020F0502020204030204" pitchFamily="34" charset="0"/>
              <a:ea typeface="MS Mincho"/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  <a:spcAft>
                <a:spcPts val="120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Connect students to high-wage high-demand careers</a:t>
            </a:r>
            <a:endParaRPr lang="en-US" dirty="0">
              <a:latin typeface="Calibri" panose="020F0502020204030204" pitchFamily="34" charset="0"/>
              <a:ea typeface="MS Mincho"/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  <a:spcAft>
                <a:spcPts val="120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Improve outcomes for underserved populations in Career Education </a:t>
            </a:r>
            <a:endParaRPr lang="en-US" dirty="0">
              <a:latin typeface="Calibri" panose="020F0502020204030204" pitchFamily="34" charset="0"/>
              <a:ea typeface="MS Mincho"/>
              <a:cs typeface="Arial" panose="020B0604020202020204" pitchFamily="34" charset="0"/>
            </a:endParaRPr>
          </a:p>
          <a:p>
            <a:pPr marL="0" lvl="0" indent="0" defTabSz="914400" fontAlgn="auto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None/>
              <a:defRPr/>
            </a:pPr>
            <a:endParaRPr lang="en-US" kern="0" dirty="0">
              <a:solidFill>
                <a:srgbClr val="64B034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98171" y="415712"/>
            <a:ext cx="8976048" cy="70788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300" kern="1200" cap="small" baseline="0">
                <a:solidFill>
                  <a:srgbClr val="009CD1"/>
                </a:solidFill>
                <a:latin typeface="Arial"/>
                <a:ea typeface="ＭＳ Ｐゴシック" charset="-128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009CD1"/>
                </a:solidFill>
                <a:latin typeface="Arial" pitchFamily="-109" charset="0"/>
                <a:ea typeface="ＭＳ Ｐゴシック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009CD1"/>
                </a:solidFill>
                <a:latin typeface="Arial" pitchFamily="-109" charset="0"/>
                <a:ea typeface="ＭＳ Ｐゴシック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009CD1"/>
                </a:solidFill>
                <a:latin typeface="Arial" pitchFamily="-109" charset="0"/>
                <a:ea typeface="ＭＳ Ｐゴシック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009CD1"/>
                </a:solidFill>
                <a:latin typeface="Arial" pitchFamily="-109" charset="0"/>
                <a:ea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9CD1"/>
                </a:solidFill>
                <a:latin typeface="Avant Garde" charset="0"/>
                <a:ea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9CD1"/>
                </a:solidFill>
                <a:latin typeface="Avant Garde" charset="0"/>
                <a:ea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9CD1"/>
                </a:solidFill>
                <a:latin typeface="Avant Garde" charset="0"/>
                <a:ea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9CD1"/>
                </a:solidFill>
                <a:latin typeface="Avant Garde" charset="0"/>
                <a:ea typeface="ＭＳ Ｐゴシック" charset="-128"/>
              </a:defRPr>
            </a:lvl9pPr>
          </a:lstStyle>
          <a:p>
            <a:r>
              <a:rPr lang="en-US" sz="4000" dirty="0" err="1">
                <a:latin typeface="+mn-lt"/>
              </a:rPr>
              <a:t>MiraCosta</a:t>
            </a:r>
            <a:r>
              <a:rPr lang="en-US" sz="4000" dirty="0">
                <a:latin typeface="+mn-lt"/>
              </a:rPr>
              <a:t> Strong Workforce Goals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4219" y="0"/>
            <a:ext cx="1293845" cy="101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48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5747" y="200494"/>
            <a:ext cx="8954796" cy="1415742"/>
          </a:xfrm>
        </p:spPr>
        <p:txBody>
          <a:bodyPr/>
          <a:lstStyle/>
          <a:p>
            <a:pPr algn="ctr"/>
            <a:r>
              <a:rPr lang="en-US" sz="4000" cap="small" dirty="0">
                <a:solidFill>
                  <a:srgbClr val="009CD1"/>
                </a:solidFill>
                <a:latin typeface="Arial"/>
                <a:ea typeface="ＭＳ Ｐゴシック" pitchFamily="34" charset="-128"/>
                <a:cs typeface="Arial"/>
              </a:rPr>
              <a:t>Create Pathways To High-demand High-wage Careers</a:t>
            </a:r>
          </a:p>
        </p:txBody>
      </p:sp>
      <p:sp>
        <p:nvSpPr>
          <p:cNvPr id="3" name="Rectangle 2"/>
          <p:cNvSpPr/>
          <p:nvPr/>
        </p:nvSpPr>
        <p:spPr>
          <a:xfrm>
            <a:off x="1850665" y="1616236"/>
            <a:ext cx="8044961" cy="8576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Cybersecurity </a:t>
            </a: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Biotechnology &amp; Biomanufacturing</a:t>
            </a: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Media Arts &amp; Technologies (graphic design, web design, video production)</a:t>
            </a: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Engineering Technology</a:t>
            </a: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Computer Studies &amp; Information Technology</a:t>
            </a: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Accounting </a:t>
            </a: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Business &amp; Entrepreneurship </a:t>
            </a: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Sustainable Agriculture</a:t>
            </a: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Calibri"/>
            </a:endParaRP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srgbClr val="64B034"/>
              </a:solidFill>
              <a:latin typeface="Calibri"/>
            </a:endParaRP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srgbClr val="64B034"/>
              </a:solidFill>
              <a:latin typeface="Calibri"/>
            </a:endParaRP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srgbClr val="64B034"/>
              </a:solidFill>
              <a:latin typeface="Calibri"/>
            </a:endParaRP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srgbClr val="64B034"/>
              </a:solidFill>
              <a:latin typeface="Calibri"/>
            </a:endParaRP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srgbClr val="64B034"/>
              </a:solidFill>
              <a:latin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4219" y="0"/>
            <a:ext cx="1293845" cy="101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3675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0604" y="235074"/>
            <a:ext cx="8590085" cy="1415742"/>
          </a:xfrm>
        </p:spPr>
        <p:txBody>
          <a:bodyPr/>
          <a:lstStyle/>
          <a:p>
            <a:pPr algn="ctr"/>
            <a:r>
              <a:rPr lang="en-US" sz="4000" cap="small" dirty="0">
                <a:solidFill>
                  <a:srgbClr val="009CD1"/>
                </a:solidFill>
                <a:latin typeface="Arial"/>
                <a:ea typeface="ＭＳ Ｐゴシック" pitchFamily="34" charset="-128"/>
                <a:cs typeface="Arial"/>
              </a:rPr>
              <a:t>Navigating Program Offerings with </a:t>
            </a:r>
            <a:r>
              <a:rPr lang="en-US" sz="4000" b="1" cap="small" dirty="0">
                <a:solidFill>
                  <a:srgbClr val="009CD1"/>
                </a:solidFill>
                <a:latin typeface="Arial"/>
                <a:ea typeface="ＭＳ Ｐゴシック" pitchFamily="34" charset="-128"/>
                <a:cs typeface="Arial"/>
              </a:rPr>
              <a:t>Career</a:t>
            </a:r>
            <a:r>
              <a:rPr lang="en-US" sz="4000" cap="small" dirty="0">
                <a:solidFill>
                  <a:srgbClr val="009CD1"/>
                </a:solidFill>
                <a:latin typeface="Arial"/>
                <a:ea typeface="ＭＳ Ｐゴシック" pitchFamily="34" charset="-128"/>
                <a:cs typeface="Arial"/>
              </a:rPr>
              <a:t> in Mind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7730"/>
          <a:stretch/>
        </p:blipFill>
        <p:spPr>
          <a:xfrm>
            <a:off x="0" y="2225839"/>
            <a:ext cx="3657600" cy="43854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2996"/>
          <a:stretch/>
        </p:blipFill>
        <p:spPr>
          <a:xfrm>
            <a:off x="2977087" y="3007169"/>
            <a:ext cx="3663595" cy="41791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b="3159"/>
          <a:stretch/>
        </p:blipFill>
        <p:spPr>
          <a:xfrm>
            <a:off x="5995647" y="2225839"/>
            <a:ext cx="3622122" cy="41983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8729" y="2941720"/>
            <a:ext cx="3835361" cy="43100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74219" y="0"/>
            <a:ext cx="1293845" cy="101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7326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7148" y="-59220"/>
            <a:ext cx="8229600" cy="1415742"/>
          </a:xfrm>
        </p:spPr>
        <p:txBody>
          <a:bodyPr/>
          <a:lstStyle/>
          <a:p>
            <a:pPr algn="ctr"/>
            <a:r>
              <a:rPr lang="en-US" sz="4000" cap="small" dirty="0">
                <a:solidFill>
                  <a:srgbClr val="009CD1"/>
                </a:solidFill>
                <a:latin typeface="Arial"/>
                <a:ea typeface="ＭＳ Ｐゴシック" pitchFamily="34" charset="-128"/>
                <a:cs typeface="Arial"/>
              </a:rPr>
              <a:t>Exposing students to middle-skill careers and CE programs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681049" y="1639517"/>
            <a:ext cx="9717419" cy="450571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CD1"/>
              </a:buClr>
              <a:buFont typeface="Wingdings" charset="0"/>
              <a:buChar char="§"/>
              <a:defRPr sz="2800" kern="1200">
                <a:solidFill>
                  <a:schemeClr val="tx2"/>
                </a:solidFill>
                <a:latin typeface="Arial Bold"/>
                <a:ea typeface="ＭＳ Ｐゴシック" charset="-128"/>
                <a:cs typeface="Arial Bold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Lucida Grande" charset="0"/>
              <a:buChar char="›"/>
              <a:defRPr sz="2600" kern="1200">
                <a:solidFill>
                  <a:schemeClr val="tx2"/>
                </a:solidFill>
                <a:latin typeface="Arial"/>
                <a:ea typeface="Adobe Caslon Pro" charset="-18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400" kern="1200">
                <a:solidFill>
                  <a:schemeClr val="tx2"/>
                </a:solidFill>
                <a:latin typeface="Arial"/>
                <a:ea typeface="Adobe Caslon Pro" charset="-18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5BC1D"/>
              </a:buClr>
              <a:buFont typeface="Arial" charset="0"/>
              <a:buChar char="–"/>
              <a:defRPr sz="2000" kern="1200">
                <a:solidFill>
                  <a:schemeClr val="tx2"/>
                </a:solidFill>
                <a:latin typeface="Arial"/>
                <a:ea typeface="Adobe Caslon Pro" charset="-18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2"/>
                </a:solidFill>
                <a:latin typeface="Arial"/>
                <a:ea typeface="Adobe Caslon Pro" charset="-1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Calibri" panose="020F0502020204030204" pitchFamily="34" charset="0"/>
                <a:ea typeface="MS Mincho"/>
                <a:cs typeface="Arial" panose="020B0604020202020204" pitchFamily="34" charset="0"/>
              </a:rPr>
              <a:t>In-Demand Program Videos: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Cybersecurity 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Biomanufacturing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Architectural &amp; Engineering Design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Horticulture &amp; Sustainable Agriculture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900"/>
              </a:spcAft>
            </a:pPr>
            <a:endParaRPr lang="en-US" dirty="0">
              <a:latin typeface="Calibri" panose="020F0502020204030204" pitchFamily="34" charset="0"/>
              <a:ea typeface="MS Mincho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en-US" dirty="0">
                <a:latin typeface="Calibri" panose="020F0502020204030204" pitchFamily="34" charset="0"/>
                <a:ea typeface="MS Mincho"/>
                <a:cs typeface="Arial" panose="020B0604020202020204" pitchFamily="34" charset="0"/>
              </a:rPr>
              <a:t>Newspaper articles </a:t>
            </a:r>
          </a:p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en-US" dirty="0">
                <a:latin typeface="Calibri" panose="020F0502020204030204" pitchFamily="34" charset="0"/>
                <a:ea typeface="MS Mincho"/>
                <a:cs typeface="Arial" panose="020B0604020202020204" pitchFamily="34" charset="0"/>
              </a:rPr>
              <a:t>Comprehensive Marketing Campaign</a:t>
            </a:r>
          </a:p>
          <a:p>
            <a:pPr lvl="1">
              <a:spcBef>
                <a:spcPts val="0"/>
              </a:spcBef>
              <a:spcAft>
                <a:spcPts val="900"/>
              </a:spcAft>
            </a:pPr>
            <a:r>
              <a:rPr lang="en-US" dirty="0">
                <a:latin typeface="Calibri" panose="020F0502020204030204" pitchFamily="34" charset="0"/>
                <a:ea typeface="MS Mincho"/>
                <a:cs typeface="Arial" panose="020B0604020202020204" pitchFamily="34" charset="0"/>
              </a:rPr>
              <a:t>Emphasize </a:t>
            </a:r>
            <a:r>
              <a:rPr lang="en-US" b="1" dirty="0">
                <a:latin typeface="Calibri" panose="020F0502020204030204" pitchFamily="34" charset="0"/>
                <a:ea typeface="MS Mincho"/>
                <a:cs typeface="Arial" panose="020B0604020202020204" pitchFamily="34" charset="0"/>
              </a:rPr>
              <a:t>hands-on</a:t>
            </a:r>
            <a:r>
              <a:rPr lang="en-US" dirty="0">
                <a:latin typeface="Calibri" panose="020F0502020204030204" pitchFamily="34" charset="0"/>
                <a:ea typeface="MS Mincho"/>
                <a:cs typeface="Arial" panose="020B0604020202020204" pitchFamily="34" charset="0"/>
              </a:rPr>
              <a:t> education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8639503" y="1994117"/>
            <a:ext cx="3051959" cy="1628304"/>
          </a:xfrm>
          <a:prstGeom prst="cloudCallout">
            <a:avLst>
              <a:gd name="adj1" fmla="val -89799"/>
              <a:gd name="adj2" fmla="val -1698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2"/>
                </a:solidFill>
              </a:rPr>
              <a:t>109,000 </a:t>
            </a:r>
            <a:r>
              <a:rPr lang="en-US" b="1" dirty="0">
                <a:solidFill>
                  <a:schemeClr val="accent2"/>
                </a:solidFill>
              </a:rPr>
              <a:t>views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963" b="29491"/>
          <a:stretch/>
        </p:blipFill>
        <p:spPr>
          <a:xfrm>
            <a:off x="7638642" y="4745422"/>
            <a:ext cx="4726779" cy="20216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74219" y="0"/>
            <a:ext cx="1293845" cy="101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2833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8aa2ObAm-gM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0542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7352" y="309817"/>
            <a:ext cx="9062095" cy="1415742"/>
          </a:xfrm>
        </p:spPr>
        <p:txBody>
          <a:bodyPr/>
          <a:lstStyle/>
          <a:p>
            <a:pPr algn="ctr"/>
            <a:r>
              <a:rPr lang="en-US" sz="4000" cap="small" dirty="0">
                <a:solidFill>
                  <a:srgbClr val="009CD1"/>
                </a:solidFill>
                <a:latin typeface="Arial"/>
                <a:ea typeface="ＭＳ Ｐゴシック" pitchFamily="34" charset="-128"/>
                <a:cs typeface="Arial"/>
              </a:rPr>
              <a:t>Connecting Students to In-Demand Sectors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919068" y="1860332"/>
            <a:ext cx="8159042" cy="465658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CD1"/>
              </a:buClr>
              <a:buFont typeface="Wingdings" charset="0"/>
              <a:buChar char="§"/>
              <a:defRPr sz="2800" kern="1200">
                <a:solidFill>
                  <a:schemeClr val="tx2"/>
                </a:solidFill>
                <a:latin typeface="Arial Bold"/>
                <a:ea typeface="ＭＳ Ｐゴシック" charset="-128"/>
                <a:cs typeface="Arial Bold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Lucida Grande" charset="0"/>
              <a:buChar char="›"/>
              <a:defRPr sz="2600" kern="1200">
                <a:solidFill>
                  <a:schemeClr val="tx2"/>
                </a:solidFill>
                <a:latin typeface="Arial"/>
                <a:ea typeface="Adobe Caslon Pro" charset="-18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400" kern="1200">
                <a:solidFill>
                  <a:schemeClr val="tx2"/>
                </a:solidFill>
                <a:latin typeface="Arial"/>
                <a:ea typeface="Adobe Caslon Pro" charset="-18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5BC1D"/>
              </a:buClr>
              <a:buFont typeface="Arial" charset="0"/>
              <a:buChar char="–"/>
              <a:defRPr sz="2000" kern="1200">
                <a:solidFill>
                  <a:schemeClr val="tx2"/>
                </a:solidFill>
                <a:latin typeface="Arial"/>
                <a:ea typeface="Adobe Caslon Pro" charset="-18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2"/>
                </a:solidFill>
                <a:latin typeface="Arial"/>
                <a:ea typeface="Adobe Caslon Pro" charset="-1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en-US" kern="0" dirty="0">
                <a:latin typeface="Calibri"/>
                <a:ea typeface="+mn-ea"/>
                <a:cs typeface="+mn-cs"/>
              </a:rPr>
              <a:t>Provide work-based learning opportunities</a:t>
            </a:r>
          </a:p>
          <a:p>
            <a:pPr lvl="1">
              <a:spcBef>
                <a:spcPts val="0"/>
              </a:spcBef>
              <a:spcAft>
                <a:spcPts val="900"/>
              </a:spcAft>
            </a:pPr>
            <a:r>
              <a:rPr lang="en-US" kern="0" dirty="0">
                <a:latin typeface="Calibri"/>
                <a:ea typeface="+mn-ea"/>
                <a:cs typeface="+mn-cs"/>
              </a:rPr>
              <a:t>Internships</a:t>
            </a:r>
          </a:p>
          <a:p>
            <a:pPr lvl="1">
              <a:spcBef>
                <a:spcPts val="0"/>
              </a:spcBef>
              <a:spcAft>
                <a:spcPts val="900"/>
              </a:spcAft>
            </a:pPr>
            <a:r>
              <a:rPr lang="en-US" kern="0" dirty="0">
                <a:latin typeface="Calibri"/>
                <a:ea typeface="+mn-ea"/>
                <a:cs typeface="+mn-cs"/>
              </a:rPr>
              <a:t>Competitions (National Cyber League)</a:t>
            </a:r>
          </a:p>
          <a:p>
            <a:pPr lvl="1">
              <a:spcBef>
                <a:spcPts val="0"/>
              </a:spcBef>
              <a:spcAft>
                <a:spcPts val="900"/>
              </a:spcAft>
            </a:pPr>
            <a:r>
              <a:rPr lang="en-US" kern="0" dirty="0">
                <a:latin typeface="Calibri"/>
                <a:ea typeface="+mn-ea"/>
                <a:cs typeface="+mn-cs"/>
              </a:rPr>
              <a:t>Resume workshops </a:t>
            </a:r>
          </a:p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en-US" kern="0" dirty="0">
                <a:latin typeface="Calibri"/>
                <a:ea typeface="+mn-ea"/>
                <a:cs typeface="+mn-cs"/>
              </a:rPr>
              <a:t>Connecting learning to industry certifications</a:t>
            </a:r>
          </a:p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en-US" kern="0" dirty="0">
                <a:latin typeface="Calibri"/>
                <a:ea typeface="+mn-ea"/>
                <a:cs typeface="+mn-cs"/>
              </a:rPr>
              <a:t>Providing opportunities for access:</a:t>
            </a:r>
          </a:p>
          <a:p>
            <a:pPr lvl="1">
              <a:spcBef>
                <a:spcPts val="0"/>
              </a:spcBef>
              <a:spcAft>
                <a:spcPts val="900"/>
              </a:spcAft>
            </a:pPr>
            <a:r>
              <a:rPr lang="en-US" kern="0" dirty="0">
                <a:latin typeface="Calibri"/>
                <a:ea typeface="+mn-ea"/>
                <a:cs typeface="+mn-cs"/>
              </a:rPr>
              <a:t>Virtualization (</a:t>
            </a:r>
            <a:r>
              <a:rPr lang="en-US" kern="0" dirty="0" err="1">
                <a:latin typeface="Calibri"/>
                <a:ea typeface="+mn-ea"/>
                <a:cs typeface="+mn-cs"/>
              </a:rPr>
              <a:t>NetLabs</a:t>
            </a:r>
            <a:r>
              <a:rPr lang="en-US" kern="0" dirty="0">
                <a:latin typeface="Calibri"/>
                <a:ea typeface="+mn-ea"/>
                <a:cs typeface="+mn-cs"/>
              </a:rPr>
              <a:t>)	</a:t>
            </a:r>
          </a:p>
          <a:p>
            <a:pPr lvl="1">
              <a:spcBef>
                <a:spcPts val="0"/>
              </a:spcBef>
              <a:spcAft>
                <a:spcPts val="900"/>
              </a:spcAft>
            </a:pPr>
            <a:r>
              <a:rPr lang="en-US" kern="0" dirty="0">
                <a:latin typeface="Calibri"/>
                <a:ea typeface="+mn-ea"/>
                <a:cs typeface="+mn-cs"/>
              </a:rPr>
              <a:t>Zero cost materials </a:t>
            </a:r>
          </a:p>
          <a:p>
            <a:pPr>
              <a:spcBef>
                <a:spcPts val="0"/>
              </a:spcBef>
              <a:spcAft>
                <a:spcPts val="900"/>
              </a:spcAft>
            </a:pPr>
            <a:endParaRPr lang="en-US" sz="2400" kern="0" dirty="0">
              <a:latin typeface="Calibri"/>
              <a:ea typeface="+mn-ea"/>
              <a:cs typeface="+mn-cs"/>
            </a:endParaRPr>
          </a:p>
          <a:p>
            <a:pPr>
              <a:spcBef>
                <a:spcPts val="0"/>
              </a:spcBef>
              <a:spcAft>
                <a:spcPts val="900"/>
              </a:spcAft>
            </a:pPr>
            <a:endParaRPr lang="en-US" kern="0" dirty="0"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14922"/>
          <a:stretch/>
        </p:blipFill>
        <p:spPr>
          <a:xfrm>
            <a:off x="9086894" y="4902956"/>
            <a:ext cx="3105106" cy="19550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4219" y="0"/>
            <a:ext cx="1293845" cy="101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13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11151" y="1143364"/>
            <a:ext cx="8836090" cy="600164"/>
          </a:xfrm>
        </p:spPr>
        <p:txBody>
          <a:bodyPr/>
          <a:lstStyle/>
          <a:p>
            <a:r>
              <a:rPr lang="en-US" dirty="0"/>
              <a:t>Early College Credit Priorities</a:t>
            </a:r>
          </a:p>
        </p:txBody>
      </p:sp>
      <p:pic>
        <p:nvPicPr>
          <p:cNvPr id="8" name="Content Placeholder 7" descr="Commencement_2015_095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8" r="11985" b="9615"/>
          <a:stretch/>
        </p:blipFill>
        <p:spPr>
          <a:xfrm>
            <a:off x="2332655" y="2418408"/>
            <a:ext cx="5747657" cy="45608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" name="Content Placeholder 4" descr="NursingStudents_07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71" b="15188"/>
          <a:stretch/>
        </p:blipFill>
        <p:spPr>
          <a:xfrm>
            <a:off x="8080312" y="2415127"/>
            <a:ext cx="4111688" cy="444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282593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46421" y="2233875"/>
            <a:ext cx="99265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Comprehensive Master Plan - Goal V: </a:t>
            </a:r>
            <a:r>
              <a:rPr lang="en-US" sz="3600" i="1" dirty="0">
                <a:solidFill>
                  <a:schemeClr val="accent1">
                    <a:lumMod val="75000"/>
                  </a:schemeClr>
                </a:solidFill>
              </a:rPr>
              <a:t>MiraCosta Community College will be a conscientious community partner.</a:t>
            </a:r>
            <a:endParaRPr lang="en-US" sz="36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4616" y="510746"/>
            <a:ext cx="8648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cap="small" dirty="0" err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MiraCosta’s</a:t>
            </a:r>
            <a:r>
              <a:rPr lang="en-US" sz="4000" cap="small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Goals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33599" y="4124067"/>
            <a:ext cx="91522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lvl="1" indent="-571500">
              <a:buFont typeface="Wingdings" panose="05000000000000000000" pitchFamily="2" charset="2"/>
              <a:buChar char="§"/>
            </a:pP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Institutional Objective V.3: </a:t>
            </a:r>
            <a:r>
              <a:rPr lang="en-US" sz="3600" i="1" dirty="0">
                <a:solidFill>
                  <a:schemeClr val="accent1">
                    <a:lumMod val="75000"/>
                  </a:schemeClr>
                </a:solidFill>
              </a:rPr>
              <a:t>Increase the two-year high school capture rate in comparison to fall 2010.</a:t>
            </a:r>
            <a:endParaRPr lang="en-US" sz="36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4219" y="0"/>
            <a:ext cx="1293845" cy="101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509775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11151" y="1143364"/>
            <a:ext cx="8836090" cy="600164"/>
          </a:xfrm>
        </p:spPr>
        <p:txBody>
          <a:bodyPr/>
          <a:lstStyle/>
          <a:p>
            <a:r>
              <a:rPr lang="en-US" dirty="0"/>
              <a:t>Career Pathways</a:t>
            </a:r>
          </a:p>
        </p:txBody>
      </p:sp>
      <p:pic>
        <p:nvPicPr>
          <p:cNvPr id="8" name="Content Placeholder 7" descr="Commencement_2015_095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8" r="11985" b="9615"/>
          <a:stretch/>
        </p:blipFill>
        <p:spPr>
          <a:xfrm>
            <a:off x="2332655" y="2418408"/>
            <a:ext cx="5747657" cy="45608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" name="Content Placeholder 4" descr="NursingStudents_07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71" b="15188"/>
          <a:stretch/>
        </p:blipFill>
        <p:spPr>
          <a:xfrm>
            <a:off x="8080312" y="2415127"/>
            <a:ext cx="4111688" cy="444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655482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7541" y="508844"/>
            <a:ext cx="9062095" cy="800189"/>
          </a:xfrm>
        </p:spPr>
        <p:txBody>
          <a:bodyPr/>
          <a:lstStyle/>
          <a:p>
            <a:pPr algn="ctr"/>
            <a:r>
              <a:rPr lang="en-US" sz="4000" cap="small" dirty="0">
                <a:solidFill>
                  <a:srgbClr val="009CD1"/>
                </a:solidFill>
                <a:latin typeface="Arial"/>
                <a:ea typeface="ＭＳ Ｐゴシック" pitchFamily="34" charset="-128"/>
                <a:cs typeface="Arial"/>
              </a:rPr>
              <a:t>Early College Credit Strategies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919068" y="1860332"/>
            <a:ext cx="8159042" cy="465658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CD1"/>
              </a:buClr>
              <a:buFont typeface="Wingdings" charset="0"/>
              <a:buChar char="§"/>
              <a:defRPr sz="2800" kern="1200">
                <a:solidFill>
                  <a:schemeClr val="tx2"/>
                </a:solidFill>
                <a:latin typeface="Arial Bold"/>
                <a:ea typeface="ＭＳ Ｐゴシック" charset="-128"/>
                <a:cs typeface="Arial Bold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Lucida Grande" charset="0"/>
              <a:buChar char="›"/>
              <a:defRPr sz="2600" kern="1200">
                <a:solidFill>
                  <a:schemeClr val="tx2"/>
                </a:solidFill>
                <a:latin typeface="Arial"/>
                <a:ea typeface="Adobe Caslon Pro" charset="-18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400" kern="1200">
                <a:solidFill>
                  <a:schemeClr val="tx2"/>
                </a:solidFill>
                <a:latin typeface="Arial"/>
                <a:ea typeface="Adobe Caslon Pro" charset="-18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5BC1D"/>
              </a:buClr>
              <a:buFont typeface="Arial" charset="0"/>
              <a:buChar char="–"/>
              <a:defRPr sz="2000" kern="1200">
                <a:solidFill>
                  <a:schemeClr val="tx2"/>
                </a:solidFill>
                <a:latin typeface="Arial"/>
                <a:ea typeface="Adobe Caslon Pro" charset="-18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2"/>
                </a:solidFill>
                <a:latin typeface="Arial"/>
                <a:ea typeface="Adobe Caslon Pro" charset="-1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en-US" sz="4400" kern="0" dirty="0">
                <a:latin typeface="Calibri"/>
                <a:ea typeface="+mn-ea"/>
                <a:cs typeface="+mn-cs"/>
              </a:rPr>
              <a:t>High school articulation agreements</a:t>
            </a:r>
          </a:p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en-US" sz="4400" kern="0" dirty="0">
                <a:latin typeface="Calibri"/>
                <a:ea typeface="+mn-ea"/>
                <a:cs typeface="+mn-cs"/>
              </a:rPr>
              <a:t>Concurrent enrollment</a:t>
            </a:r>
          </a:p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en-US" sz="4400" kern="0" dirty="0">
                <a:latin typeface="Calibri"/>
                <a:ea typeface="+mn-ea"/>
                <a:cs typeface="+mn-cs"/>
              </a:rPr>
              <a:t>Dual enrollment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endParaRPr lang="en-US" sz="4400" kern="0" dirty="0"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4219" y="0"/>
            <a:ext cx="1293845" cy="101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9832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14616" y="1770052"/>
            <a:ext cx="99265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“Dual enrollment” </a:t>
            </a:r>
            <a:r>
              <a:rPr lang="en-US" sz="3600" dirty="0">
                <a:solidFill>
                  <a:schemeClr val="tx2"/>
                </a:solidFill>
              </a:rPr>
              <a:t>refers to an arrangement where high school students are enrolled in courses that count for both high school and college credit.  These programs are also called “dual credit”.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01794" y="461034"/>
            <a:ext cx="10190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cap="small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Dual Enrollment?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3831" y="4351282"/>
            <a:ext cx="6653427" cy="18241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74219" y="0"/>
            <a:ext cx="1293845" cy="101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201730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614616" y="1311004"/>
            <a:ext cx="10577384" cy="1070919"/>
          </a:xfrm>
        </p:spPr>
        <p:txBody>
          <a:bodyPr>
            <a:normAutofit fontScale="90000"/>
          </a:bodyPr>
          <a:lstStyle/>
          <a:p>
            <a:pPr marL="742950" indent="-74295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600" cap="none" dirty="0">
                <a:solidFill>
                  <a:schemeClr val="tx2"/>
                </a:solidFill>
                <a:latin typeface="+mn-lt"/>
              </a:rPr>
              <a:t>Keeps students academically challenged through high school</a:t>
            </a:r>
            <a:endParaRPr lang="en-US" sz="36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02220" y="359597"/>
            <a:ext cx="10453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cap="small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Dual Enrollment?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14616" y="2251629"/>
            <a:ext cx="95394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</a:rPr>
              <a:t>Prepares students for college level courses</a:t>
            </a:r>
          </a:p>
          <a:p>
            <a:pPr marL="742950" indent="-74295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</a:rPr>
              <a:t>Exposes them to career opportunities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14616" y="3249426"/>
            <a:ext cx="99677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</a:rPr>
              <a:t>Offers them course choices that may be unavailable in high school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14616" y="4817078"/>
            <a:ext cx="996778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>
                <a:solidFill>
                  <a:schemeClr val="accent6">
                    <a:lumMod val="75000"/>
                  </a:schemeClr>
                </a:solidFill>
              </a:rPr>
              <a:t>+allows students to progress to their next academic challenge while still in high school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4219" y="0"/>
            <a:ext cx="1293845" cy="101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515361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14615" y="1794400"/>
            <a:ext cx="99265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Concurrent Enrollment –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High school students take college classes on site at their high school or at a community college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4616" y="271848"/>
            <a:ext cx="83964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cap="small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Dual Enrollment </a:t>
            </a:r>
            <a:r>
              <a:rPr lang="en-US" sz="3000" cap="small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vs.</a:t>
            </a:r>
            <a:r>
              <a:rPr lang="en-US" sz="3600" cap="small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Concurrent Enrollment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14615" y="3870949"/>
            <a:ext cx="99265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Dual Enrollment –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High school students take classes at their high school and meet graduation requirements while earning college credit</a:t>
            </a:r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4219" y="0"/>
            <a:ext cx="1293845" cy="101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57290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575076" y="415712"/>
            <a:ext cx="9538398" cy="70788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300" kern="1200" cap="small" baseline="0">
                <a:solidFill>
                  <a:srgbClr val="009CD1"/>
                </a:solidFill>
                <a:latin typeface="Arial"/>
                <a:ea typeface="ＭＳ Ｐゴシック" charset="-128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009CD1"/>
                </a:solidFill>
                <a:latin typeface="Arial" pitchFamily="-109" charset="0"/>
                <a:ea typeface="ＭＳ Ｐゴシック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009CD1"/>
                </a:solidFill>
                <a:latin typeface="Arial" pitchFamily="-109" charset="0"/>
                <a:ea typeface="ＭＳ Ｐゴシック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009CD1"/>
                </a:solidFill>
                <a:latin typeface="Arial" pitchFamily="-109" charset="0"/>
                <a:ea typeface="ＭＳ Ｐゴシック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009CD1"/>
                </a:solidFill>
                <a:latin typeface="Arial" pitchFamily="-109" charset="0"/>
                <a:ea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9CD1"/>
                </a:solidFill>
                <a:latin typeface="Avant Garde" charset="0"/>
                <a:ea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9CD1"/>
                </a:solidFill>
                <a:latin typeface="Avant Garde" charset="0"/>
                <a:ea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9CD1"/>
                </a:solidFill>
                <a:latin typeface="Avant Garde" charset="0"/>
                <a:ea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9CD1"/>
                </a:solidFill>
                <a:latin typeface="Avant Garde" charset="0"/>
                <a:ea typeface="ＭＳ Ｐゴシック" charset="-128"/>
              </a:defRPr>
            </a:lvl9pPr>
          </a:lstStyle>
          <a:p>
            <a:r>
              <a:rPr lang="en-US" sz="4000" dirty="0">
                <a:latin typeface="+mn-lt"/>
              </a:rPr>
              <a:t>Integrated Career Pathways Model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4219" y="0"/>
            <a:ext cx="1293845" cy="10176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0472"/>
            <a:ext cx="12192000" cy="56975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19259" y="6356929"/>
            <a:ext cx="5153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tx2"/>
                </a:solidFill>
              </a:rPr>
              <a:t>Source: Perkins Planning Resource Network</a:t>
            </a:r>
          </a:p>
        </p:txBody>
      </p:sp>
    </p:spTree>
    <p:extLst>
      <p:ext uri="{BB962C8B-B14F-4D97-AF65-F5344CB8AC3E}">
        <p14:creationId xmlns:p14="http://schemas.microsoft.com/office/powerpoint/2010/main" val="45208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857197" y="1433400"/>
            <a:ext cx="9721890" cy="509934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CD1"/>
              </a:buClr>
              <a:buFont typeface="Wingdings" charset="0"/>
              <a:buChar char="§"/>
              <a:defRPr sz="2800" kern="1200">
                <a:solidFill>
                  <a:schemeClr val="tx2"/>
                </a:solidFill>
                <a:latin typeface="Arial Bold"/>
                <a:ea typeface="ＭＳ Ｐゴシック" charset="-128"/>
                <a:cs typeface="Arial Bold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Lucida Grande" charset="0"/>
              <a:buChar char="›"/>
              <a:defRPr sz="2600" kern="1200">
                <a:solidFill>
                  <a:schemeClr val="tx2"/>
                </a:solidFill>
                <a:latin typeface="Arial"/>
                <a:ea typeface="Adobe Caslon Pro" charset="-18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400" kern="1200">
                <a:solidFill>
                  <a:schemeClr val="tx2"/>
                </a:solidFill>
                <a:latin typeface="Arial"/>
                <a:ea typeface="Adobe Caslon Pro" charset="-18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5BC1D"/>
              </a:buClr>
              <a:buFont typeface="Arial" charset="0"/>
              <a:buChar char="–"/>
              <a:defRPr sz="2000" kern="1200">
                <a:solidFill>
                  <a:schemeClr val="tx2"/>
                </a:solidFill>
                <a:latin typeface="Arial"/>
                <a:ea typeface="Adobe Caslon Pro" charset="-18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2"/>
                </a:solidFill>
                <a:latin typeface="Arial"/>
                <a:ea typeface="Adobe Caslon Pro" charset="-1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914400" fontAlgn="auto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None/>
              <a:defRPr/>
            </a:pPr>
            <a:r>
              <a:rPr lang="en-US" kern="0" dirty="0">
                <a:solidFill>
                  <a:prstClr val="black"/>
                </a:solidFill>
                <a:latin typeface="+mn-lt"/>
              </a:rPr>
              <a:t>Goal: to increase social mobility and fuel our regional economy with highly skilled workers (“Strong Workforce”) </a:t>
            </a:r>
          </a:p>
          <a:p>
            <a:pPr marL="0" lvl="0" indent="0" defTabSz="914400" fontAlgn="auto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None/>
              <a:defRPr/>
            </a:pPr>
            <a:endParaRPr lang="en-US" kern="0" dirty="0">
              <a:solidFill>
                <a:prstClr val="black"/>
              </a:solidFill>
              <a:latin typeface="+mn-lt"/>
            </a:endParaRPr>
          </a:p>
          <a:p>
            <a:pPr marL="0" lvl="0" indent="0" defTabSz="914400" fontAlgn="auto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None/>
              <a:defRPr/>
            </a:pPr>
            <a:r>
              <a:rPr lang="en-US" kern="0" dirty="0">
                <a:solidFill>
                  <a:prstClr val="black"/>
                </a:solidFill>
                <a:latin typeface="+mn-lt"/>
              </a:rPr>
              <a:t>What: “more and better” Career Education (or CTE)</a:t>
            </a:r>
          </a:p>
          <a:p>
            <a:pPr lvl="2" defTabSz="914400" fontAlgn="auto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Tx/>
              <a:defRPr/>
            </a:pPr>
            <a:r>
              <a:rPr lang="en-US" dirty="0">
                <a:latin typeface="+mn-lt"/>
              </a:rPr>
              <a:t>“More” students enrolled in programs leading to </a:t>
            </a:r>
            <a:r>
              <a:rPr lang="en-US" b="1" dirty="0">
                <a:latin typeface="+mn-lt"/>
              </a:rPr>
              <a:t>high-demand, high-wage </a:t>
            </a:r>
            <a:r>
              <a:rPr lang="en-US" dirty="0">
                <a:latin typeface="+mn-lt"/>
              </a:rPr>
              <a:t>jobs</a:t>
            </a:r>
          </a:p>
          <a:p>
            <a:pPr lvl="2" defTabSz="914400" fontAlgn="auto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Tx/>
              <a:defRPr/>
            </a:pPr>
            <a:r>
              <a:rPr lang="en-US" dirty="0">
                <a:latin typeface="+mn-lt"/>
              </a:rPr>
              <a:t>“Better”: more students completing or transferring, getting employed or improving earnings.</a:t>
            </a:r>
          </a:p>
          <a:p>
            <a:pPr marL="0" indent="0" defTabSz="914400" fontAlgn="auto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None/>
              <a:defRPr/>
            </a:pPr>
            <a:endParaRPr lang="en-US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 defTabSz="914400" fontAlgn="auto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None/>
              <a:defRPr/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How? Target those CE programs that address </a:t>
            </a:r>
            <a:r>
              <a:rPr lang="en-US" b="1" i="1" dirty="0">
                <a:latin typeface="Calibri" panose="020F0502020204030204" pitchFamily="34" charset="0"/>
                <a:ea typeface="Times New Roman" panose="02020603050405020304" pitchFamily="18" charset="0"/>
              </a:rPr>
              <a:t>training gaps 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in the region and </a:t>
            </a:r>
            <a:r>
              <a:rPr lang="en-US" b="1" i="1" dirty="0">
                <a:latin typeface="Calibri" panose="020F0502020204030204" pitchFamily="34" charset="0"/>
                <a:ea typeface="Times New Roman" panose="02020603050405020304" pitchFamily="18" charset="0"/>
              </a:rPr>
              <a:t>lead to living wages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en-US" sz="4000" kern="0" dirty="0">
              <a:solidFill>
                <a:srgbClr val="64B034"/>
              </a:solidFill>
              <a:latin typeface="Calibri"/>
            </a:endParaRPr>
          </a:p>
          <a:p>
            <a:pPr marL="0" lvl="0" indent="0" defTabSz="914400" fontAlgn="auto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None/>
              <a:defRPr/>
            </a:pPr>
            <a:endParaRPr lang="en-US" kern="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75076" y="415712"/>
            <a:ext cx="9538398" cy="70788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300" kern="1200" cap="small" baseline="0">
                <a:solidFill>
                  <a:srgbClr val="009CD1"/>
                </a:solidFill>
                <a:latin typeface="Arial"/>
                <a:ea typeface="ＭＳ Ｐゴシック" charset="-128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009CD1"/>
                </a:solidFill>
                <a:latin typeface="Arial" pitchFamily="-109" charset="0"/>
                <a:ea typeface="ＭＳ Ｐゴシック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009CD1"/>
                </a:solidFill>
                <a:latin typeface="Arial" pitchFamily="-109" charset="0"/>
                <a:ea typeface="ＭＳ Ｐゴシック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009CD1"/>
                </a:solidFill>
                <a:latin typeface="Arial" pitchFamily="-109" charset="0"/>
                <a:ea typeface="ＭＳ Ｐゴシック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009CD1"/>
                </a:solidFill>
                <a:latin typeface="Arial" pitchFamily="-109" charset="0"/>
                <a:ea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9CD1"/>
                </a:solidFill>
                <a:latin typeface="Avant Garde" charset="0"/>
                <a:ea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9CD1"/>
                </a:solidFill>
                <a:latin typeface="Avant Garde" charset="0"/>
                <a:ea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9CD1"/>
                </a:solidFill>
                <a:latin typeface="Avant Garde" charset="0"/>
                <a:ea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9CD1"/>
                </a:solidFill>
                <a:latin typeface="Avant Garde" charset="0"/>
                <a:ea typeface="ＭＳ Ｐゴシック" charset="-128"/>
              </a:defRPr>
            </a:lvl9pPr>
          </a:lstStyle>
          <a:p>
            <a:r>
              <a:rPr lang="en-US" sz="4000" dirty="0">
                <a:latin typeface="+mn-lt"/>
              </a:rPr>
              <a:t>Strong Workforce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4219" y="0"/>
            <a:ext cx="1293845" cy="101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21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11151" y="1143364"/>
            <a:ext cx="8836090" cy="600164"/>
          </a:xfrm>
        </p:spPr>
        <p:txBody>
          <a:bodyPr/>
          <a:lstStyle/>
          <a:p>
            <a:r>
              <a:rPr lang="en-US" dirty="0"/>
              <a:t>Labor Market Opportunities</a:t>
            </a:r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1B1507FF-340E-7B4D-87C0-F53EAA8C91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5"/>
          <a:stretch/>
        </p:blipFill>
        <p:spPr>
          <a:xfrm>
            <a:off x="4664129" y="2007704"/>
            <a:ext cx="7527871" cy="48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677875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03200"/>
            <a:ext cx="8229600" cy="831986"/>
          </a:xfrm>
        </p:spPr>
        <p:txBody>
          <a:bodyPr>
            <a:normAutofit/>
          </a:bodyPr>
          <a:lstStyle/>
          <a:p>
            <a:r>
              <a:rPr lang="en-US" sz="3600" cap="small" dirty="0">
                <a:solidFill>
                  <a:srgbClr val="009CD1"/>
                </a:solidFill>
                <a:latin typeface="Arial"/>
                <a:ea typeface="ＭＳ Ｐゴシック" charset="-128"/>
                <a:cs typeface="Arial"/>
              </a:rPr>
              <a:t>Jobs in San Diego County, 2017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AF09A06-A4D7-7545-89C2-CE70126AF2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4776275"/>
              </p:ext>
            </p:extLst>
          </p:nvPr>
        </p:nvGraphicFramePr>
        <p:xfrm>
          <a:off x="1981200" y="1346200"/>
          <a:ext cx="6680200" cy="5283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Box 26">
            <a:extLst>
              <a:ext uri="{FF2B5EF4-FFF2-40B4-BE49-F238E27FC236}">
                <a16:creationId xmlns:a16="http://schemas.microsoft.com/office/drawing/2014/main" id="{B54CFB19-5AFD-4448-8607-0A32613EB069}"/>
              </a:ext>
            </a:extLst>
          </p:cNvPr>
          <p:cNvSpPr txBox="1"/>
          <p:nvPr/>
        </p:nvSpPr>
        <p:spPr>
          <a:xfrm>
            <a:off x="4533900" y="3149600"/>
            <a:ext cx="1371600" cy="10668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Tw Cen MT" panose="020B0602020104020603" pitchFamily="34" charset="77"/>
                <a:cs typeface="Arial" panose="020B0604020202020204" pitchFamily="34" charset="0"/>
              </a:rPr>
              <a:t>1.5M Jobs</a:t>
            </a: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ea typeface="Tw Cen MT" panose="020B0602020104020603" pitchFamily="34" charset="77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A500E8-7BF6-7D43-8E1C-A2F064395C29}"/>
              </a:ext>
            </a:extLst>
          </p:cNvPr>
          <p:cNvSpPr txBox="1"/>
          <p:nvPr/>
        </p:nvSpPr>
        <p:spPr>
          <a:xfrm>
            <a:off x="1524000" y="6488668"/>
            <a:ext cx="899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Source: Emsi. Job classifications defined by COE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87D3CBD-DECF-C849-A142-C30AD5C88C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1850" y="3149600"/>
            <a:ext cx="3441700" cy="33973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74219" y="0"/>
            <a:ext cx="1293845" cy="101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116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2EEF52A-969E-0B43-97F5-856A13133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808" y="327057"/>
            <a:ext cx="9567333" cy="1328321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Above-middle-skill vs. middle-skill job market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82C9FAB-8AE1-5C4E-8452-CE89E10FDA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841646" y="1957946"/>
            <a:ext cx="9872133" cy="41993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7203E78-A856-BF47-A0FC-5B0F8C9F7557}"/>
              </a:ext>
            </a:extLst>
          </p:cNvPr>
          <p:cNvSpPr txBox="1"/>
          <p:nvPr/>
        </p:nvSpPr>
        <p:spPr>
          <a:xfrm>
            <a:off x="1600200" y="6446837"/>
            <a:ext cx="899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Emsi. Graph by COE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74219" y="0"/>
            <a:ext cx="1293845" cy="101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252443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6E5E91-F700-F743-81F9-F2251C77C4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17"/>
          <a:stretch/>
        </p:blipFill>
        <p:spPr>
          <a:xfrm>
            <a:off x="2133600" y="3327400"/>
            <a:ext cx="8229600" cy="2362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C7D005-3A8A-E247-A5F1-03E95FC48135}"/>
              </a:ext>
            </a:extLst>
          </p:cNvPr>
          <p:cNvSpPr txBox="1"/>
          <p:nvPr/>
        </p:nvSpPr>
        <p:spPr>
          <a:xfrm>
            <a:off x="1676400" y="1127249"/>
            <a:ext cx="381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tx2"/>
                </a:solidFill>
                <a:latin typeface="Tw Cen MT Std Extra Bold" panose="020B0502020104020603" pitchFamily="34" charset="0"/>
              </a:rPr>
              <a:t>45,457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C8D028-0600-CB4D-A182-A64164A2DC10}"/>
              </a:ext>
            </a:extLst>
          </p:cNvPr>
          <p:cNvSpPr txBox="1"/>
          <p:nvPr/>
        </p:nvSpPr>
        <p:spPr>
          <a:xfrm>
            <a:off x="6553200" y="1137383"/>
            <a:ext cx="381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tx2"/>
                </a:solidFill>
                <a:latin typeface="Tw Cen MT Std Extra Bold" panose="020B0502020104020603" pitchFamily="34" charset="0"/>
              </a:rPr>
              <a:t>16,403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525165-4903-3746-821D-8CE28A3CDBEE}"/>
              </a:ext>
            </a:extLst>
          </p:cNvPr>
          <p:cNvSpPr txBox="1"/>
          <p:nvPr/>
        </p:nvSpPr>
        <p:spPr>
          <a:xfrm>
            <a:off x="1676400" y="2153047"/>
            <a:ext cx="381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tx2"/>
                </a:solidFill>
                <a:latin typeface="Tw Cen MT Std" panose="020B0502020104020603" pitchFamily="34" charset="0"/>
              </a:rPr>
              <a:t>Demand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C79AAC-A0C9-1344-A5F0-AAF8568C037E}"/>
              </a:ext>
            </a:extLst>
          </p:cNvPr>
          <p:cNvSpPr txBox="1"/>
          <p:nvPr/>
        </p:nvSpPr>
        <p:spPr>
          <a:xfrm>
            <a:off x="6553200" y="2153047"/>
            <a:ext cx="381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tx2"/>
                </a:solidFill>
                <a:latin typeface="Tw Cen MT Std" panose="020B0502020104020603" pitchFamily="34" charset="0"/>
              </a:rPr>
              <a:t>Supply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22BFDE-CA15-0847-95B7-4B341E0208AD}"/>
              </a:ext>
            </a:extLst>
          </p:cNvPr>
          <p:cNvSpPr txBox="1"/>
          <p:nvPr/>
        </p:nvSpPr>
        <p:spPr>
          <a:xfrm>
            <a:off x="4343400" y="5679472"/>
            <a:ext cx="381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Tw Cen MT Std" panose="020B0502020104020603" pitchFamily="34" charset="0"/>
              </a:rPr>
              <a:t>Gap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4219" y="0"/>
            <a:ext cx="1293845" cy="101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747978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4C99B-4315-E048-909E-4D2C49E95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1991" y="440612"/>
            <a:ext cx="10972800" cy="800189"/>
          </a:xfrm>
        </p:spPr>
        <p:txBody>
          <a:bodyPr/>
          <a:lstStyle/>
          <a:p>
            <a:r>
              <a:rPr lang="en-US" sz="4000" cap="small" dirty="0">
                <a:solidFill>
                  <a:srgbClr val="009CD1"/>
                </a:solidFill>
                <a:latin typeface="Arial"/>
                <a:ea typeface="ＭＳ Ｐゴシック" pitchFamily="34" charset="-128"/>
                <a:cs typeface="Arial"/>
              </a:rPr>
              <a:t>Priority &amp; Emerging Sectors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B76D2B-087E-F24E-8664-4E16E5F3B8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62539" y="1681413"/>
            <a:ext cx="10972800" cy="4573613"/>
          </a:xfrm>
        </p:spPr>
        <p:txBody>
          <a:bodyPr/>
          <a:lstStyle/>
          <a:p>
            <a:r>
              <a:rPr lang="en-US" sz="2800" b="1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Advanced Manufacturing</a:t>
            </a:r>
          </a:p>
          <a:p>
            <a:r>
              <a:rPr lang="en-US" sz="2800" b="1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Advanced Transportation </a:t>
            </a:r>
            <a:r>
              <a:rPr lang="en-US" sz="28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&amp; Logistics</a:t>
            </a:r>
          </a:p>
          <a:p>
            <a:r>
              <a:rPr lang="en-US" sz="2800" b="1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Business &amp; Entrepreneurship</a:t>
            </a:r>
          </a:p>
          <a:p>
            <a:r>
              <a:rPr lang="en-US" sz="28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Global Trade </a:t>
            </a:r>
          </a:p>
          <a:p>
            <a:r>
              <a:rPr lang="en-US" sz="2800" b="1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Health Care</a:t>
            </a:r>
          </a:p>
          <a:p>
            <a:r>
              <a:rPr lang="en-US" sz="2800" b="1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ICT &amp; Digital Media</a:t>
            </a:r>
          </a:p>
          <a:p>
            <a:r>
              <a:rPr lang="en-US" sz="2800" b="1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Life Sciences &amp; Biotechnology</a:t>
            </a:r>
          </a:p>
          <a:p>
            <a:r>
              <a:rPr lang="en-US" sz="28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Agriculture, Water &amp; Environmental Technologies</a:t>
            </a:r>
          </a:p>
          <a:p>
            <a:r>
              <a:rPr lang="en-US" sz="28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Energy, Construction &amp; Utilities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4219" y="0"/>
            <a:ext cx="1293845" cy="101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356870"/>
      </p:ext>
    </p:extLst>
  </p:cSld>
  <p:clrMapOvr>
    <a:masterClrMapping/>
  </p:clrMapOvr>
</p:sld>
</file>

<file path=ppt/theme/theme1.xml><?xml version="1.0" encoding="utf-8"?>
<a:theme xmlns:a="http://schemas.openxmlformats.org/drawingml/2006/main" name="MCC Blue Template">
  <a:themeElements>
    <a:clrScheme name="MCC Green ">
      <a:dk1>
        <a:srgbClr val="64B034"/>
      </a:dk1>
      <a:lt1>
        <a:sysClr val="window" lastClr="FFFFFF"/>
      </a:lt1>
      <a:dk2>
        <a:srgbClr val="131313"/>
      </a:dk2>
      <a:lt2>
        <a:srgbClr val="FFFFFF"/>
      </a:lt2>
      <a:accent1>
        <a:srgbClr val="64B034"/>
      </a:accent1>
      <a:accent2>
        <a:srgbClr val="007B99"/>
      </a:accent2>
      <a:accent3>
        <a:srgbClr val="F5BC1D"/>
      </a:accent3>
      <a:accent4>
        <a:srgbClr val="009CD1"/>
      </a:accent4>
      <a:accent5>
        <a:srgbClr val="64B034"/>
      </a:accent5>
      <a:accent6>
        <a:srgbClr val="007B99"/>
      </a:accent6>
      <a:hlink>
        <a:srgbClr val="F5BC1D"/>
      </a:hlink>
      <a:folHlink>
        <a:srgbClr val="009CD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4304</TotalTime>
  <Words>620</Words>
  <Application>Microsoft Macintosh PowerPoint</Application>
  <PresentationFormat>Widescreen</PresentationFormat>
  <Paragraphs>116</Paragraphs>
  <Slides>23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Arial</vt:lpstr>
      <vt:lpstr>Arial Bold</vt:lpstr>
      <vt:lpstr>Avant Garde</vt:lpstr>
      <vt:lpstr>Calibri</vt:lpstr>
      <vt:lpstr>Calibri (Body)</vt:lpstr>
      <vt:lpstr>Constantia</vt:lpstr>
      <vt:lpstr>Lucida Grande</vt:lpstr>
      <vt:lpstr>Noto Sans Symbols</vt:lpstr>
      <vt:lpstr>Tw Cen MT Std</vt:lpstr>
      <vt:lpstr>Tw Cen MT Std Extra Bold</vt:lpstr>
      <vt:lpstr>Wingdings</vt:lpstr>
      <vt:lpstr>MCC Blue Template</vt:lpstr>
      <vt:lpstr>Career Pathways Priorities &amp; Labor Market Opportunities</vt:lpstr>
      <vt:lpstr>Career Pathways</vt:lpstr>
      <vt:lpstr>PowerPoint Presentation</vt:lpstr>
      <vt:lpstr>PowerPoint Presentation</vt:lpstr>
      <vt:lpstr>Labor Market Opportunities</vt:lpstr>
      <vt:lpstr>Jobs in San Diego County, 2017</vt:lpstr>
      <vt:lpstr>Above-middle-skill vs. middle-skill job market</vt:lpstr>
      <vt:lpstr>PowerPoint Presentation</vt:lpstr>
      <vt:lpstr>Priority &amp; Emerging Sectors</vt:lpstr>
      <vt:lpstr>Key Takeaways</vt:lpstr>
      <vt:lpstr>MiraCosta’s Career Pathways Priorities</vt:lpstr>
      <vt:lpstr>PowerPoint Presentation</vt:lpstr>
      <vt:lpstr>Create Pathways To High-demand High-wage Careers</vt:lpstr>
      <vt:lpstr>Navigating Program Offerings with Career in Mind</vt:lpstr>
      <vt:lpstr>Exposing students to middle-skill careers and CE programs</vt:lpstr>
      <vt:lpstr>PowerPoint Presentation</vt:lpstr>
      <vt:lpstr>Connecting Students to In-Demand Sectors </vt:lpstr>
      <vt:lpstr>Early College Credit Priorities</vt:lpstr>
      <vt:lpstr>PowerPoint Presentation</vt:lpstr>
      <vt:lpstr>Early College Credit Strategies</vt:lpstr>
      <vt:lpstr>PowerPoint Presentation</vt:lpstr>
      <vt:lpstr>Keeps students academically challenged through high school</vt:lpstr>
      <vt:lpstr>PowerPoint Presentation</vt:lpstr>
    </vt:vector>
  </TitlesOfParts>
  <Company>MiraCosta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MiraCosta Community College District</dc:title>
  <dc:creator>Lindstrom, Zhenya</dc:creator>
  <cp:lastModifiedBy>Caylee Southland</cp:lastModifiedBy>
  <cp:revision>79</cp:revision>
  <dcterms:created xsi:type="dcterms:W3CDTF">2017-09-28T17:23:12Z</dcterms:created>
  <dcterms:modified xsi:type="dcterms:W3CDTF">2019-04-24T00:18:59Z</dcterms:modified>
</cp:coreProperties>
</file>