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4"/>
  </p:sldMasterIdLst>
  <p:notesMasterIdLst>
    <p:notesMasterId r:id="rId26"/>
  </p:notesMasterIdLst>
  <p:handoutMasterIdLst>
    <p:handoutMasterId r:id="rId27"/>
  </p:handoutMasterIdLst>
  <p:sldIdLst>
    <p:sldId id="256" r:id="rId5"/>
    <p:sldId id="305" r:id="rId6"/>
    <p:sldId id="329" r:id="rId7"/>
    <p:sldId id="340" r:id="rId8"/>
    <p:sldId id="333" r:id="rId9"/>
    <p:sldId id="337" r:id="rId10"/>
    <p:sldId id="338" r:id="rId11"/>
    <p:sldId id="339" r:id="rId12"/>
    <p:sldId id="342" r:id="rId13"/>
    <p:sldId id="334" r:id="rId14"/>
    <p:sldId id="336" r:id="rId15"/>
    <p:sldId id="343" r:id="rId16"/>
    <p:sldId id="311" r:id="rId17"/>
    <p:sldId id="315" r:id="rId18"/>
    <p:sldId id="344" r:id="rId19"/>
    <p:sldId id="346" r:id="rId20"/>
    <p:sldId id="347" r:id="rId21"/>
    <p:sldId id="348" r:id="rId22"/>
    <p:sldId id="349" r:id="rId23"/>
    <p:sldId id="345" r:id="rId24"/>
    <p:sldId id="341" r:id="rId25"/>
  </p:sldIdLst>
  <p:sldSz cx="9144000" cy="6858000" type="screen4x3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5" autoAdjust="0"/>
    <p:restoredTop sz="94660"/>
  </p:normalViewPr>
  <p:slideViewPr>
    <p:cSldViewPr>
      <p:cViewPr varScale="1">
        <p:scale>
          <a:sx n="100" d="100"/>
          <a:sy n="100" d="100"/>
        </p:scale>
        <p:origin x="46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968" cy="465296"/>
          </a:xfrm>
          <a:prstGeom prst="rect">
            <a:avLst/>
          </a:prstGeom>
        </p:spPr>
        <p:txBody>
          <a:bodyPr vert="horz" lIns="93271" tIns="46636" rIns="93271" bIns="4663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6333" y="0"/>
            <a:ext cx="3041968" cy="465296"/>
          </a:xfrm>
          <a:prstGeom prst="rect">
            <a:avLst/>
          </a:prstGeom>
        </p:spPr>
        <p:txBody>
          <a:bodyPr vert="horz" lIns="93271" tIns="46636" rIns="93271" bIns="46636" rtlCol="0"/>
          <a:lstStyle>
            <a:lvl1pPr algn="r">
              <a:defRPr sz="1200"/>
            </a:lvl1pPr>
          </a:lstStyle>
          <a:p>
            <a:fld id="{7C5ACD0E-5A50-4956-BFE5-2FC456B427AD}" type="datetimeFigureOut">
              <a:rPr lang="en-US" smtClean="0"/>
              <a:t>8/17/2017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9014"/>
            <a:ext cx="3041968" cy="465296"/>
          </a:xfrm>
          <a:prstGeom prst="rect">
            <a:avLst/>
          </a:prstGeom>
        </p:spPr>
        <p:txBody>
          <a:bodyPr vert="horz" lIns="93271" tIns="46636" rIns="93271" bIns="4663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6333" y="8839014"/>
            <a:ext cx="3041968" cy="465296"/>
          </a:xfrm>
          <a:prstGeom prst="rect">
            <a:avLst/>
          </a:prstGeom>
        </p:spPr>
        <p:txBody>
          <a:bodyPr vert="horz" lIns="93271" tIns="46636" rIns="93271" bIns="46636" rtlCol="0" anchor="b"/>
          <a:lstStyle>
            <a:lvl1pPr algn="r">
              <a:defRPr sz="1200"/>
            </a:lvl1pPr>
          </a:lstStyle>
          <a:p>
            <a:fld id="{7AF6A4B1-6073-428D-B305-4989546AEC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947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968" cy="465296"/>
          </a:xfrm>
          <a:prstGeom prst="rect">
            <a:avLst/>
          </a:prstGeom>
        </p:spPr>
        <p:txBody>
          <a:bodyPr vert="horz" lIns="93271" tIns="46636" rIns="93271" bIns="4663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333" y="0"/>
            <a:ext cx="3041968" cy="465296"/>
          </a:xfrm>
          <a:prstGeom prst="rect">
            <a:avLst/>
          </a:prstGeom>
        </p:spPr>
        <p:txBody>
          <a:bodyPr vert="horz" lIns="93271" tIns="46636" rIns="93271" bIns="46636" rtlCol="0"/>
          <a:lstStyle>
            <a:lvl1pPr algn="r">
              <a:defRPr sz="1200"/>
            </a:lvl1pPr>
          </a:lstStyle>
          <a:p>
            <a:fld id="{287CC721-B524-4345-BD63-1326A2B9D046}" type="datetimeFigureOut">
              <a:rPr lang="en-US" smtClean="0"/>
              <a:pPr/>
              <a:t>8/17/2017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6913"/>
            <a:ext cx="4654550" cy="34909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71" tIns="46636" rIns="93271" bIns="4663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993" y="4420315"/>
            <a:ext cx="5615940" cy="4187666"/>
          </a:xfrm>
          <a:prstGeom prst="rect">
            <a:avLst/>
          </a:prstGeom>
        </p:spPr>
        <p:txBody>
          <a:bodyPr vert="horz" lIns="93271" tIns="46636" rIns="93271" bIns="4663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9014"/>
            <a:ext cx="3041968" cy="465296"/>
          </a:xfrm>
          <a:prstGeom prst="rect">
            <a:avLst/>
          </a:prstGeom>
        </p:spPr>
        <p:txBody>
          <a:bodyPr vert="horz" lIns="93271" tIns="46636" rIns="93271" bIns="4663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333" y="8839014"/>
            <a:ext cx="3041968" cy="465296"/>
          </a:xfrm>
          <a:prstGeom prst="rect">
            <a:avLst/>
          </a:prstGeom>
        </p:spPr>
        <p:txBody>
          <a:bodyPr vert="horz" lIns="93271" tIns="46636" rIns="93271" bIns="46636" rtlCol="0" anchor="b"/>
          <a:lstStyle>
            <a:lvl1pPr algn="r">
              <a:defRPr sz="1200"/>
            </a:lvl1pPr>
          </a:lstStyle>
          <a:p>
            <a:fld id="{A147D121-5852-4AC5-8AC6-FC033F3C05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567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John will introduce this slide and Joanne will finish with a description of her role as SLO Coordinator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7D121-5852-4AC5-8AC6-FC033F3C050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6340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Any comments on the program outcome statements?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7D121-5852-4AC5-8AC6-FC033F3C050E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5147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Map to curriculum-but framed in terms of the program instead of one specific course-Active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7D121-5852-4AC5-8AC6-FC033F3C050E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0266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5406">
              <a:defRPr/>
            </a:pPr>
            <a:r>
              <a:rPr lang="en-US" i="1" dirty="0"/>
              <a:t> Embedded assessments,  can be assessing a program outcome related to the assessment (example research paper graded for content and style-evaluated for PSLO of locating and evaluating web based information)</a:t>
            </a:r>
          </a:p>
          <a:p>
            <a:pPr defTabSz="915406">
              <a:defRPr/>
            </a:pPr>
            <a:r>
              <a:rPr lang="en-US" i="1" dirty="0"/>
              <a:t>Indirect measures: Data obtained can address strengths and weaknesses of the program and/or assess relevant concepts, theories, or skills.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7D121-5852-4AC5-8AC6-FC033F3C050E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7707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Survey told us faculty wanted assistance in developing strong SLO’s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7D121-5852-4AC5-8AC6-FC033F3C050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8297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D68951B-ECC1-42AF-BFB4-F03DFE983D6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Utilize operational verbs to facilitate evidence of learning-for PSLO’s we will be suing higher levels</a:t>
            </a:r>
          </a:p>
        </p:txBody>
      </p:sp>
    </p:spTree>
    <p:extLst>
      <p:ext uri="{BB962C8B-B14F-4D97-AF65-F5344CB8AC3E}">
        <p14:creationId xmlns:p14="http://schemas.microsoft.com/office/powerpoint/2010/main" val="33197063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 Programs should have one Direct measure-and a second measure-either direct or Indirect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7D121-5852-4AC5-8AC6-FC033F3C050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2448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Ideally Programs should have one direct measurement and one indirect measurement of student performance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7D121-5852-4AC5-8AC6-FC033F3C050E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0031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Focuses on observable and measurable </a:t>
            </a:r>
            <a:r>
              <a:rPr lang="en-US" dirty="0" err="1" smtClean="0"/>
              <a:t>outocmes</a:t>
            </a:r>
            <a:r>
              <a:rPr lang="en-US" dirty="0" smtClean="0"/>
              <a:t> related to the core course within the academic discipline. The program specific outcome demonstrates observable critical thinking skills related to the discipline.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7D121-5852-4AC5-8AC6-FC033F3C050E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005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focus should be on the students and what they should be able to demonstrate or produce upon</a:t>
            </a:r>
          </a:p>
          <a:p>
            <a:r>
              <a:rPr lang="en-US" dirty="0"/>
              <a:t>completion of the program. It is not possible to measure a student’s knowledge or understanding, but it is possible to measure how well a student solves a problem, presents an argument or gives a dance performance.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7D121-5852-4AC5-8AC6-FC033F3C050E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1884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7D121-5852-4AC5-8AC6-FC033F3C050E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4317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Stop here for suggestions on modifications. A bundled statement for mathematics program outcome-how can we modify that?  Students completing the BS in mathematics will be able to analyze and interpret statistical data.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7D121-5852-4AC5-8AC6-FC033F3C050E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639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C2144-6B1C-41A1-AC24-BD56D12B70EB}" type="datetimeFigureOut">
              <a:rPr lang="en-US" smtClean="0"/>
              <a:pPr/>
              <a:t>8/17/2017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0548-CC2C-445A-B8AA-C12C135B78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223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C2144-6B1C-41A1-AC24-BD56D12B70EB}" type="datetimeFigureOut">
              <a:rPr lang="en-US" smtClean="0"/>
              <a:pPr/>
              <a:t>8/17/2017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0548-CC2C-445A-B8AA-C12C135B78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306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C2144-6B1C-41A1-AC24-BD56D12B70EB}" type="datetimeFigureOut">
              <a:rPr lang="en-US" smtClean="0"/>
              <a:pPr/>
              <a:t>8/17/2017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0548-CC2C-445A-B8AA-C12C135B781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368617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C2144-6B1C-41A1-AC24-BD56D12B70EB}" type="datetimeFigureOut">
              <a:rPr lang="en-US" smtClean="0"/>
              <a:pPr/>
              <a:t>8/17/2017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0548-CC2C-445A-B8AA-C12C135B78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7895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C2144-6B1C-41A1-AC24-BD56D12B70EB}" type="datetimeFigureOut">
              <a:rPr lang="en-US" smtClean="0"/>
              <a:pPr/>
              <a:t>8/17/2017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0548-CC2C-445A-B8AA-C12C135B781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428620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C2144-6B1C-41A1-AC24-BD56D12B70EB}" type="datetimeFigureOut">
              <a:rPr lang="en-US" smtClean="0"/>
              <a:pPr/>
              <a:t>8/17/2017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0548-CC2C-445A-B8AA-C12C135B78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1194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C2144-6B1C-41A1-AC24-BD56D12B70EB}" type="datetimeFigureOut">
              <a:rPr lang="en-US" smtClean="0"/>
              <a:pPr/>
              <a:t>8/17/2017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0548-CC2C-445A-B8AA-C12C135B78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077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C2144-6B1C-41A1-AC24-BD56D12B70EB}" type="datetimeFigureOut">
              <a:rPr lang="en-US" smtClean="0"/>
              <a:pPr/>
              <a:t>8/17/2017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0548-CC2C-445A-B8AA-C12C135B78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032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C2144-6B1C-41A1-AC24-BD56D12B70EB}" type="datetimeFigureOut">
              <a:rPr lang="en-US" smtClean="0"/>
              <a:pPr/>
              <a:t>8/17/2017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0548-CC2C-445A-B8AA-C12C135B78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852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C2144-6B1C-41A1-AC24-BD56D12B70EB}" type="datetimeFigureOut">
              <a:rPr lang="en-US" smtClean="0"/>
              <a:pPr/>
              <a:t>8/17/2017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0548-CC2C-445A-B8AA-C12C135B78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170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C2144-6B1C-41A1-AC24-BD56D12B70EB}" type="datetimeFigureOut">
              <a:rPr lang="en-US" smtClean="0"/>
              <a:pPr/>
              <a:t>8/17/2017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0548-CC2C-445A-B8AA-C12C135B78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024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C2144-6B1C-41A1-AC24-BD56D12B70EB}" type="datetimeFigureOut">
              <a:rPr lang="en-US" smtClean="0"/>
              <a:pPr/>
              <a:t>8/17/2017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0548-CC2C-445A-B8AA-C12C135B78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32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C2144-6B1C-41A1-AC24-BD56D12B70EB}" type="datetimeFigureOut">
              <a:rPr lang="en-US" smtClean="0"/>
              <a:pPr/>
              <a:t>8/17/2017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0548-CC2C-445A-B8AA-C12C135B78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634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C2144-6B1C-41A1-AC24-BD56D12B70EB}" type="datetimeFigureOut">
              <a:rPr lang="en-US" smtClean="0"/>
              <a:pPr/>
              <a:t>8/17/2017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0548-CC2C-445A-B8AA-C12C135B78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012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C2144-6B1C-41A1-AC24-BD56D12B70EB}" type="datetimeFigureOut">
              <a:rPr lang="en-US" smtClean="0"/>
              <a:pPr/>
              <a:t>8/17/2017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0548-CC2C-445A-B8AA-C12C135B78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443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C2144-6B1C-41A1-AC24-BD56D12B70EB}" type="datetimeFigureOut">
              <a:rPr lang="en-US" smtClean="0"/>
              <a:pPr/>
              <a:t>8/17/2017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0548-CC2C-445A-B8AA-C12C135B78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922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7C2144-6B1C-41A1-AC24-BD56D12B70EB}" type="datetimeFigureOut">
              <a:rPr lang="en-US" smtClean="0"/>
              <a:pPr/>
              <a:t>8/17/2017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D990548-CC2C-445A-B8AA-C12C135B78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937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  <p:sldLayoutId id="2147483776" r:id="rId14"/>
    <p:sldLayoutId id="2147483777" r:id="rId15"/>
    <p:sldLayoutId id="214748377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tracdat.miracosta.edu/tracdat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urwongbss.qld.edu.au/thinking/Bloom/bloomspres.ppt" TargetMode="External"/><Relationship Id="rId2" Type="http://schemas.openxmlformats.org/officeDocument/2006/relationships/hyperlink" Target="http://www.asu.edu/oue/outcomes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oir.uiuc.edu/Did/docs/QUESTION/quest1.htm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</a:rPr>
              <a:t>Assessment of Course and Program Outcomes</a:t>
            </a:r>
            <a:endParaRPr lang="en-US" sz="3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Fall Flex Workshop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August 17, 2017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Joanne Benschop (SLO Coordinator)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John Thomford (Outcomes Assessment Committee faculty co-chair)</a:t>
            </a:r>
            <a:endParaRPr lang="en-US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1600200"/>
            <a:ext cx="3109620" cy="1828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 Capstone Course?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Identify the Core courses in your program</a:t>
            </a:r>
          </a:p>
          <a:p>
            <a:r>
              <a:rPr lang="en-US" dirty="0" smtClean="0"/>
              <a:t>Review the SLO’s for each of these courses</a:t>
            </a:r>
          </a:p>
          <a:p>
            <a:r>
              <a:rPr lang="en-US" dirty="0" smtClean="0"/>
              <a:t>Determine the most important SLO for each course</a:t>
            </a:r>
          </a:p>
          <a:p>
            <a:r>
              <a:rPr lang="en-US" dirty="0" smtClean="0"/>
              <a:t>Synthesize those outcomes into PLO’s</a:t>
            </a:r>
            <a:endParaRPr lang="en-US" dirty="0"/>
          </a:p>
        </p:txBody>
      </p:sp>
      <p:pic>
        <p:nvPicPr>
          <p:cNvPr id="11" name="Content Placeholder 10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8738" y="2417778"/>
            <a:ext cx="3089275" cy="3367057"/>
          </a:xfrm>
        </p:spPr>
      </p:pic>
    </p:spTree>
    <p:extLst>
      <p:ext uri="{BB962C8B-B14F-4D97-AF65-F5344CB8AC3E}">
        <p14:creationId xmlns:p14="http://schemas.microsoft.com/office/powerpoint/2010/main" val="1157554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63891"/>
            <a:ext cx="6347713" cy="1320800"/>
          </a:xfrm>
        </p:spPr>
        <p:txBody>
          <a:bodyPr/>
          <a:lstStyle/>
          <a:p>
            <a:r>
              <a:rPr lang="en-US" dirty="0"/>
              <a:t>Synthesizing Course </a:t>
            </a:r>
            <a:r>
              <a:rPr lang="en-US" dirty="0" smtClean="0"/>
              <a:t>SLO’s &amp; Linking to PSLOs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" y="1624391"/>
            <a:ext cx="4267200" cy="406401"/>
          </a:xfrm>
        </p:spPr>
        <p:txBody>
          <a:bodyPr>
            <a:normAutofit fontScale="25000" lnSpcReduction="20000"/>
          </a:bodyPr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sz="9600" dirty="0" smtClean="0"/>
              <a:t>         Required C.O.R. CSLO’s</a:t>
            </a:r>
            <a:endParaRPr lang="en-US" sz="9600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1797" y="1930400"/>
            <a:ext cx="3703320" cy="4851399"/>
          </a:xfrm>
        </p:spPr>
        <p:txBody>
          <a:bodyPr>
            <a:normAutofit fontScale="25000" lnSpcReduction="20000"/>
          </a:bodyPr>
          <a:lstStyle/>
          <a:p>
            <a:endParaRPr lang="en-US" sz="7200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7200" dirty="0" smtClean="0">
                <a:solidFill>
                  <a:srgbClr val="7030A0"/>
                </a:solidFill>
              </a:rPr>
              <a:t>Students </a:t>
            </a:r>
            <a:r>
              <a:rPr lang="en-US" sz="7200" dirty="0">
                <a:solidFill>
                  <a:srgbClr val="7030A0"/>
                </a:solidFill>
              </a:rPr>
              <a:t>will be able to analyze the characteristics of </a:t>
            </a:r>
            <a:r>
              <a:rPr lang="en-US" sz="7200" dirty="0" smtClean="0">
                <a:solidFill>
                  <a:srgbClr val="7030A0"/>
                </a:solidFill>
              </a:rPr>
              <a:t>interactions  </a:t>
            </a:r>
            <a:r>
              <a:rPr lang="en-US" sz="7200" dirty="0">
                <a:solidFill>
                  <a:srgbClr val="7030A0"/>
                </a:solidFill>
              </a:rPr>
              <a:t>between two people</a:t>
            </a:r>
            <a:r>
              <a:rPr lang="en-US" sz="7200" dirty="0" smtClean="0">
                <a:solidFill>
                  <a:srgbClr val="7030A0"/>
                </a:solidFill>
              </a:rPr>
              <a:t>.</a:t>
            </a:r>
          </a:p>
          <a:p>
            <a:pPr marL="0" indent="0">
              <a:buNone/>
            </a:pPr>
            <a:r>
              <a:rPr lang="en-US" sz="7200" dirty="0" smtClean="0">
                <a:solidFill>
                  <a:srgbClr val="7030A0"/>
                </a:solidFill>
              </a:rPr>
              <a:t>Students </a:t>
            </a:r>
            <a:r>
              <a:rPr lang="en-US" sz="7200" dirty="0">
                <a:solidFill>
                  <a:srgbClr val="7030A0"/>
                </a:solidFill>
              </a:rPr>
              <a:t>will be able to analyze various group membership roles to determine which roles helped or hindered the group meet its </a:t>
            </a:r>
            <a:r>
              <a:rPr lang="en-US" sz="7200" dirty="0" smtClean="0">
                <a:solidFill>
                  <a:srgbClr val="7030A0"/>
                </a:solidFill>
              </a:rPr>
              <a:t>goals</a:t>
            </a:r>
          </a:p>
          <a:p>
            <a:pPr marL="0" indent="0">
              <a:buNone/>
            </a:pPr>
            <a:r>
              <a:rPr lang="en-US" sz="7200" dirty="0" smtClean="0">
                <a:solidFill>
                  <a:srgbClr val="FF0000"/>
                </a:solidFill>
              </a:rPr>
              <a:t>The </a:t>
            </a:r>
            <a:r>
              <a:rPr lang="en-US" sz="7200" dirty="0">
                <a:solidFill>
                  <a:srgbClr val="FF0000"/>
                </a:solidFill>
              </a:rPr>
              <a:t>student will be able to define specific social concepts as they pertain to the operation of social institutions</a:t>
            </a:r>
          </a:p>
          <a:p>
            <a:pPr marL="0" indent="0">
              <a:buNone/>
            </a:pPr>
            <a:endParaRPr lang="en-US" sz="7200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sz="7200" dirty="0">
                <a:solidFill>
                  <a:schemeClr val="accent6">
                    <a:lumMod val="75000"/>
                  </a:schemeClr>
                </a:solidFill>
              </a:rPr>
              <a:t>The student will be able to analyze research data (e.g. SPSS, Excel)</a:t>
            </a:r>
          </a:p>
          <a:p>
            <a:pPr marL="0" indent="0">
              <a:buNone/>
            </a:pPr>
            <a:endParaRPr lang="en-US" sz="7200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n-US" sz="7200" dirty="0">
              <a:solidFill>
                <a:srgbClr val="7030A0"/>
              </a:solidFill>
            </a:endParaRPr>
          </a:p>
          <a:p>
            <a:endParaRPr lang="en-US" sz="7200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sz="1800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sz="2000" i="1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332291"/>
            <a:ext cx="4041775" cy="99060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      Program </a:t>
            </a:r>
            <a:r>
              <a:rPr lang="en-US" dirty="0"/>
              <a:t>SLO’s</a:t>
            </a:r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91648" y="1827591"/>
            <a:ext cx="3090672" cy="5483888"/>
          </a:xfrm>
        </p:spPr>
        <p:txBody>
          <a:bodyPr>
            <a:noAutofit/>
          </a:bodyPr>
          <a:lstStyle/>
          <a:p>
            <a:pPr marL="457200" lvl="1" indent="0"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rgbClr val="7030A0"/>
                </a:solidFill>
              </a:rPr>
              <a:t>The student </a:t>
            </a:r>
            <a:r>
              <a:rPr lang="en-US" dirty="0">
                <a:solidFill>
                  <a:srgbClr val="7030A0"/>
                </a:solidFill>
              </a:rPr>
              <a:t>will understand the relevance of the theories and methods of </a:t>
            </a:r>
            <a:r>
              <a:rPr lang="en-US" dirty="0" smtClean="0">
                <a:solidFill>
                  <a:srgbClr val="7030A0"/>
                </a:solidFill>
              </a:rPr>
              <a:t>communication</a:t>
            </a:r>
          </a:p>
          <a:p>
            <a:pPr marL="457200" lvl="1" indent="0">
              <a:buNone/>
            </a:pPr>
            <a:endParaRPr lang="en-US" dirty="0">
              <a:solidFill>
                <a:srgbClr val="7030A0"/>
              </a:solidFill>
            </a:endParaRPr>
          </a:p>
          <a:p>
            <a:pPr marL="457200" lvl="1" indent="0">
              <a:buNone/>
            </a:pPr>
            <a:endParaRPr lang="en-US" dirty="0" smtClean="0">
              <a:solidFill>
                <a:srgbClr val="7030A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The student will be able to define specific social concepts as they pertain to the operation of social institutions</a:t>
            </a:r>
          </a:p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Analyze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research data and communicate research findings</a:t>
            </a:r>
          </a:p>
          <a:p>
            <a:endParaRPr lang="en-US" sz="1800" dirty="0"/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08226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Program Learning Outcomes Checklist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sz="2000" dirty="0" smtClean="0"/>
              <a:t>Can be directly measured and learned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dirty="0" smtClean="0"/>
              <a:t>Maps to curriculum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dirty="0" smtClean="0"/>
              <a:t>Relies on action verbs in future tense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dirty="0" smtClean="0"/>
              <a:t>Should be simple and not compound</a:t>
            </a:r>
            <a:endParaRPr lang="en-US" sz="20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sz="2000" dirty="0" smtClean="0"/>
              <a:t>Are useful to identify areas to improve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sz="20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sz="2000" dirty="0" smtClean="0"/>
              <a:t>Describes what students are intended to do, know or produce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08620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upload.wikimedia.org/wikipedia/commons/5/59/Milky-way-broke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8683" y="3923110"/>
            <a:ext cx="489857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08402"/>
          </a:xfrm>
        </p:spPr>
        <p:txBody>
          <a:bodyPr/>
          <a:lstStyle/>
          <a:p>
            <a:r>
              <a:rPr lang="en-US" dirty="0"/>
              <a:t>Two Parts to SLO’s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0725" y="1039196"/>
            <a:ext cx="4040188" cy="639762"/>
          </a:xfrm>
        </p:spPr>
        <p:txBody>
          <a:bodyPr/>
          <a:lstStyle/>
          <a:p>
            <a:r>
              <a:rPr lang="en-US" dirty="0" smtClean="0"/>
              <a:t>    Outcome </a:t>
            </a:r>
            <a:r>
              <a:rPr lang="en-US" dirty="0"/>
              <a:t>Statement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310" y="1717675"/>
            <a:ext cx="4040188" cy="3235325"/>
          </a:xfrm>
        </p:spPr>
        <p:txBody>
          <a:bodyPr>
            <a:normAutofit/>
          </a:bodyPr>
          <a:lstStyle/>
          <a:p>
            <a:r>
              <a:rPr lang="en-US" dirty="0"/>
              <a:t>Statements of </a:t>
            </a:r>
            <a:r>
              <a:rPr lang="en-US" dirty="0" smtClean="0"/>
              <a:t>overarching </a:t>
            </a:r>
            <a:r>
              <a:rPr lang="en-US" dirty="0"/>
              <a:t>knowledge, skills, abilities, </a:t>
            </a:r>
            <a:r>
              <a:rPr lang="en-US" dirty="0" smtClean="0"/>
              <a:t> or attitudes that students </a:t>
            </a:r>
            <a:r>
              <a:rPr lang="en-US" dirty="0"/>
              <a:t>should acquire in a </a:t>
            </a:r>
            <a:r>
              <a:rPr lang="en-US" dirty="0" smtClean="0"/>
              <a:t>program. </a:t>
            </a:r>
          </a:p>
          <a:p>
            <a:endParaRPr lang="en-US" sz="1700" i="1" dirty="0">
              <a:solidFill>
                <a:srgbClr val="FF0000"/>
              </a:solidFill>
            </a:endParaRPr>
          </a:p>
          <a:p>
            <a:r>
              <a:rPr lang="en-US" sz="1700" i="1" dirty="0" smtClean="0">
                <a:solidFill>
                  <a:srgbClr val="FF0000"/>
                </a:solidFill>
              </a:rPr>
              <a:t>What students will know, be able to do, or be able to demonstrate when they have completed the course.</a:t>
            </a:r>
            <a:endParaRPr lang="en-US" sz="1700" i="1" dirty="0">
              <a:solidFill>
                <a:srgbClr val="FF0000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4438" y="1221051"/>
            <a:ext cx="1908175" cy="516556"/>
          </a:xfrm>
        </p:spPr>
        <p:txBody>
          <a:bodyPr/>
          <a:lstStyle/>
          <a:p>
            <a:r>
              <a:rPr lang="en-US" dirty="0"/>
              <a:t>Assessment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11498" y="1796256"/>
            <a:ext cx="4189412" cy="2320925"/>
          </a:xfrm>
        </p:spPr>
        <p:txBody>
          <a:bodyPr/>
          <a:lstStyle/>
          <a:p>
            <a:endParaRPr lang="en-US" dirty="0" smtClean="0"/>
          </a:p>
          <a:p>
            <a:r>
              <a:rPr lang="en-US" i="1" dirty="0" smtClean="0"/>
              <a:t>Determine how well learning expectations are being met. </a:t>
            </a:r>
            <a:endParaRPr lang="en-US" i="1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5614542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</a:rPr>
              <a:t>Means of assessment </a:t>
            </a:r>
            <a:r>
              <a:rPr lang="en-US" sz="2400" b="1" dirty="0" smtClean="0">
                <a:solidFill>
                  <a:schemeClr val="accent1"/>
                </a:solidFill>
              </a:rPr>
              <a:t>are connected </a:t>
            </a:r>
            <a:r>
              <a:rPr lang="en-US" sz="2400" b="1" dirty="0">
                <a:solidFill>
                  <a:schemeClr val="accent1"/>
                </a:solidFill>
              </a:rPr>
              <a:t>to the SLOs</a:t>
            </a:r>
          </a:p>
        </p:txBody>
      </p:sp>
    </p:spTree>
    <p:extLst>
      <p:ext uri="{BB962C8B-B14F-4D97-AF65-F5344CB8AC3E}">
        <p14:creationId xmlns:p14="http://schemas.microsoft.com/office/powerpoint/2010/main" val="2112135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14" y="152400"/>
            <a:ext cx="8229600" cy="1031876"/>
          </a:xfrm>
        </p:spPr>
        <p:txBody>
          <a:bodyPr>
            <a:normAutofit/>
          </a:bodyPr>
          <a:lstStyle/>
          <a:p>
            <a:r>
              <a:rPr lang="en-US" dirty="0"/>
              <a:t>Program SLO Assessment Methods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1295400"/>
            <a:ext cx="3090672" cy="144184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Direct Assessment </a:t>
            </a:r>
            <a:r>
              <a:rPr lang="en-US" dirty="0" smtClean="0"/>
              <a:t>Methods</a:t>
            </a:r>
          </a:p>
          <a:p>
            <a:r>
              <a:rPr lang="en-US" i="1" dirty="0" smtClean="0">
                <a:solidFill>
                  <a:srgbClr val="002060"/>
                </a:solidFill>
              </a:rPr>
              <a:t>Ask students to demonstrate learning</a:t>
            </a:r>
            <a:endParaRPr lang="en-US" i="1" dirty="0">
              <a:solidFill>
                <a:srgbClr val="00206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Embedded </a:t>
            </a:r>
            <a:r>
              <a:rPr lang="en-US" b="1" dirty="0" smtClean="0"/>
              <a:t>assessments</a:t>
            </a:r>
            <a:endParaRPr lang="en-US" b="1" dirty="0"/>
          </a:p>
          <a:p>
            <a:r>
              <a:rPr lang="en-US" b="1" dirty="0"/>
              <a:t>Standardized </a:t>
            </a:r>
            <a:r>
              <a:rPr lang="en-US" b="1" dirty="0" smtClean="0"/>
              <a:t>tests</a:t>
            </a:r>
            <a:endParaRPr lang="en-US" b="1" dirty="0"/>
          </a:p>
          <a:p>
            <a:r>
              <a:rPr lang="en-US" b="1" dirty="0"/>
              <a:t>Portfolios</a:t>
            </a:r>
          </a:p>
          <a:p>
            <a:r>
              <a:rPr lang="en-US" b="1" dirty="0"/>
              <a:t>Capstone course or Final </a:t>
            </a:r>
            <a:r>
              <a:rPr lang="en-US" b="1" dirty="0" smtClean="0"/>
              <a:t>Project/Presentation</a:t>
            </a:r>
            <a:endParaRPr lang="en-US" b="1" dirty="0"/>
          </a:p>
          <a:p>
            <a:endParaRPr lang="en-US" b="1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1114" y="1781570"/>
            <a:ext cx="4041775" cy="955675"/>
          </a:xfrm>
        </p:spPr>
        <p:txBody>
          <a:bodyPr>
            <a:normAutofit fontScale="25000" lnSpcReduction="20000"/>
          </a:bodyPr>
          <a:lstStyle/>
          <a:p>
            <a:endParaRPr lang="en-US" dirty="0" smtClean="0"/>
          </a:p>
          <a:p>
            <a:endParaRPr lang="en-US" sz="4900" i="1" dirty="0" smtClean="0"/>
          </a:p>
          <a:p>
            <a:endParaRPr lang="en-US" sz="4900" i="1" dirty="0" smtClean="0"/>
          </a:p>
          <a:p>
            <a:endParaRPr lang="en-US" sz="6400" dirty="0" smtClean="0"/>
          </a:p>
          <a:p>
            <a:endParaRPr lang="en-US" sz="6400" dirty="0"/>
          </a:p>
          <a:p>
            <a:r>
              <a:rPr lang="en-US" sz="8000" dirty="0" smtClean="0"/>
              <a:t>Indirect </a:t>
            </a:r>
            <a:r>
              <a:rPr lang="en-US" sz="8000" dirty="0"/>
              <a:t>Assessment methods</a:t>
            </a:r>
          </a:p>
          <a:p>
            <a:endParaRPr lang="en-US" sz="4900" i="1" dirty="0"/>
          </a:p>
          <a:p>
            <a:r>
              <a:rPr lang="en-US" sz="6400" i="1" dirty="0" smtClean="0">
                <a:solidFill>
                  <a:srgbClr val="002060"/>
                </a:solidFill>
              </a:rPr>
              <a:t>Measure </a:t>
            </a:r>
            <a:r>
              <a:rPr lang="en-US" sz="6400" i="1" dirty="0">
                <a:solidFill>
                  <a:srgbClr val="002060"/>
                </a:solidFill>
              </a:rPr>
              <a:t>students’ perception of their experience in a program</a:t>
            </a:r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40000" lnSpcReduction="20000"/>
          </a:bodyPr>
          <a:lstStyle/>
          <a:p>
            <a:endParaRPr lang="en-US" b="1" dirty="0" smtClean="0"/>
          </a:p>
          <a:p>
            <a:r>
              <a:rPr lang="en-US" sz="4200" b="1" dirty="0" smtClean="0"/>
              <a:t>Surveys</a:t>
            </a:r>
          </a:p>
          <a:p>
            <a:endParaRPr lang="en-US" sz="4200" b="1" dirty="0" smtClean="0"/>
          </a:p>
          <a:p>
            <a:r>
              <a:rPr lang="en-US" sz="4200" b="1" i="1" dirty="0" smtClean="0"/>
              <a:t>Focus Groups</a:t>
            </a:r>
          </a:p>
          <a:p>
            <a:endParaRPr lang="en-US" sz="4200" b="1" dirty="0"/>
          </a:p>
          <a:p>
            <a:r>
              <a:rPr lang="en-US" sz="4200" b="1" dirty="0" smtClean="0"/>
              <a:t> Exit Interviews</a:t>
            </a:r>
            <a:endParaRPr lang="en-US" sz="4200" i="1" dirty="0" smtClean="0"/>
          </a:p>
          <a:p>
            <a:endParaRPr lang="en-US" sz="4200" i="1" dirty="0" smtClean="0"/>
          </a:p>
          <a:p>
            <a:r>
              <a:rPr lang="en-US" sz="4200" b="1" i="1" dirty="0" smtClean="0"/>
              <a:t>Reflective essays</a:t>
            </a:r>
          </a:p>
          <a:p>
            <a:pPr lvl="1"/>
            <a:endParaRPr lang="en-US" b="1" dirty="0">
              <a:solidFill>
                <a:srgbClr val="FF0000"/>
              </a:solidFill>
            </a:endParaRP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 Derived from University of Connecticut’s SLO website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7" name="Content Placeholder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495799"/>
            <a:ext cx="2971800" cy="1981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8883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Guidelines for Selecting Assessment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Collect information that will answer the program’s questions</a:t>
            </a:r>
          </a:p>
          <a:p>
            <a:r>
              <a:rPr lang="en-US" dirty="0"/>
              <a:t>Use multiple methods to assess each student learning outcome</a:t>
            </a:r>
          </a:p>
          <a:p>
            <a:r>
              <a:rPr lang="en-US" dirty="0"/>
              <a:t>Include both indirect and direct assessment methods</a:t>
            </a:r>
          </a:p>
          <a:p>
            <a:r>
              <a:rPr lang="en-US" dirty="0"/>
              <a:t>Include both qualitative and quantitative methods</a:t>
            </a:r>
          </a:p>
          <a:p>
            <a:r>
              <a:rPr lang="en-US" dirty="0"/>
              <a:t>Choose methods that allow the assessment of both strengths and weaknesses</a:t>
            </a:r>
          </a:p>
          <a:p>
            <a:r>
              <a:rPr lang="en-US" dirty="0"/>
              <a:t>Utilize capstone courses or “second-year” projects/assignments to directly </a:t>
            </a:r>
            <a:r>
              <a:rPr lang="en-US" dirty="0" smtClean="0"/>
              <a:t>assess student </a:t>
            </a:r>
            <a:r>
              <a:rPr lang="en-US" dirty="0"/>
              <a:t>learning outcomes</a:t>
            </a:r>
          </a:p>
        </p:txBody>
      </p:sp>
    </p:spTree>
    <p:extLst>
      <p:ext uri="{BB962C8B-B14F-4D97-AF65-F5344CB8AC3E}">
        <p14:creationId xmlns:p14="http://schemas.microsoft.com/office/powerpoint/2010/main" val="219019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76200"/>
            <a:ext cx="5826719" cy="2408302"/>
          </a:xfrm>
        </p:spPr>
        <p:txBody>
          <a:bodyPr/>
          <a:lstStyle/>
          <a:p>
            <a:r>
              <a:rPr lang="en-US" sz="4000" dirty="0" smtClean="0"/>
              <a:t>When should assessments be performed?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895600"/>
            <a:ext cx="5826719" cy="320040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Course: Required-6 year cycle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Program: Required 6 year cycle</a:t>
            </a: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Considerations: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 Is assessment occurring to actually improve student learning and classroom teaching?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Level of course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Frequency of course offering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Opportunities to collect and analyze data as a faculty group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2631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of assessments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Method: Rubrics</a:t>
            </a:r>
          </a:p>
          <a:p>
            <a:r>
              <a:rPr lang="en-US" dirty="0" smtClean="0"/>
              <a:t>A scoring guide that describes criteria to evaluate student work: Performances, presentations, papers, journals, artwork, </a:t>
            </a:r>
            <a:r>
              <a:rPr lang="en-US" dirty="0" err="1" smtClean="0"/>
              <a:t>etc</a:t>
            </a:r>
            <a:endParaRPr lang="en-US" dirty="0" smtClean="0"/>
          </a:p>
          <a:p>
            <a:r>
              <a:rPr lang="en-US" dirty="0" smtClean="0"/>
              <a:t>Strengths: Helps to precisely define faculty expectations</a:t>
            </a:r>
          </a:p>
          <a:p>
            <a:r>
              <a:rPr lang="en-US" dirty="0" smtClean="0"/>
              <a:t>Assists students in clarity on how they will be graded</a:t>
            </a:r>
          </a:p>
          <a:p>
            <a:endParaRPr lang="en-US" dirty="0" smtClean="0"/>
          </a:p>
          <a:p>
            <a:r>
              <a:rPr lang="en-US" i="1" dirty="0" smtClean="0">
                <a:solidFill>
                  <a:srgbClr val="7030A0"/>
                </a:solidFill>
              </a:rPr>
              <a:t>Describe what students will do to demonstrate their learning (criteria)</a:t>
            </a:r>
          </a:p>
          <a:p>
            <a:r>
              <a:rPr lang="en-US" i="1" dirty="0" smtClean="0">
                <a:solidFill>
                  <a:srgbClr val="7030A0"/>
                </a:solidFill>
              </a:rPr>
              <a:t>Possible levels of achievement (standards)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414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Reporting/Documenting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TracDat</a:t>
            </a:r>
            <a:r>
              <a:rPr lang="en-US" dirty="0" smtClean="0"/>
              <a:t> is the storehouse database for all evaluations of SLOs.  </a:t>
            </a:r>
          </a:p>
          <a:p>
            <a:pPr marL="0" indent="0">
              <a:buNone/>
            </a:pPr>
            <a:r>
              <a:rPr lang="en-US">
                <a:hlinkClick r:id="rId2"/>
              </a:rPr>
              <a:t>https://tracdat.miracosta.edu/tracdat</a:t>
            </a:r>
            <a:r>
              <a:rPr lang="en-US" smtClean="0">
                <a:hlinkClick r:id="rId2"/>
              </a:rPr>
              <a:t>/</a:t>
            </a:r>
            <a:r>
              <a:rPr lang="en-US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291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1001" y="-80913"/>
            <a:ext cx="6347713" cy="1320800"/>
          </a:xfrm>
        </p:spPr>
        <p:txBody>
          <a:bodyPr/>
          <a:lstStyle/>
          <a:p>
            <a:r>
              <a:rPr lang="en-US" dirty="0" smtClean="0"/>
              <a:t>Closing the Loop</a:t>
            </a:r>
            <a:endParaRPr lang="en-US" dirty="0"/>
          </a:p>
        </p:txBody>
      </p:sp>
      <p:sp>
        <p:nvSpPr>
          <p:cNvPr id="7" name="Rectangle 25"/>
          <p:cNvSpPr>
            <a:spLocks noChangeArrowheads="1"/>
          </p:cNvSpPr>
          <p:nvPr/>
        </p:nvSpPr>
        <p:spPr bwMode="auto">
          <a:xfrm>
            <a:off x="152400" y="76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8" name="Group 1"/>
          <p:cNvGrpSpPr>
            <a:grpSpLocks/>
          </p:cNvGrpSpPr>
          <p:nvPr/>
        </p:nvGrpSpPr>
        <p:grpSpPr bwMode="auto">
          <a:xfrm>
            <a:off x="457200" y="999629"/>
            <a:ext cx="6288733" cy="4866868"/>
            <a:chOff x="0" y="10"/>
            <a:chExt cx="7201" cy="5390"/>
          </a:xfrm>
        </p:grpSpPr>
        <p:sp>
          <p:nvSpPr>
            <p:cNvPr id="9" name="Rectangle 24"/>
            <p:cNvSpPr>
              <a:spLocks noChangeArrowheads="1"/>
            </p:cNvSpPr>
            <p:nvPr/>
          </p:nvSpPr>
          <p:spPr bwMode="auto">
            <a:xfrm>
              <a:off x="3" y="5040"/>
              <a:ext cx="7198" cy="360"/>
            </a:xfrm>
            <a:prstGeom prst="rect">
              <a:avLst/>
            </a:prstGeom>
            <a:solidFill>
              <a:srgbClr val="6A6A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Rectangle 23"/>
            <p:cNvSpPr>
              <a:spLocks noChangeArrowheads="1"/>
            </p:cNvSpPr>
            <p:nvPr/>
          </p:nvSpPr>
          <p:spPr bwMode="auto">
            <a:xfrm>
              <a:off x="0" y="4989"/>
              <a:ext cx="7199" cy="51"/>
            </a:xfrm>
            <a:prstGeom prst="rect">
              <a:avLst/>
            </a:prstGeom>
            <a:solidFill>
              <a:srgbClr val="8F8F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AutoShape 22"/>
            <p:cNvSpPr>
              <a:spLocks/>
            </p:cNvSpPr>
            <p:nvPr/>
          </p:nvSpPr>
          <p:spPr bwMode="auto">
            <a:xfrm>
              <a:off x="6406" y="1452"/>
              <a:ext cx="489" cy="946"/>
            </a:xfrm>
            <a:custGeom>
              <a:avLst/>
              <a:gdLst>
                <a:gd name="T0" fmla="+- 0 6415 6407"/>
                <a:gd name="T1" fmla="*/ T0 w 489"/>
                <a:gd name="T2" fmla="+- 0 2202 1453"/>
                <a:gd name="T3" fmla="*/ 2202 h 946"/>
                <a:gd name="T4" fmla="+- 0 6644 6407"/>
                <a:gd name="T5" fmla="*/ T4 w 489"/>
                <a:gd name="T6" fmla="+- 0 2398 1453"/>
                <a:gd name="T7" fmla="*/ 2398 h 946"/>
                <a:gd name="T8" fmla="+- 0 6895 6407"/>
                <a:gd name="T9" fmla="*/ T8 w 489"/>
                <a:gd name="T10" fmla="+- 0 2253 1453"/>
                <a:gd name="T11" fmla="*/ 2253 h 946"/>
                <a:gd name="T12" fmla="+- 0 6758 6407"/>
                <a:gd name="T13" fmla="*/ T12 w 489"/>
                <a:gd name="T14" fmla="+- 0 2239 1453"/>
                <a:gd name="T15" fmla="*/ 2239 h 946"/>
                <a:gd name="T16" fmla="+- 0 6758 6407"/>
                <a:gd name="T17" fmla="*/ T16 w 489"/>
                <a:gd name="T18" fmla="+- 0 2217 1453"/>
                <a:gd name="T19" fmla="*/ 2217 h 946"/>
                <a:gd name="T20" fmla="+- 0 6552 6407"/>
                <a:gd name="T21" fmla="*/ T20 w 489"/>
                <a:gd name="T22" fmla="+- 0 2217 1453"/>
                <a:gd name="T23" fmla="*/ 2217 h 946"/>
                <a:gd name="T24" fmla="+- 0 6415 6407"/>
                <a:gd name="T25" fmla="*/ T24 w 489"/>
                <a:gd name="T26" fmla="+- 0 2202 1453"/>
                <a:gd name="T27" fmla="*/ 2202 h 946"/>
                <a:gd name="T28" fmla="+- 0 6595 6407"/>
                <a:gd name="T29" fmla="*/ T28 w 489"/>
                <a:gd name="T30" fmla="+- 0 1453 1453"/>
                <a:gd name="T31" fmla="*/ 1453 h 946"/>
                <a:gd name="T32" fmla="+- 0 6407 6407"/>
                <a:gd name="T33" fmla="*/ T32 w 489"/>
                <a:gd name="T34" fmla="+- 0 1537 1453"/>
                <a:gd name="T35" fmla="*/ 1537 h 946"/>
                <a:gd name="T36" fmla="+- 0 6437 6407"/>
                <a:gd name="T37" fmla="*/ T36 w 489"/>
                <a:gd name="T38" fmla="+- 0 1609 1453"/>
                <a:gd name="T39" fmla="*/ 1609 h 946"/>
                <a:gd name="T40" fmla="+- 0 6464 6407"/>
                <a:gd name="T41" fmla="*/ T40 w 489"/>
                <a:gd name="T42" fmla="+- 0 1682 1453"/>
                <a:gd name="T43" fmla="*/ 1682 h 946"/>
                <a:gd name="T44" fmla="+- 0 6487 6407"/>
                <a:gd name="T45" fmla="*/ T44 w 489"/>
                <a:gd name="T46" fmla="+- 0 1756 1453"/>
                <a:gd name="T47" fmla="*/ 1756 h 946"/>
                <a:gd name="T48" fmla="+- 0 6507 6407"/>
                <a:gd name="T49" fmla="*/ T48 w 489"/>
                <a:gd name="T50" fmla="+- 0 1831 1453"/>
                <a:gd name="T51" fmla="*/ 1831 h 946"/>
                <a:gd name="T52" fmla="+- 0 6523 6407"/>
                <a:gd name="T53" fmla="*/ T52 w 489"/>
                <a:gd name="T54" fmla="+- 0 1907 1453"/>
                <a:gd name="T55" fmla="*/ 1907 h 946"/>
                <a:gd name="T56" fmla="+- 0 6535 6407"/>
                <a:gd name="T57" fmla="*/ T56 w 489"/>
                <a:gd name="T58" fmla="+- 0 1984 1453"/>
                <a:gd name="T59" fmla="*/ 1984 h 946"/>
                <a:gd name="T60" fmla="+- 0 6544 6407"/>
                <a:gd name="T61" fmla="*/ T60 w 489"/>
                <a:gd name="T62" fmla="+- 0 2061 1453"/>
                <a:gd name="T63" fmla="*/ 2061 h 946"/>
                <a:gd name="T64" fmla="+- 0 6550 6407"/>
                <a:gd name="T65" fmla="*/ T64 w 489"/>
                <a:gd name="T66" fmla="+- 0 2139 1453"/>
                <a:gd name="T67" fmla="*/ 2139 h 946"/>
                <a:gd name="T68" fmla="+- 0 6552 6407"/>
                <a:gd name="T69" fmla="*/ T68 w 489"/>
                <a:gd name="T70" fmla="+- 0 2217 1453"/>
                <a:gd name="T71" fmla="*/ 2217 h 946"/>
                <a:gd name="T72" fmla="+- 0 6758 6407"/>
                <a:gd name="T73" fmla="*/ T72 w 489"/>
                <a:gd name="T74" fmla="+- 0 2217 1453"/>
                <a:gd name="T75" fmla="*/ 2217 h 946"/>
                <a:gd name="T76" fmla="+- 0 6757 6407"/>
                <a:gd name="T77" fmla="*/ T76 w 489"/>
                <a:gd name="T78" fmla="+- 0 2158 1453"/>
                <a:gd name="T79" fmla="*/ 2158 h 946"/>
                <a:gd name="T80" fmla="+- 0 6753 6407"/>
                <a:gd name="T81" fmla="*/ T80 w 489"/>
                <a:gd name="T82" fmla="+- 0 2077 1453"/>
                <a:gd name="T83" fmla="*/ 2077 h 946"/>
                <a:gd name="T84" fmla="+- 0 6746 6407"/>
                <a:gd name="T85" fmla="*/ T84 w 489"/>
                <a:gd name="T86" fmla="+- 0 1996 1453"/>
                <a:gd name="T87" fmla="*/ 1996 h 946"/>
                <a:gd name="T88" fmla="+- 0 6734 6407"/>
                <a:gd name="T89" fmla="*/ T88 w 489"/>
                <a:gd name="T90" fmla="+- 0 1916 1453"/>
                <a:gd name="T91" fmla="*/ 1916 h 946"/>
                <a:gd name="T92" fmla="+- 0 6720 6407"/>
                <a:gd name="T93" fmla="*/ T92 w 489"/>
                <a:gd name="T94" fmla="+- 0 1837 1453"/>
                <a:gd name="T95" fmla="*/ 1837 h 946"/>
                <a:gd name="T96" fmla="+- 0 6702 6407"/>
                <a:gd name="T97" fmla="*/ T96 w 489"/>
                <a:gd name="T98" fmla="+- 0 1758 1453"/>
                <a:gd name="T99" fmla="*/ 1758 h 946"/>
                <a:gd name="T100" fmla="+- 0 6680 6407"/>
                <a:gd name="T101" fmla="*/ T100 w 489"/>
                <a:gd name="T102" fmla="+- 0 1680 1453"/>
                <a:gd name="T103" fmla="*/ 1680 h 946"/>
                <a:gd name="T104" fmla="+- 0 6655 6407"/>
                <a:gd name="T105" fmla="*/ T104 w 489"/>
                <a:gd name="T106" fmla="+- 0 1604 1453"/>
                <a:gd name="T107" fmla="*/ 1604 h 946"/>
                <a:gd name="T108" fmla="+- 0 6627 6407"/>
                <a:gd name="T109" fmla="*/ T108 w 489"/>
                <a:gd name="T110" fmla="+- 0 1528 1453"/>
                <a:gd name="T111" fmla="*/ 1528 h 946"/>
                <a:gd name="T112" fmla="+- 0 6595 6407"/>
                <a:gd name="T113" fmla="*/ T112 w 489"/>
                <a:gd name="T114" fmla="+- 0 1453 1453"/>
                <a:gd name="T115" fmla="*/ 1453 h 946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</a:cxnLst>
              <a:rect l="0" t="0" r="r" b="b"/>
              <a:pathLst>
                <a:path w="489" h="946">
                  <a:moveTo>
                    <a:pt x="8" y="749"/>
                  </a:moveTo>
                  <a:lnTo>
                    <a:pt x="237" y="945"/>
                  </a:lnTo>
                  <a:lnTo>
                    <a:pt x="488" y="800"/>
                  </a:lnTo>
                  <a:lnTo>
                    <a:pt x="351" y="786"/>
                  </a:lnTo>
                  <a:lnTo>
                    <a:pt x="351" y="764"/>
                  </a:lnTo>
                  <a:lnTo>
                    <a:pt x="145" y="764"/>
                  </a:lnTo>
                  <a:lnTo>
                    <a:pt x="8" y="749"/>
                  </a:lnTo>
                  <a:close/>
                  <a:moveTo>
                    <a:pt x="188" y="0"/>
                  </a:moveTo>
                  <a:lnTo>
                    <a:pt x="0" y="84"/>
                  </a:lnTo>
                  <a:lnTo>
                    <a:pt x="30" y="156"/>
                  </a:lnTo>
                  <a:lnTo>
                    <a:pt x="57" y="229"/>
                  </a:lnTo>
                  <a:lnTo>
                    <a:pt x="80" y="303"/>
                  </a:lnTo>
                  <a:lnTo>
                    <a:pt x="100" y="378"/>
                  </a:lnTo>
                  <a:lnTo>
                    <a:pt x="116" y="454"/>
                  </a:lnTo>
                  <a:lnTo>
                    <a:pt x="128" y="531"/>
                  </a:lnTo>
                  <a:lnTo>
                    <a:pt x="137" y="608"/>
                  </a:lnTo>
                  <a:lnTo>
                    <a:pt x="143" y="686"/>
                  </a:lnTo>
                  <a:lnTo>
                    <a:pt x="145" y="764"/>
                  </a:lnTo>
                  <a:lnTo>
                    <a:pt x="351" y="764"/>
                  </a:lnTo>
                  <a:lnTo>
                    <a:pt x="350" y="705"/>
                  </a:lnTo>
                  <a:lnTo>
                    <a:pt x="346" y="624"/>
                  </a:lnTo>
                  <a:lnTo>
                    <a:pt x="339" y="543"/>
                  </a:lnTo>
                  <a:lnTo>
                    <a:pt x="327" y="463"/>
                  </a:lnTo>
                  <a:lnTo>
                    <a:pt x="313" y="384"/>
                  </a:lnTo>
                  <a:lnTo>
                    <a:pt x="295" y="305"/>
                  </a:lnTo>
                  <a:lnTo>
                    <a:pt x="273" y="227"/>
                  </a:lnTo>
                  <a:lnTo>
                    <a:pt x="248" y="151"/>
                  </a:lnTo>
                  <a:lnTo>
                    <a:pt x="220" y="75"/>
                  </a:lnTo>
                  <a:lnTo>
                    <a:pt x="188" y="0"/>
                  </a:lnTo>
                  <a:close/>
                </a:path>
              </a:pathLst>
            </a:custGeom>
            <a:solidFill>
              <a:srgbClr val="8F8F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AutoShape 21"/>
            <p:cNvSpPr>
              <a:spLocks/>
            </p:cNvSpPr>
            <p:nvPr/>
          </p:nvSpPr>
          <p:spPr bwMode="auto">
            <a:xfrm>
              <a:off x="6399" y="1445"/>
              <a:ext cx="502" cy="959"/>
            </a:xfrm>
            <a:custGeom>
              <a:avLst/>
              <a:gdLst>
                <a:gd name="T0" fmla="+- 0 6410 6399"/>
                <a:gd name="T1" fmla="*/ T0 w 502"/>
                <a:gd name="T2" fmla="+- 0 2197 1446"/>
                <a:gd name="T3" fmla="*/ 2197 h 959"/>
                <a:gd name="T4" fmla="+- 0 6410 6399"/>
                <a:gd name="T5" fmla="*/ T4 w 502"/>
                <a:gd name="T6" fmla="+- 0 2207 1446"/>
                <a:gd name="T7" fmla="*/ 2207 h 959"/>
                <a:gd name="T8" fmla="+- 0 6645 6399"/>
                <a:gd name="T9" fmla="*/ T8 w 502"/>
                <a:gd name="T10" fmla="+- 0 2405 1446"/>
                <a:gd name="T11" fmla="*/ 2405 h 959"/>
                <a:gd name="T12" fmla="+- 0 6649 6399"/>
                <a:gd name="T13" fmla="*/ T12 w 502"/>
                <a:gd name="T14" fmla="+- 0 2394 1446"/>
                <a:gd name="T15" fmla="*/ 2394 h 959"/>
                <a:gd name="T16" fmla="+- 0 6435 6399"/>
                <a:gd name="T17" fmla="*/ T16 w 502"/>
                <a:gd name="T18" fmla="+- 0 2211 1446"/>
                <a:gd name="T19" fmla="*/ 2211 h 959"/>
                <a:gd name="T20" fmla="+- 0 6426 6399"/>
                <a:gd name="T21" fmla="*/ T20 w 502"/>
                <a:gd name="T22" fmla="+- 0 2197 1446"/>
                <a:gd name="T23" fmla="*/ 2197 h 959"/>
                <a:gd name="T24" fmla="+- 0 6642 6399"/>
                <a:gd name="T25" fmla="*/ T24 w 502"/>
                <a:gd name="T26" fmla="+- 0 2393 1446"/>
                <a:gd name="T27" fmla="*/ 2393 h 959"/>
                <a:gd name="T28" fmla="+- 0 6876 6399"/>
                <a:gd name="T29" fmla="*/ T28 w 502"/>
                <a:gd name="T30" fmla="+- 0 2257 1446"/>
                <a:gd name="T31" fmla="*/ 2257 h 959"/>
                <a:gd name="T32" fmla="+- 0 6664 6399"/>
                <a:gd name="T33" fmla="*/ T32 w 502"/>
                <a:gd name="T34" fmla="+- 0 2394 1446"/>
                <a:gd name="T35" fmla="*/ 2394 h 959"/>
                <a:gd name="T36" fmla="+- 0 6876 6399"/>
                <a:gd name="T37" fmla="*/ T36 w 502"/>
                <a:gd name="T38" fmla="+- 0 2257 1446"/>
                <a:gd name="T39" fmla="*/ 2257 h 959"/>
                <a:gd name="T40" fmla="+- 0 6894 6399"/>
                <a:gd name="T41" fmla="*/ T40 w 502"/>
                <a:gd name="T42" fmla="+- 0 2259 1446"/>
                <a:gd name="T43" fmla="*/ 2259 h 959"/>
                <a:gd name="T44" fmla="+- 0 6891 6399"/>
                <a:gd name="T45" fmla="*/ T44 w 502"/>
                <a:gd name="T46" fmla="+- 0 2249 1446"/>
                <a:gd name="T47" fmla="*/ 2249 h 959"/>
                <a:gd name="T48" fmla="+- 0 6900 6399"/>
                <a:gd name="T49" fmla="*/ T48 w 502"/>
                <a:gd name="T50" fmla="+- 0 2258 1446"/>
                <a:gd name="T51" fmla="*/ 2258 h 959"/>
                <a:gd name="T52" fmla="+- 0 6899 6399"/>
                <a:gd name="T53" fmla="*/ T52 w 502"/>
                <a:gd name="T54" fmla="+- 0 2249 1446"/>
                <a:gd name="T55" fmla="*/ 2249 h 959"/>
                <a:gd name="T56" fmla="+- 0 6597 6399"/>
                <a:gd name="T57" fmla="*/ T56 w 502"/>
                <a:gd name="T58" fmla="+- 0 1458 1446"/>
                <a:gd name="T59" fmla="*/ 1458 h 959"/>
                <a:gd name="T60" fmla="+- 0 6638 6399"/>
                <a:gd name="T61" fmla="*/ T60 w 502"/>
                <a:gd name="T62" fmla="+- 0 1575 1446"/>
                <a:gd name="T63" fmla="*/ 1575 h 959"/>
                <a:gd name="T64" fmla="+- 0 6705 6399"/>
                <a:gd name="T65" fmla="*/ T64 w 502"/>
                <a:gd name="T66" fmla="+- 0 1800 1446"/>
                <a:gd name="T67" fmla="*/ 1800 h 959"/>
                <a:gd name="T68" fmla="+- 0 6743 6399"/>
                <a:gd name="T69" fmla="*/ T68 w 502"/>
                <a:gd name="T70" fmla="+- 0 2032 1446"/>
                <a:gd name="T71" fmla="*/ 2032 h 959"/>
                <a:gd name="T72" fmla="+- 0 6752 6399"/>
                <a:gd name="T73" fmla="*/ T72 w 502"/>
                <a:gd name="T74" fmla="+- 0 2243 1446"/>
                <a:gd name="T75" fmla="*/ 2243 h 959"/>
                <a:gd name="T76" fmla="+- 0 6876 6399"/>
                <a:gd name="T77" fmla="*/ T76 w 502"/>
                <a:gd name="T78" fmla="+- 0 2257 1446"/>
                <a:gd name="T79" fmla="*/ 2257 h 959"/>
                <a:gd name="T80" fmla="+- 0 6898 6399"/>
                <a:gd name="T81" fmla="*/ T80 w 502"/>
                <a:gd name="T82" fmla="+- 0 2247 1446"/>
                <a:gd name="T83" fmla="*/ 2247 h 959"/>
                <a:gd name="T84" fmla="+- 0 6764 6399"/>
                <a:gd name="T85" fmla="*/ T84 w 502"/>
                <a:gd name="T86" fmla="+- 0 2239 1446"/>
                <a:gd name="T87" fmla="*/ 2239 h 959"/>
                <a:gd name="T88" fmla="+- 0 6764 6399"/>
                <a:gd name="T89" fmla="*/ T88 w 502"/>
                <a:gd name="T90" fmla="+- 0 2189 1446"/>
                <a:gd name="T91" fmla="*/ 2189 h 959"/>
                <a:gd name="T92" fmla="+- 0 6746 6399"/>
                <a:gd name="T93" fmla="*/ T92 w 502"/>
                <a:gd name="T94" fmla="+- 0 1952 1446"/>
                <a:gd name="T95" fmla="*/ 1952 h 959"/>
                <a:gd name="T96" fmla="+- 0 6698 6399"/>
                <a:gd name="T97" fmla="*/ T96 w 502"/>
                <a:gd name="T98" fmla="+- 0 1720 1446"/>
                <a:gd name="T99" fmla="*/ 1720 h 959"/>
                <a:gd name="T100" fmla="+- 0 6621 6399"/>
                <a:gd name="T101" fmla="*/ T100 w 502"/>
                <a:gd name="T102" fmla="+- 0 1496 1446"/>
                <a:gd name="T103" fmla="*/ 1496 h 959"/>
                <a:gd name="T104" fmla="+- 0 6764 6399"/>
                <a:gd name="T105" fmla="*/ T104 w 502"/>
                <a:gd name="T106" fmla="+- 0 2239 1446"/>
                <a:gd name="T107" fmla="*/ 2239 h 959"/>
                <a:gd name="T108" fmla="+- 0 6764 6399"/>
                <a:gd name="T109" fmla="*/ T108 w 502"/>
                <a:gd name="T110" fmla="+- 0 2234 1446"/>
                <a:gd name="T111" fmla="*/ 2234 h 959"/>
                <a:gd name="T112" fmla="+- 0 6764 6399"/>
                <a:gd name="T113" fmla="*/ T112 w 502"/>
                <a:gd name="T114" fmla="+- 0 2234 1446"/>
                <a:gd name="T115" fmla="*/ 2234 h 959"/>
                <a:gd name="T116" fmla="+- 0 6764 6399"/>
                <a:gd name="T117" fmla="*/ T116 w 502"/>
                <a:gd name="T118" fmla="+- 0 2234 1446"/>
                <a:gd name="T119" fmla="*/ 2234 h 959"/>
                <a:gd name="T120" fmla="+- 0 6418 6399"/>
                <a:gd name="T121" fmla="*/ T120 w 502"/>
                <a:gd name="T122" fmla="+- 0 2197 1446"/>
                <a:gd name="T123" fmla="*/ 2197 h 959"/>
                <a:gd name="T124" fmla="+- 0 6553 6399"/>
                <a:gd name="T125" fmla="*/ T124 w 502"/>
                <a:gd name="T126" fmla="+- 0 2223 1446"/>
                <a:gd name="T127" fmla="*/ 2223 h 959"/>
                <a:gd name="T128" fmla="+- 0 6544 6399"/>
                <a:gd name="T129" fmla="*/ T128 w 502"/>
                <a:gd name="T130" fmla="+- 0 2217 1446"/>
                <a:gd name="T131" fmla="*/ 2217 h 959"/>
                <a:gd name="T132" fmla="+- 0 6544 6399"/>
                <a:gd name="T133" fmla="*/ T132 w 502"/>
                <a:gd name="T134" fmla="+- 0 2209 1446"/>
                <a:gd name="T135" fmla="*/ 2209 h 959"/>
                <a:gd name="T136" fmla="+- 0 6544 6399"/>
                <a:gd name="T137" fmla="*/ T136 w 502"/>
                <a:gd name="T138" fmla="+- 0 2209 1446"/>
                <a:gd name="T139" fmla="*/ 2209 h 959"/>
                <a:gd name="T140" fmla="+- 0 6592 6399"/>
                <a:gd name="T141" fmla="*/ T140 w 502"/>
                <a:gd name="T142" fmla="+- 0 1447 1446"/>
                <a:gd name="T143" fmla="*/ 1447 h 959"/>
                <a:gd name="T144" fmla="+- 0 6399 6399"/>
                <a:gd name="T145" fmla="*/ T144 w 502"/>
                <a:gd name="T146" fmla="+- 0 1537 1446"/>
                <a:gd name="T147" fmla="*/ 1537 h 959"/>
                <a:gd name="T148" fmla="+- 0 6446 6399"/>
                <a:gd name="T149" fmla="*/ T148 w 502"/>
                <a:gd name="T150" fmla="+- 0 1651 1446"/>
                <a:gd name="T151" fmla="*/ 1651 h 959"/>
                <a:gd name="T152" fmla="+- 0 6509 6399"/>
                <a:gd name="T153" fmla="*/ T152 w 502"/>
                <a:gd name="T154" fmla="+- 0 1871 1446"/>
                <a:gd name="T155" fmla="*/ 1871 h 959"/>
                <a:gd name="T156" fmla="+- 0 6541 6399"/>
                <a:gd name="T157" fmla="*/ T156 w 502"/>
                <a:gd name="T158" fmla="+- 0 2097 1446"/>
                <a:gd name="T159" fmla="*/ 2097 h 959"/>
                <a:gd name="T160" fmla="+- 0 6552 6399"/>
                <a:gd name="T161" fmla="*/ T160 w 502"/>
                <a:gd name="T162" fmla="+- 0 2210 1446"/>
                <a:gd name="T163" fmla="*/ 2210 h 959"/>
                <a:gd name="T164" fmla="+- 0 6556 6399"/>
                <a:gd name="T165" fmla="*/ T164 w 502"/>
                <a:gd name="T166" fmla="+- 0 2173 1446"/>
                <a:gd name="T167" fmla="*/ 2173 h 959"/>
                <a:gd name="T168" fmla="+- 0 6536 6399"/>
                <a:gd name="T169" fmla="*/ T168 w 502"/>
                <a:gd name="T170" fmla="+- 0 1944 1446"/>
                <a:gd name="T171" fmla="*/ 1944 h 959"/>
                <a:gd name="T172" fmla="+- 0 6483 6399"/>
                <a:gd name="T173" fmla="*/ T172 w 502"/>
                <a:gd name="T174" fmla="+- 0 1719 1446"/>
                <a:gd name="T175" fmla="*/ 1719 h 959"/>
                <a:gd name="T176" fmla="+- 0 6416 6399"/>
                <a:gd name="T177" fmla="*/ T176 w 502"/>
                <a:gd name="T178" fmla="+- 0 1543 1446"/>
                <a:gd name="T179" fmla="*/ 1543 h 959"/>
                <a:gd name="T180" fmla="+- 0 6427 6399"/>
                <a:gd name="T181" fmla="*/ T180 w 502"/>
                <a:gd name="T182" fmla="+- 0 1535 1446"/>
                <a:gd name="T183" fmla="*/ 1535 h 959"/>
                <a:gd name="T184" fmla="+- 0 6603 6399"/>
                <a:gd name="T185" fmla="*/ T184 w 502"/>
                <a:gd name="T186" fmla="+- 0 1455 1446"/>
                <a:gd name="T187" fmla="*/ 1455 h 959"/>
                <a:gd name="T188" fmla="+- 0 6598 6399"/>
                <a:gd name="T189" fmla="*/ T188 w 502"/>
                <a:gd name="T190" fmla="+- 0 1447 1446"/>
                <a:gd name="T191" fmla="*/ 1447 h 959"/>
                <a:gd name="T192" fmla="+- 0 6418 6399"/>
                <a:gd name="T193" fmla="*/ T192 w 502"/>
                <a:gd name="T194" fmla="+- 0 2197 1446"/>
                <a:gd name="T195" fmla="*/ 2197 h 959"/>
                <a:gd name="T196" fmla="+- 0 6418 6399"/>
                <a:gd name="T197" fmla="*/ T196 w 502"/>
                <a:gd name="T198" fmla="+- 0 2197 1446"/>
                <a:gd name="T199" fmla="*/ 2197 h 959"/>
                <a:gd name="T200" fmla="+- 0 6415 6399"/>
                <a:gd name="T201" fmla="*/ T200 w 502"/>
                <a:gd name="T202" fmla="+- 0 1540 1446"/>
                <a:gd name="T203" fmla="*/ 1540 h 959"/>
                <a:gd name="T204" fmla="+- 0 6409 6399"/>
                <a:gd name="T205" fmla="*/ T204 w 502"/>
                <a:gd name="T206" fmla="+- 0 1543 1446"/>
                <a:gd name="T207" fmla="*/ 1543 h 959"/>
                <a:gd name="T208" fmla="+- 0 6427 6399"/>
                <a:gd name="T209" fmla="*/ T208 w 502"/>
                <a:gd name="T210" fmla="+- 0 1535 1446"/>
                <a:gd name="T211" fmla="*/ 1535 h 959"/>
                <a:gd name="T212" fmla="+- 0 6427 6399"/>
                <a:gd name="T213" fmla="*/ T212 w 502"/>
                <a:gd name="T214" fmla="+- 0 1535 1446"/>
                <a:gd name="T215" fmla="*/ 1535 h 959"/>
                <a:gd name="T216" fmla="+- 0 6597 6399"/>
                <a:gd name="T217" fmla="*/ T216 w 502"/>
                <a:gd name="T218" fmla="+- 0 1458 1446"/>
                <a:gd name="T219" fmla="*/ 1458 h 95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  <a:cxn ang="0">
                  <a:pos x="T217" y="T219"/>
                </a:cxn>
              </a:cxnLst>
              <a:rect l="0" t="0" r="r" b="b"/>
              <a:pathLst>
                <a:path w="502" h="959">
                  <a:moveTo>
                    <a:pt x="16" y="750"/>
                  </a:moveTo>
                  <a:lnTo>
                    <a:pt x="13" y="750"/>
                  </a:lnTo>
                  <a:lnTo>
                    <a:pt x="11" y="751"/>
                  </a:lnTo>
                  <a:lnTo>
                    <a:pt x="9" y="756"/>
                  </a:lnTo>
                  <a:lnTo>
                    <a:pt x="10" y="759"/>
                  </a:lnTo>
                  <a:lnTo>
                    <a:pt x="11" y="761"/>
                  </a:lnTo>
                  <a:lnTo>
                    <a:pt x="241" y="957"/>
                  </a:lnTo>
                  <a:lnTo>
                    <a:pt x="244" y="959"/>
                  </a:lnTo>
                  <a:lnTo>
                    <a:pt x="246" y="959"/>
                  </a:lnTo>
                  <a:lnTo>
                    <a:pt x="249" y="957"/>
                  </a:lnTo>
                  <a:lnTo>
                    <a:pt x="265" y="948"/>
                  </a:lnTo>
                  <a:lnTo>
                    <a:pt x="250" y="948"/>
                  </a:lnTo>
                  <a:lnTo>
                    <a:pt x="243" y="947"/>
                  </a:lnTo>
                  <a:lnTo>
                    <a:pt x="246" y="945"/>
                  </a:lnTo>
                  <a:lnTo>
                    <a:pt x="36" y="765"/>
                  </a:lnTo>
                  <a:lnTo>
                    <a:pt x="15" y="763"/>
                  </a:lnTo>
                  <a:lnTo>
                    <a:pt x="19" y="751"/>
                  </a:lnTo>
                  <a:lnTo>
                    <a:pt x="27" y="751"/>
                  </a:lnTo>
                  <a:lnTo>
                    <a:pt x="16" y="750"/>
                  </a:lnTo>
                  <a:close/>
                  <a:moveTo>
                    <a:pt x="246" y="945"/>
                  </a:moveTo>
                  <a:lnTo>
                    <a:pt x="243" y="947"/>
                  </a:lnTo>
                  <a:lnTo>
                    <a:pt x="250" y="948"/>
                  </a:lnTo>
                  <a:lnTo>
                    <a:pt x="246" y="945"/>
                  </a:lnTo>
                  <a:close/>
                  <a:moveTo>
                    <a:pt x="477" y="811"/>
                  </a:moveTo>
                  <a:lnTo>
                    <a:pt x="246" y="945"/>
                  </a:lnTo>
                  <a:lnTo>
                    <a:pt x="250" y="948"/>
                  </a:lnTo>
                  <a:lnTo>
                    <a:pt x="265" y="948"/>
                  </a:lnTo>
                  <a:lnTo>
                    <a:pt x="498" y="813"/>
                  </a:lnTo>
                  <a:lnTo>
                    <a:pt x="495" y="813"/>
                  </a:lnTo>
                  <a:lnTo>
                    <a:pt x="477" y="811"/>
                  </a:lnTo>
                  <a:close/>
                  <a:moveTo>
                    <a:pt x="492" y="803"/>
                  </a:moveTo>
                  <a:lnTo>
                    <a:pt x="477" y="811"/>
                  </a:lnTo>
                  <a:lnTo>
                    <a:pt x="495" y="813"/>
                  </a:lnTo>
                  <a:lnTo>
                    <a:pt x="492" y="803"/>
                  </a:lnTo>
                  <a:close/>
                  <a:moveTo>
                    <a:pt x="500" y="803"/>
                  </a:moveTo>
                  <a:lnTo>
                    <a:pt x="492" y="803"/>
                  </a:lnTo>
                  <a:lnTo>
                    <a:pt x="495" y="813"/>
                  </a:lnTo>
                  <a:lnTo>
                    <a:pt x="498" y="813"/>
                  </a:lnTo>
                  <a:lnTo>
                    <a:pt x="501" y="812"/>
                  </a:lnTo>
                  <a:lnTo>
                    <a:pt x="502" y="809"/>
                  </a:lnTo>
                  <a:lnTo>
                    <a:pt x="502" y="806"/>
                  </a:lnTo>
                  <a:lnTo>
                    <a:pt x="500" y="803"/>
                  </a:lnTo>
                  <a:close/>
                  <a:moveTo>
                    <a:pt x="204" y="9"/>
                  </a:moveTo>
                  <a:lnTo>
                    <a:pt x="190" y="9"/>
                  </a:lnTo>
                  <a:lnTo>
                    <a:pt x="198" y="12"/>
                  </a:lnTo>
                  <a:lnTo>
                    <a:pt x="192" y="14"/>
                  </a:lnTo>
                  <a:lnTo>
                    <a:pt x="210" y="56"/>
                  </a:lnTo>
                  <a:lnTo>
                    <a:pt x="239" y="129"/>
                  </a:lnTo>
                  <a:lnTo>
                    <a:pt x="265" y="203"/>
                  </a:lnTo>
                  <a:lnTo>
                    <a:pt x="287" y="278"/>
                  </a:lnTo>
                  <a:lnTo>
                    <a:pt x="306" y="354"/>
                  </a:lnTo>
                  <a:lnTo>
                    <a:pt x="322" y="431"/>
                  </a:lnTo>
                  <a:lnTo>
                    <a:pt x="335" y="508"/>
                  </a:lnTo>
                  <a:lnTo>
                    <a:pt x="344" y="586"/>
                  </a:lnTo>
                  <a:lnTo>
                    <a:pt x="350" y="664"/>
                  </a:lnTo>
                  <a:lnTo>
                    <a:pt x="353" y="743"/>
                  </a:lnTo>
                  <a:lnTo>
                    <a:pt x="353" y="797"/>
                  </a:lnTo>
                  <a:lnTo>
                    <a:pt x="355" y="799"/>
                  </a:lnTo>
                  <a:lnTo>
                    <a:pt x="358" y="799"/>
                  </a:lnTo>
                  <a:lnTo>
                    <a:pt x="477" y="811"/>
                  </a:lnTo>
                  <a:lnTo>
                    <a:pt x="492" y="803"/>
                  </a:lnTo>
                  <a:lnTo>
                    <a:pt x="500" y="803"/>
                  </a:lnTo>
                  <a:lnTo>
                    <a:pt x="499" y="801"/>
                  </a:lnTo>
                  <a:lnTo>
                    <a:pt x="496" y="801"/>
                  </a:lnTo>
                  <a:lnTo>
                    <a:pt x="416" y="793"/>
                  </a:lnTo>
                  <a:lnTo>
                    <a:pt x="365" y="793"/>
                  </a:lnTo>
                  <a:lnTo>
                    <a:pt x="359" y="787"/>
                  </a:lnTo>
                  <a:lnTo>
                    <a:pt x="365" y="787"/>
                  </a:lnTo>
                  <a:lnTo>
                    <a:pt x="365" y="743"/>
                  </a:lnTo>
                  <a:lnTo>
                    <a:pt x="363" y="663"/>
                  </a:lnTo>
                  <a:lnTo>
                    <a:pt x="357" y="585"/>
                  </a:lnTo>
                  <a:lnTo>
                    <a:pt x="347" y="506"/>
                  </a:lnTo>
                  <a:lnTo>
                    <a:pt x="334" y="428"/>
                  </a:lnTo>
                  <a:lnTo>
                    <a:pt x="318" y="351"/>
                  </a:lnTo>
                  <a:lnTo>
                    <a:pt x="299" y="274"/>
                  </a:lnTo>
                  <a:lnTo>
                    <a:pt x="276" y="199"/>
                  </a:lnTo>
                  <a:lnTo>
                    <a:pt x="251" y="124"/>
                  </a:lnTo>
                  <a:lnTo>
                    <a:pt x="222" y="50"/>
                  </a:lnTo>
                  <a:lnTo>
                    <a:pt x="204" y="9"/>
                  </a:lnTo>
                  <a:close/>
                  <a:moveTo>
                    <a:pt x="359" y="787"/>
                  </a:moveTo>
                  <a:lnTo>
                    <a:pt x="365" y="793"/>
                  </a:lnTo>
                  <a:lnTo>
                    <a:pt x="365" y="788"/>
                  </a:lnTo>
                  <a:lnTo>
                    <a:pt x="359" y="787"/>
                  </a:lnTo>
                  <a:close/>
                  <a:moveTo>
                    <a:pt x="365" y="788"/>
                  </a:moveTo>
                  <a:lnTo>
                    <a:pt x="365" y="793"/>
                  </a:lnTo>
                  <a:lnTo>
                    <a:pt x="416" y="793"/>
                  </a:lnTo>
                  <a:lnTo>
                    <a:pt x="365" y="788"/>
                  </a:lnTo>
                  <a:close/>
                  <a:moveTo>
                    <a:pt x="365" y="787"/>
                  </a:moveTo>
                  <a:lnTo>
                    <a:pt x="359" y="787"/>
                  </a:lnTo>
                  <a:lnTo>
                    <a:pt x="365" y="788"/>
                  </a:lnTo>
                  <a:lnTo>
                    <a:pt x="365" y="787"/>
                  </a:lnTo>
                  <a:close/>
                  <a:moveTo>
                    <a:pt x="27" y="751"/>
                  </a:moveTo>
                  <a:lnTo>
                    <a:pt x="19" y="751"/>
                  </a:lnTo>
                  <a:lnTo>
                    <a:pt x="36" y="765"/>
                  </a:lnTo>
                  <a:lnTo>
                    <a:pt x="151" y="777"/>
                  </a:lnTo>
                  <a:lnTo>
                    <a:pt x="154" y="777"/>
                  </a:lnTo>
                  <a:lnTo>
                    <a:pt x="159" y="773"/>
                  </a:lnTo>
                  <a:lnTo>
                    <a:pt x="159" y="771"/>
                  </a:lnTo>
                  <a:lnTo>
                    <a:pt x="145" y="771"/>
                  </a:lnTo>
                  <a:lnTo>
                    <a:pt x="145" y="763"/>
                  </a:lnTo>
                  <a:lnTo>
                    <a:pt x="27" y="751"/>
                  </a:lnTo>
                  <a:close/>
                  <a:moveTo>
                    <a:pt x="145" y="763"/>
                  </a:moveTo>
                  <a:lnTo>
                    <a:pt x="145" y="771"/>
                  </a:lnTo>
                  <a:lnTo>
                    <a:pt x="153" y="764"/>
                  </a:lnTo>
                  <a:lnTo>
                    <a:pt x="145" y="763"/>
                  </a:lnTo>
                  <a:close/>
                  <a:moveTo>
                    <a:pt x="197" y="0"/>
                  </a:moveTo>
                  <a:lnTo>
                    <a:pt x="195" y="0"/>
                  </a:lnTo>
                  <a:lnTo>
                    <a:pt x="193" y="1"/>
                  </a:lnTo>
                  <a:lnTo>
                    <a:pt x="5" y="86"/>
                  </a:lnTo>
                  <a:lnTo>
                    <a:pt x="1" y="87"/>
                  </a:lnTo>
                  <a:lnTo>
                    <a:pt x="0" y="91"/>
                  </a:lnTo>
                  <a:lnTo>
                    <a:pt x="1" y="93"/>
                  </a:lnTo>
                  <a:lnTo>
                    <a:pt x="19" y="134"/>
                  </a:lnTo>
                  <a:lnTo>
                    <a:pt x="47" y="205"/>
                  </a:lnTo>
                  <a:lnTo>
                    <a:pt x="71" y="277"/>
                  </a:lnTo>
                  <a:lnTo>
                    <a:pt x="92" y="351"/>
                  </a:lnTo>
                  <a:lnTo>
                    <a:pt x="110" y="425"/>
                  </a:lnTo>
                  <a:lnTo>
                    <a:pt x="124" y="500"/>
                  </a:lnTo>
                  <a:lnTo>
                    <a:pt x="135" y="575"/>
                  </a:lnTo>
                  <a:lnTo>
                    <a:pt x="142" y="651"/>
                  </a:lnTo>
                  <a:lnTo>
                    <a:pt x="145" y="727"/>
                  </a:lnTo>
                  <a:lnTo>
                    <a:pt x="145" y="763"/>
                  </a:lnTo>
                  <a:lnTo>
                    <a:pt x="153" y="764"/>
                  </a:lnTo>
                  <a:lnTo>
                    <a:pt x="145" y="771"/>
                  </a:lnTo>
                  <a:lnTo>
                    <a:pt x="159" y="771"/>
                  </a:lnTo>
                  <a:lnTo>
                    <a:pt x="157" y="727"/>
                  </a:lnTo>
                  <a:lnTo>
                    <a:pt x="154" y="651"/>
                  </a:lnTo>
                  <a:lnTo>
                    <a:pt x="147" y="574"/>
                  </a:lnTo>
                  <a:lnTo>
                    <a:pt x="137" y="498"/>
                  </a:lnTo>
                  <a:lnTo>
                    <a:pt x="123" y="422"/>
                  </a:lnTo>
                  <a:lnTo>
                    <a:pt x="105" y="347"/>
                  </a:lnTo>
                  <a:lnTo>
                    <a:pt x="84" y="273"/>
                  </a:lnTo>
                  <a:lnTo>
                    <a:pt x="59" y="200"/>
                  </a:lnTo>
                  <a:lnTo>
                    <a:pt x="30" y="129"/>
                  </a:lnTo>
                  <a:lnTo>
                    <a:pt x="17" y="97"/>
                  </a:lnTo>
                  <a:lnTo>
                    <a:pt x="10" y="97"/>
                  </a:lnTo>
                  <a:lnTo>
                    <a:pt x="13" y="89"/>
                  </a:lnTo>
                  <a:lnTo>
                    <a:pt x="28" y="89"/>
                  </a:lnTo>
                  <a:lnTo>
                    <a:pt x="192" y="14"/>
                  </a:lnTo>
                  <a:lnTo>
                    <a:pt x="190" y="9"/>
                  </a:lnTo>
                  <a:lnTo>
                    <a:pt x="204" y="9"/>
                  </a:lnTo>
                  <a:lnTo>
                    <a:pt x="202" y="5"/>
                  </a:lnTo>
                  <a:lnTo>
                    <a:pt x="201" y="2"/>
                  </a:lnTo>
                  <a:lnTo>
                    <a:pt x="199" y="1"/>
                  </a:lnTo>
                  <a:lnTo>
                    <a:pt x="198" y="1"/>
                  </a:lnTo>
                  <a:lnTo>
                    <a:pt x="197" y="0"/>
                  </a:lnTo>
                  <a:close/>
                  <a:moveTo>
                    <a:pt x="19" y="751"/>
                  </a:moveTo>
                  <a:lnTo>
                    <a:pt x="15" y="763"/>
                  </a:lnTo>
                  <a:lnTo>
                    <a:pt x="36" y="765"/>
                  </a:lnTo>
                  <a:lnTo>
                    <a:pt x="19" y="751"/>
                  </a:lnTo>
                  <a:close/>
                  <a:moveTo>
                    <a:pt x="13" y="89"/>
                  </a:moveTo>
                  <a:lnTo>
                    <a:pt x="10" y="97"/>
                  </a:lnTo>
                  <a:lnTo>
                    <a:pt x="16" y="94"/>
                  </a:lnTo>
                  <a:lnTo>
                    <a:pt x="13" y="89"/>
                  </a:lnTo>
                  <a:close/>
                  <a:moveTo>
                    <a:pt x="16" y="94"/>
                  </a:moveTo>
                  <a:lnTo>
                    <a:pt x="10" y="97"/>
                  </a:lnTo>
                  <a:lnTo>
                    <a:pt x="17" y="97"/>
                  </a:lnTo>
                  <a:lnTo>
                    <a:pt x="16" y="94"/>
                  </a:lnTo>
                  <a:close/>
                  <a:moveTo>
                    <a:pt x="28" y="89"/>
                  </a:moveTo>
                  <a:lnTo>
                    <a:pt x="13" y="89"/>
                  </a:lnTo>
                  <a:lnTo>
                    <a:pt x="16" y="94"/>
                  </a:lnTo>
                  <a:lnTo>
                    <a:pt x="28" y="89"/>
                  </a:lnTo>
                  <a:close/>
                  <a:moveTo>
                    <a:pt x="190" y="9"/>
                  </a:moveTo>
                  <a:lnTo>
                    <a:pt x="192" y="14"/>
                  </a:lnTo>
                  <a:lnTo>
                    <a:pt x="198" y="12"/>
                  </a:lnTo>
                  <a:lnTo>
                    <a:pt x="190" y="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AutoShape 20"/>
            <p:cNvSpPr>
              <a:spLocks/>
            </p:cNvSpPr>
            <p:nvPr/>
          </p:nvSpPr>
          <p:spPr bwMode="auto">
            <a:xfrm>
              <a:off x="5422" y="3387"/>
              <a:ext cx="942" cy="836"/>
            </a:xfrm>
            <a:custGeom>
              <a:avLst/>
              <a:gdLst>
                <a:gd name="T0" fmla="+- 0 5510 5423"/>
                <a:gd name="T1" fmla="*/ T0 w 942"/>
                <a:gd name="T2" fmla="+- 0 3763 3387"/>
                <a:gd name="T3" fmla="*/ 3763 h 836"/>
                <a:gd name="T4" fmla="+- 0 5423 5423"/>
                <a:gd name="T5" fmla="*/ T4 w 942"/>
                <a:gd name="T6" fmla="+- 0 4052 3387"/>
                <a:gd name="T7" fmla="*/ 4052 h 836"/>
                <a:gd name="T8" fmla="+- 0 5655 5423"/>
                <a:gd name="T9" fmla="*/ T8 w 942"/>
                <a:gd name="T10" fmla="+- 0 4223 3387"/>
                <a:gd name="T11" fmla="*/ 4223 h 836"/>
                <a:gd name="T12" fmla="+- 0 5613 5423"/>
                <a:gd name="T13" fmla="*/ T12 w 942"/>
                <a:gd name="T14" fmla="+- 0 4092 3387"/>
                <a:gd name="T15" fmla="*/ 4092 h 836"/>
                <a:gd name="T16" fmla="+- 0 5687 5423"/>
                <a:gd name="T17" fmla="*/ T16 w 942"/>
                <a:gd name="T18" fmla="+- 0 4059 3387"/>
                <a:gd name="T19" fmla="*/ 4059 h 836"/>
                <a:gd name="T20" fmla="+- 0 5758 5423"/>
                <a:gd name="T21" fmla="*/ T20 w 942"/>
                <a:gd name="T22" fmla="+- 0 4024 3387"/>
                <a:gd name="T23" fmla="*/ 4024 h 836"/>
                <a:gd name="T24" fmla="+- 0 5828 5423"/>
                <a:gd name="T25" fmla="*/ T24 w 942"/>
                <a:gd name="T26" fmla="+- 0 3985 3387"/>
                <a:gd name="T27" fmla="*/ 3985 h 836"/>
                <a:gd name="T28" fmla="+- 0 5896 5423"/>
                <a:gd name="T29" fmla="*/ T28 w 942"/>
                <a:gd name="T30" fmla="+- 0 3944 3387"/>
                <a:gd name="T31" fmla="*/ 3944 h 836"/>
                <a:gd name="T32" fmla="+- 0 5963 5423"/>
                <a:gd name="T33" fmla="*/ T32 w 942"/>
                <a:gd name="T34" fmla="+- 0 3899 3387"/>
                <a:gd name="T35" fmla="*/ 3899 h 836"/>
                <a:gd name="T36" fmla="+- 0 5970 5423"/>
                <a:gd name="T37" fmla="*/ T36 w 942"/>
                <a:gd name="T38" fmla="+- 0 3894 3387"/>
                <a:gd name="T39" fmla="*/ 3894 h 836"/>
                <a:gd name="T40" fmla="+- 0 5551 5423"/>
                <a:gd name="T41" fmla="*/ T40 w 942"/>
                <a:gd name="T42" fmla="+- 0 3894 3387"/>
                <a:gd name="T43" fmla="*/ 3894 h 836"/>
                <a:gd name="T44" fmla="+- 0 5510 5423"/>
                <a:gd name="T45" fmla="*/ T44 w 942"/>
                <a:gd name="T46" fmla="+- 0 3763 3387"/>
                <a:gd name="T47" fmla="*/ 3763 h 836"/>
                <a:gd name="T48" fmla="+- 0 6200 5423"/>
                <a:gd name="T49" fmla="*/ T48 w 942"/>
                <a:gd name="T50" fmla="+- 0 3387 3387"/>
                <a:gd name="T51" fmla="*/ 3387 h 836"/>
                <a:gd name="T52" fmla="+- 0 6153 5423"/>
                <a:gd name="T53" fmla="*/ T52 w 942"/>
                <a:gd name="T54" fmla="+- 0 3446 3387"/>
                <a:gd name="T55" fmla="*/ 3446 h 836"/>
                <a:gd name="T56" fmla="+- 0 6102 5423"/>
                <a:gd name="T57" fmla="*/ T56 w 942"/>
                <a:gd name="T58" fmla="+- 0 3503 3387"/>
                <a:gd name="T59" fmla="*/ 3503 h 836"/>
                <a:gd name="T60" fmla="+- 0 6050 5423"/>
                <a:gd name="T61" fmla="*/ T60 w 942"/>
                <a:gd name="T62" fmla="+- 0 3557 3387"/>
                <a:gd name="T63" fmla="*/ 3557 h 836"/>
                <a:gd name="T64" fmla="+- 0 5995 5423"/>
                <a:gd name="T65" fmla="*/ T64 w 942"/>
                <a:gd name="T66" fmla="+- 0 3609 3387"/>
                <a:gd name="T67" fmla="*/ 3609 h 836"/>
                <a:gd name="T68" fmla="+- 0 5937 5423"/>
                <a:gd name="T69" fmla="*/ T68 w 942"/>
                <a:gd name="T70" fmla="+- 0 3658 3387"/>
                <a:gd name="T71" fmla="*/ 3658 h 836"/>
                <a:gd name="T72" fmla="+- 0 5878 5423"/>
                <a:gd name="T73" fmla="*/ T72 w 942"/>
                <a:gd name="T74" fmla="+- 0 3705 3387"/>
                <a:gd name="T75" fmla="*/ 3705 h 836"/>
                <a:gd name="T76" fmla="+- 0 5816 5423"/>
                <a:gd name="T77" fmla="*/ T76 w 942"/>
                <a:gd name="T78" fmla="+- 0 3748 3387"/>
                <a:gd name="T79" fmla="*/ 3748 h 836"/>
                <a:gd name="T80" fmla="+- 0 5753 5423"/>
                <a:gd name="T81" fmla="*/ T80 w 942"/>
                <a:gd name="T82" fmla="+- 0 3789 3387"/>
                <a:gd name="T83" fmla="*/ 3789 h 836"/>
                <a:gd name="T84" fmla="+- 0 5687 5423"/>
                <a:gd name="T85" fmla="*/ T84 w 942"/>
                <a:gd name="T86" fmla="+- 0 3827 3387"/>
                <a:gd name="T87" fmla="*/ 3827 h 836"/>
                <a:gd name="T88" fmla="+- 0 5620 5423"/>
                <a:gd name="T89" fmla="*/ T88 w 942"/>
                <a:gd name="T90" fmla="+- 0 3862 3387"/>
                <a:gd name="T91" fmla="*/ 3862 h 836"/>
                <a:gd name="T92" fmla="+- 0 5551 5423"/>
                <a:gd name="T93" fmla="*/ T92 w 942"/>
                <a:gd name="T94" fmla="+- 0 3894 3387"/>
                <a:gd name="T95" fmla="*/ 3894 h 836"/>
                <a:gd name="T96" fmla="+- 0 5970 5423"/>
                <a:gd name="T97" fmla="*/ T96 w 942"/>
                <a:gd name="T98" fmla="+- 0 3894 3387"/>
                <a:gd name="T99" fmla="*/ 3894 h 836"/>
                <a:gd name="T100" fmla="+- 0 6027 5423"/>
                <a:gd name="T101" fmla="*/ T100 w 942"/>
                <a:gd name="T102" fmla="+- 0 3852 3387"/>
                <a:gd name="T103" fmla="*/ 3852 h 836"/>
                <a:gd name="T104" fmla="+- 0 6089 5423"/>
                <a:gd name="T105" fmla="*/ T104 w 942"/>
                <a:gd name="T106" fmla="+- 0 3802 3387"/>
                <a:gd name="T107" fmla="*/ 3802 h 836"/>
                <a:gd name="T108" fmla="+- 0 6149 5423"/>
                <a:gd name="T109" fmla="*/ T108 w 942"/>
                <a:gd name="T110" fmla="+- 0 3749 3387"/>
                <a:gd name="T111" fmla="*/ 3749 h 836"/>
                <a:gd name="T112" fmla="+- 0 6206 5423"/>
                <a:gd name="T113" fmla="*/ T112 w 942"/>
                <a:gd name="T114" fmla="+- 0 3694 3387"/>
                <a:gd name="T115" fmla="*/ 3694 h 836"/>
                <a:gd name="T116" fmla="+- 0 6262 5423"/>
                <a:gd name="T117" fmla="*/ T116 w 942"/>
                <a:gd name="T118" fmla="+- 0 3636 3387"/>
                <a:gd name="T119" fmla="*/ 3636 h 836"/>
                <a:gd name="T120" fmla="+- 0 6314 5423"/>
                <a:gd name="T121" fmla="*/ T120 w 942"/>
                <a:gd name="T122" fmla="+- 0 3576 3387"/>
                <a:gd name="T123" fmla="*/ 3576 h 836"/>
                <a:gd name="T124" fmla="+- 0 6365 5423"/>
                <a:gd name="T125" fmla="*/ T124 w 942"/>
                <a:gd name="T126" fmla="+- 0 3513 3387"/>
                <a:gd name="T127" fmla="*/ 3513 h 836"/>
                <a:gd name="T128" fmla="+- 0 6200 5423"/>
                <a:gd name="T129" fmla="*/ T128 w 942"/>
                <a:gd name="T130" fmla="+- 0 3387 3387"/>
                <a:gd name="T131" fmla="*/ 3387 h 836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</a:cxnLst>
              <a:rect l="0" t="0" r="r" b="b"/>
              <a:pathLst>
                <a:path w="942" h="836">
                  <a:moveTo>
                    <a:pt x="87" y="376"/>
                  </a:moveTo>
                  <a:lnTo>
                    <a:pt x="0" y="665"/>
                  </a:lnTo>
                  <a:lnTo>
                    <a:pt x="232" y="836"/>
                  </a:lnTo>
                  <a:lnTo>
                    <a:pt x="190" y="705"/>
                  </a:lnTo>
                  <a:lnTo>
                    <a:pt x="264" y="672"/>
                  </a:lnTo>
                  <a:lnTo>
                    <a:pt x="335" y="637"/>
                  </a:lnTo>
                  <a:lnTo>
                    <a:pt x="405" y="598"/>
                  </a:lnTo>
                  <a:lnTo>
                    <a:pt x="473" y="557"/>
                  </a:lnTo>
                  <a:lnTo>
                    <a:pt x="540" y="512"/>
                  </a:lnTo>
                  <a:lnTo>
                    <a:pt x="547" y="507"/>
                  </a:lnTo>
                  <a:lnTo>
                    <a:pt x="128" y="507"/>
                  </a:lnTo>
                  <a:lnTo>
                    <a:pt x="87" y="376"/>
                  </a:lnTo>
                  <a:close/>
                  <a:moveTo>
                    <a:pt x="777" y="0"/>
                  </a:moveTo>
                  <a:lnTo>
                    <a:pt x="730" y="59"/>
                  </a:lnTo>
                  <a:lnTo>
                    <a:pt x="679" y="116"/>
                  </a:lnTo>
                  <a:lnTo>
                    <a:pt x="627" y="170"/>
                  </a:lnTo>
                  <a:lnTo>
                    <a:pt x="572" y="222"/>
                  </a:lnTo>
                  <a:lnTo>
                    <a:pt x="514" y="271"/>
                  </a:lnTo>
                  <a:lnTo>
                    <a:pt x="455" y="318"/>
                  </a:lnTo>
                  <a:lnTo>
                    <a:pt x="393" y="361"/>
                  </a:lnTo>
                  <a:lnTo>
                    <a:pt x="330" y="402"/>
                  </a:lnTo>
                  <a:lnTo>
                    <a:pt x="264" y="440"/>
                  </a:lnTo>
                  <a:lnTo>
                    <a:pt x="197" y="475"/>
                  </a:lnTo>
                  <a:lnTo>
                    <a:pt x="128" y="507"/>
                  </a:lnTo>
                  <a:lnTo>
                    <a:pt x="547" y="507"/>
                  </a:lnTo>
                  <a:lnTo>
                    <a:pt x="604" y="465"/>
                  </a:lnTo>
                  <a:lnTo>
                    <a:pt x="666" y="415"/>
                  </a:lnTo>
                  <a:lnTo>
                    <a:pt x="726" y="362"/>
                  </a:lnTo>
                  <a:lnTo>
                    <a:pt x="783" y="307"/>
                  </a:lnTo>
                  <a:lnTo>
                    <a:pt x="839" y="249"/>
                  </a:lnTo>
                  <a:lnTo>
                    <a:pt x="891" y="189"/>
                  </a:lnTo>
                  <a:lnTo>
                    <a:pt x="942" y="126"/>
                  </a:lnTo>
                  <a:lnTo>
                    <a:pt x="777" y="0"/>
                  </a:lnTo>
                  <a:close/>
                </a:path>
              </a:pathLst>
            </a:custGeom>
            <a:solidFill>
              <a:srgbClr val="8F8F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AutoShape 19"/>
            <p:cNvSpPr>
              <a:spLocks/>
            </p:cNvSpPr>
            <p:nvPr/>
          </p:nvSpPr>
          <p:spPr bwMode="auto">
            <a:xfrm>
              <a:off x="5415" y="3380"/>
              <a:ext cx="956" cy="850"/>
            </a:xfrm>
            <a:custGeom>
              <a:avLst/>
              <a:gdLst>
                <a:gd name="T0" fmla="+- 0 5504 5415"/>
                <a:gd name="T1" fmla="*/ T0 w 956"/>
                <a:gd name="T2" fmla="+- 0 3758 3380"/>
                <a:gd name="T3" fmla="*/ 3758 h 850"/>
                <a:gd name="T4" fmla="+- 0 5415 5415"/>
                <a:gd name="T5" fmla="*/ T4 w 956"/>
                <a:gd name="T6" fmla="+- 0 4053 3380"/>
                <a:gd name="T7" fmla="*/ 4053 h 850"/>
                <a:gd name="T8" fmla="+- 0 5652 5415"/>
                <a:gd name="T9" fmla="*/ T8 w 956"/>
                <a:gd name="T10" fmla="+- 0 4229 3380"/>
                <a:gd name="T11" fmla="*/ 4229 h 850"/>
                <a:gd name="T12" fmla="+- 0 5659 5415"/>
                <a:gd name="T13" fmla="*/ T12 w 956"/>
                <a:gd name="T14" fmla="+- 0 4229 3380"/>
                <a:gd name="T15" fmla="*/ 4229 h 850"/>
                <a:gd name="T16" fmla="+- 0 5649 5415"/>
                <a:gd name="T17" fmla="*/ T16 w 956"/>
                <a:gd name="T18" fmla="+- 0 4225 3380"/>
                <a:gd name="T19" fmla="*/ 4225 h 850"/>
                <a:gd name="T20" fmla="+- 0 5429 5415"/>
                <a:gd name="T21" fmla="*/ T20 w 956"/>
                <a:gd name="T22" fmla="+- 0 4053 3380"/>
                <a:gd name="T23" fmla="*/ 4053 h 850"/>
                <a:gd name="T24" fmla="+- 0 5510 5415"/>
                <a:gd name="T25" fmla="*/ T24 w 956"/>
                <a:gd name="T26" fmla="+- 0 3784 3380"/>
                <a:gd name="T27" fmla="*/ 3784 h 850"/>
                <a:gd name="T28" fmla="+- 0 5516 5415"/>
                <a:gd name="T29" fmla="*/ T28 w 956"/>
                <a:gd name="T30" fmla="+- 0 3761 3380"/>
                <a:gd name="T31" fmla="*/ 3761 h 850"/>
                <a:gd name="T32" fmla="+- 0 5643 5415"/>
                <a:gd name="T33" fmla="*/ T32 w 956"/>
                <a:gd name="T34" fmla="+- 0 4206 3380"/>
                <a:gd name="T35" fmla="*/ 4206 h 850"/>
                <a:gd name="T36" fmla="+- 0 5643 5415"/>
                <a:gd name="T37" fmla="*/ T36 w 956"/>
                <a:gd name="T38" fmla="+- 0 4206 3380"/>
                <a:gd name="T39" fmla="*/ 4206 h 850"/>
                <a:gd name="T40" fmla="+- 0 6273 5415"/>
                <a:gd name="T41" fmla="*/ T40 w 956"/>
                <a:gd name="T42" fmla="+- 0 3614 3380"/>
                <a:gd name="T43" fmla="*/ 3614 h 850"/>
                <a:gd name="T44" fmla="+- 0 6111 5415"/>
                <a:gd name="T45" fmla="*/ T44 w 956"/>
                <a:gd name="T46" fmla="+- 0 3774 3380"/>
                <a:gd name="T47" fmla="*/ 3774 h 850"/>
                <a:gd name="T48" fmla="+- 0 5931 5415"/>
                <a:gd name="T49" fmla="*/ T48 w 956"/>
                <a:gd name="T50" fmla="+- 0 3914 3380"/>
                <a:gd name="T51" fmla="*/ 3914 h 850"/>
                <a:gd name="T52" fmla="+- 0 5735 5415"/>
                <a:gd name="T53" fmla="*/ T52 w 956"/>
                <a:gd name="T54" fmla="+- 0 4029 3380"/>
                <a:gd name="T55" fmla="*/ 4029 h 850"/>
                <a:gd name="T56" fmla="+- 0 5609 5415"/>
                <a:gd name="T57" fmla="*/ T56 w 956"/>
                <a:gd name="T58" fmla="+- 0 4088 3380"/>
                <a:gd name="T59" fmla="*/ 4088 h 850"/>
                <a:gd name="T60" fmla="+- 0 5643 5415"/>
                <a:gd name="T61" fmla="*/ T60 w 956"/>
                <a:gd name="T62" fmla="+- 0 4206 3380"/>
                <a:gd name="T63" fmla="*/ 4206 h 850"/>
                <a:gd name="T64" fmla="+- 0 5661 5415"/>
                <a:gd name="T65" fmla="*/ T64 w 956"/>
                <a:gd name="T66" fmla="+- 0 4225 3380"/>
                <a:gd name="T67" fmla="*/ 4225 h 850"/>
                <a:gd name="T68" fmla="+- 0 5616 5415"/>
                <a:gd name="T69" fmla="*/ T68 w 956"/>
                <a:gd name="T70" fmla="+- 0 4098 3380"/>
                <a:gd name="T71" fmla="*/ 4098 h 850"/>
                <a:gd name="T72" fmla="+- 0 5671 5415"/>
                <a:gd name="T73" fmla="*/ T72 w 956"/>
                <a:gd name="T74" fmla="+- 0 4074 3380"/>
                <a:gd name="T75" fmla="*/ 4074 h 850"/>
                <a:gd name="T76" fmla="+- 0 5874 5415"/>
                <a:gd name="T77" fmla="*/ T76 w 956"/>
                <a:gd name="T78" fmla="+- 0 3965 3380"/>
                <a:gd name="T79" fmla="*/ 3965 h 850"/>
                <a:gd name="T80" fmla="+- 0 6060 5415"/>
                <a:gd name="T81" fmla="*/ T80 w 956"/>
                <a:gd name="T82" fmla="+- 0 3833 3380"/>
                <a:gd name="T83" fmla="*/ 3833 h 850"/>
                <a:gd name="T84" fmla="+- 0 6229 5415"/>
                <a:gd name="T85" fmla="*/ T84 w 956"/>
                <a:gd name="T86" fmla="+- 0 3679 3380"/>
                <a:gd name="T87" fmla="*/ 3679 h 850"/>
                <a:gd name="T88" fmla="+- 0 6369 5415"/>
                <a:gd name="T89" fmla="*/ T88 w 956"/>
                <a:gd name="T90" fmla="+- 0 3518 3380"/>
                <a:gd name="T91" fmla="*/ 3518 h 850"/>
                <a:gd name="T92" fmla="+- 0 5619 5415"/>
                <a:gd name="T93" fmla="*/ T92 w 956"/>
                <a:gd name="T94" fmla="+- 0 4091 3380"/>
                <a:gd name="T95" fmla="*/ 4091 h 850"/>
                <a:gd name="T96" fmla="+- 0 5619 5415"/>
                <a:gd name="T97" fmla="*/ T96 w 956"/>
                <a:gd name="T98" fmla="+- 0 4091 3380"/>
                <a:gd name="T99" fmla="*/ 4091 h 850"/>
                <a:gd name="T100" fmla="+- 0 5622 5415"/>
                <a:gd name="T101" fmla="*/ T100 w 956"/>
                <a:gd name="T102" fmla="+- 0 4098 3380"/>
                <a:gd name="T103" fmla="*/ 4098 h 850"/>
                <a:gd name="T104" fmla="+- 0 5619 5415"/>
                <a:gd name="T105" fmla="*/ T104 w 956"/>
                <a:gd name="T106" fmla="+- 0 4091 3380"/>
                <a:gd name="T107" fmla="*/ 4091 h 850"/>
                <a:gd name="T108" fmla="+- 0 5426 5415"/>
                <a:gd name="T109" fmla="*/ T108 w 956"/>
                <a:gd name="T110" fmla="+- 0 4047 3380"/>
                <a:gd name="T111" fmla="*/ 4047 h 850"/>
                <a:gd name="T112" fmla="+- 0 5426 5415"/>
                <a:gd name="T113" fmla="*/ T112 w 956"/>
                <a:gd name="T114" fmla="+- 0 4047 3380"/>
                <a:gd name="T115" fmla="*/ 4047 h 850"/>
                <a:gd name="T116" fmla="+- 0 5434 5415"/>
                <a:gd name="T117" fmla="*/ T116 w 956"/>
                <a:gd name="T118" fmla="+- 0 4053 3380"/>
                <a:gd name="T119" fmla="*/ 4053 h 850"/>
                <a:gd name="T120" fmla="+- 0 5426 5415"/>
                <a:gd name="T121" fmla="*/ T120 w 956"/>
                <a:gd name="T122" fmla="+- 0 4047 3380"/>
                <a:gd name="T123" fmla="*/ 4047 h 850"/>
                <a:gd name="T124" fmla="+- 0 5517 5415"/>
                <a:gd name="T125" fmla="*/ T124 w 956"/>
                <a:gd name="T126" fmla="+- 0 3764 3380"/>
                <a:gd name="T127" fmla="*/ 3764 h 850"/>
                <a:gd name="T128" fmla="+- 0 5545 5415"/>
                <a:gd name="T129" fmla="*/ T128 w 956"/>
                <a:gd name="T130" fmla="+- 0 3896 3380"/>
                <a:gd name="T131" fmla="*/ 3896 h 850"/>
                <a:gd name="T132" fmla="+- 0 5572 5415"/>
                <a:gd name="T133" fmla="*/ T132 w 956"/>
                <a:gd name="T134" fmla="+- 0 3891 3380"/>
                <a:gd name="T135" fmla="*/ 3891 h 850"/>
                <a:gd name="T136" fmla="+- 0 5555 5415"/>
                <a:gd name="T137" fmla="*/ T136 w 956"/>
                <a:gd name="T138" fmla="+- 0 3885 3380"/>
                <a:gd name="T139" fmla="*/ 3885 h 850"/>
                <a:gd name="T140" fmla="+- 0 5549 5415"/>
                <a:gd name="T141" fmla="*/ T140 w 956"/>
                <a:gd name="T142" fmla="+- 0 3888 3380"/>
                <a:gd name="T143" fmla="*/ 3888 h 850"/>
                <a:gd name="T144" fmla="+- 0 6201 5415"/>
                <a:gd name="T145" fmla="*/ T144 w 956"/>
                <a:gd name="T146" fmla="+- 0 3380 3380"/>
                <a:gd name="T147" fmla="*/ 3380 h 850"/>
                <a:gd name="T148" fmla="+- 0 6163 5415"/>
                <a:gd name="T149" fmla="*/ T148 w 956"/>
                <a:gd name="T150" fmla="+- 0 3425 3380"/>
                <a:gd name="T151" fmla="*/ 3425 h 850"/>
                <a:gd name="T152" fmla="+- 0 5997 5415"/>
                <a:gd name="T153" fmla="*/ T152 w 956"/>
                <a:gd name="T154" fmla="+- 0 3599 3380"/>
                <a:gd name="T155" fmla="*/ 3599 h 850"/>
                <a:gd name="T156" fmla="+- 0 5806 5415"/>
                <a:gd name="T157" fmla="*/ T156 w 956"/>
                <a:gd name="T158" fmla="+- 0 3748 3380"/>
                <a:gd name="T159" fmla="*/ 3748 h 850"/>
                <a:gd name="T160" fmla="+- 0 5597 5415"/>
                <a:gd name="T161" fmla="*/ T160 w 956"/>
                <a:gd name="T162" fmla="+- 0 3866 3380"/>
                <a:gd name="T163" fmla="*/ 3866 h 850"/>
                <a:gd name="T164" fmla="+- 0 5572 5415"/>
                <a:gd name="T165" fmla="*/ T164 w 956"/>
                <a:gd name="T166" fmla="+- 0 3891 3380"/>
                <a:gd name="T167" fmla="*/ 3891 h 850"/>
                <a:gd name="T168" fmla="+- 0 5744 5415"/>
                <a:gd name="T169" fmla="*/ T168 w 956"/>
                <a:gd name="T170" fmla="+- 0 3802 3380"/>
                <a:gd name="T171" fmla="*/ 3802 h 850"/>
                <a:gd name="T172" fmla="+- 0 5943 5415"/>
                <a:gd name="T173" fmla="*/ T172 w 956"/>
                <a:gd name="T174" fmla="+- 0 3662 3380"/>
                <a:gd name="T175" fmla="*/ 3662 h 850"/>
                <a:gd name="T176" fmla="+- 0 6120 5415"/>
                <a:gd name="T177" fmla="*/ T176 w 956"/>
                <a:gd name="T178" fmla="+- 0 3494 3380"/>
                <a:gd name="T179" fmla="*/ 3494 h 850"/>
                <a:gd name="T180" fmla="+- 0 6197 5415"/>
                <a:gd name="T181" fmla="*/ T180 w 956"/>
                <a:gd name="T182" fmla="+- 0 3392 3380"/>
                <a:gd name="T183" fmla="*/ 3392 h 850"/>
                <a:gd name="T184" fmla="+- 0 6204 5415"/>
                <a:gd name="T185" fmla="*/ T184 w 956"/>
                <a:gd name="T186" fmla="+- 0 3383 3380"/>
                <a:gd name="T187" fmla="*/ 3383 h 850"/>
                <a:gd name="T188" fmla="+- 0 5504 5415"/>
                <a:gd name="T189" fmla="*/ T188 w 956"/>
                <a:gd name="T190" fmla="+- 0 3764 3380"/>
                <a:gd name="T191" fmla="*/ 3764 h 850"/>
                <a:gd name="T192" fmla="+- 0 6360 5415"/>
                <a:gd name="T193" fmla="*/ T192 w 956"/>
                <a:gd name="T194" fmla="+- 0 3510 3380"/>
                <a:gd name="T195" fmla="*/ 3510 h 850"/>
                <a:gd name="T196" fmla="+- 0 6360 5415"/>
                <a:gd name="T197" fmla="*/ T196 w 956"/>
                <a:gd name="T198" fmla="+- 0 3510 3380"/>
                <a:gd name="T199" fmla="*/ 3510 h 850"/>
                <a:gd name="T200" fmla="+- 0 6361 5415"/>
                <a:gd name="T201" fmla="*/ T200 w 956"/>
                <a:gd name="T202" fmla="+- 0 3518 3380"/>
                <a:gd name="T203" fmla="*/ 3518 h 850"/>
                <a:gd name="T204" fmla="+- 0 6371 5415"/>
                <a:gd name="T205" fmla="*/ T204 w 956"/>
                <a:gd name="T206" fmla="+- 0 3511 3380"/>
                <a:gd name="T207" fmla="*/ 3511 h 850"/>
                <a:gd name="T208" fmla="+- 0 6205 5415"/>
                <a:gd name="T209" fmla="*/ T208 w 956"/>
                <a:gd name="T210" fmla="+- 0 3391 3380"/>
                <a:gd name="T211" fmla="*/ 3391 h 850"/>
                <a:gd name="T212" fmla="+- 0 6360 5415"/>
                <a:gd name="T213" fmla="*/ T212 w 956"/>
                <a:gd name="T214" fmla="+- 0 3510 3380"/>
                <a:gd name="T215" fmla="*/ 3510 h 850"/>
                <a:gd name="T216" fmla="+- 0 6215 5415"/>
                <a:gd name="T217" fmla="*/ T216 w 956"/>
                <a:gd name="T218" fmla="+- 0 3391 3380"/>
                <a:gd name="T219" fmla="*/ 3391 h 850"/>
                <a:gd name="T220" fmla="+- 0 6201 5415"/>
                <a:gd name="T221" fmla="*/ T220 w 956"/>
                <a:gd name="T222" fmla="+- 0 3396 3380"/>
                <a:gd name="T223" fmla="*/ 3396 h 85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  <a:cxn ang="0">
                  <a:pos x="T217" y="T219"/>
                </a:cxn>
                <a:cxn ang="0">
                  <a:pos x="T221" y="T223"/>
                </a:cxn>
              </a:cxnLst>
              <a:rect l="0" t="0" r="r" b="b"/>
              <a:pathLst>
                <a:path w="956" h="850">
                  <a:moveTo>
                    <a:pt x="98" y="377"/>
                  </a:moveTo>
                  <a:lnTo>
                    <a:pt x="93" y="377"/>
                  </a:lnTo>
                  <a:lnTo>
                    <a:pt x="89" y="378"/>
                  </a:lnTo>
                  <a:lnTo>
                    <a:pt x="89" y="381"/>
                  </a:lnTo>
                  <a:lnTo>
                    <a:pt x="1" y="670"/>
                  </a:lnTo>
                  <a:lnTo>
                    <a:pt x="0" y="673"/>
                  </a:lnTo>
                  <a:lnTo>
                    <a:pt x="2" y="676"/>
                  </a:lnTo>
                  <a:lnTo>
                    <a:pt x="4" y="677"/>
                  </a:lnTo>
                  <a:lnTo>
                    <a:pt x="237" y="849"/>
                  </a:lnTo>
                  <a:lnTo>
                    <a:pt x="238" y="850"/>
                  </a:lnTo>
                  <a:lnTo>
                    <a:pt x="242" y="850"/>
                  </a:lnTo>
                  <a:lnTo>
                    <a:pt x="244" y="849"/>
                  </a:lnTo>
                  <a:lnTo>
                    <a:pt x="246" y="846"/>
                  </a:lnTo>
                  <a:lnTo>
                    <a:pt x="246" y="845"/>
                  </a:lnTo>
                  <a:lnTo>
                    <a:pt x="234" y="845"/>
                  </a:lnTo>
                  <a:lnTo>
                    <a:pt x="228" y="826"/>
                  </a:lnTo>
                  <a:lnTo>
                    <a:pt x="19" y="673"/>
                  </a:lnTo>
                  <a:lnTo>
                    <a:pt x="14" y="673"/>
                  </a:lnTo>
                  <a:lnTo>
                    <a:pt x="11" y="667"/>
                  </a:lnTo>
                  <a:lnTo>
                    <a:pt x="15" y="667"/>
                  </a:lnTo>
                  <a:lnTo>
                    <a:pt x="95" y="404"/>
                  </a:lnTo>
                  <a:lnTo>
                    <a:pt x="89" y="384"/>
                  </a:lnTo>
                  <a:lnTo>
                    <a:pt x="102" y="384"/>
                  </a:lnTo>
                  <a:lnTo>
                    <a:pt x="101" y="381"/>
                  </a:lnTo>
                  <a:lnTo>
                    <a:pt x="100" y="378"/>
                  </a:lnTo>
                  <a:lnTo>
                    <a:pt x="98" y="377"/>
                  </a:lnTo>
                  <a:close/>
                  <a:moveTo>
                    <a:pt x="228" y="826"/>
                  </a:moveTo>
                  <a:lnTo>
                    <a:pt x="234" y="845"/>
                  </a:lnTo>
                  <a:lnTo>
                    <a:pt x="244" y="838"/>
                  </a:lnTo>
                  <a:lnTo>
                    <a:pt x="228" y="826"/>
                  </a:lnTo>
                  <a:close/>
                  <a:moveTo>
                    <a:pt x="941" y="134"/>
                  </a:moveTo>
                  <a:lnTo>
                    <a:pt x="908" y="177"/>
                  </a:lnTo>
                  <a:lnTo>
                    <a:pt x="858" y="234"/>
                  </a:lnTo>
                  <a:lnTo>
                    <a:pt x="806" y="290"/>
                  </a:lnTo>
                  <a:lnTo>
                    <a:pt x="752" y="343"/>
                  </a:lnTo>
                  <a:lnTo>
                    <a:pt x="696" y="394"/>
                  </a:lnTo>
                  <a:lnTo>
                    <a:pt x="638" y="443"/>
                  </a:lnTo>
                  <a:lnTo>
                    <a:pt x="578" y="490"/>
                  </a:lnTo>
                  <a:lnTo>
                    <a:pt x="516" y="534"/>
                  </a:lnTo>
                  <a:lnTo>
                    <a:pt x="452" y="575"/>
                  </a:lnTo>
                  <a:lnTo>
                    <a:pt x="387" y="613"/>
                  </a:lnTo>
                  <a:lnTo>
                    <a:pt x="320" y="649"/>
                  </a:lnTo>
                  <a:lnTo>
                    <a:pt x="251" y="682"/>
                  </a:lnTo>
                  <a:lnTo>
                    <a:pt x="196" y="706"/>
                  </a:lnTo>
                  <a:lnTo>
                    <a:pt x="194" y="708"/>
                  </a:lnTo>
                  <a:lnTo>
                    <a:pt x="192" y="711"/>
                  </a:lnTo>
                  <a:lnTo>
                    <a:pt x="192" y="714"/>
                  </a:lnTo>
                  <a:lnTo>
                    <a:pt x="228" y="826"/>
                  </a:lnTo>
                  <a:lnTo>
                    <a:pt x="244" y="838"/>
                  </a:lnTo>
                  <a:lnTo>
                    <a:pt x="234" y="845"/>
                  </a:lnTo>
                  <a:lnTo>
                    <a:pt x="246" y="845"/>
                  </a:lnTo>
                  <a:lnTo>
                    <a:pt x="246" y="841"/>
                  </a:lnTo>
                  <a:lnTo>
                    <a:pt x="207" y="718"/>
                  </a:lnTo>
                  <a:lnTo>
                    <a:pt x="201" y="718"/>
                  </a:lnTo>
                  <a:lnTo>
                    <a:pt x="204" y="711"/>
                  </a:lnTo>
                  <a:lnTo>
                    <a:pt x="217" y="711"/>
                  </a:lnTo>
                  <a:lnTo>
                    <a:pt x="256" y="694"/>
                  </a:lnTo>
                  <a:lnTo>
                    <a:pt x="325" y="660"/>
                  </a:lnTo>
                  <a:lnTo>
                    <a:pt x="393" y="624"/>
                  </a:lnTo>
                  <a:lnTo>
                    <a:pt x="459" y="585"/>
                  </a:lnTo>
                  <a:lnTo>
                    <a:pt x="523" y="544"/>
                  </a:lnTo>
                  <a:lnTo>
                    <a:pt x="585" y="500"/>
                  </a:lnTo>
                  <a:lnTo>
                    <a:pt x="645" y="453"/>
                  </a:lnTo>
                  <a:lnTo>
                    <a:pt x="704" y="405"/>
                  </a:lnTo>
                  <a:lnTo>
                    <a:pt x="760" y="353"/>
                  </a:lnTo>
                  <a:lnTo>
                    <a:pt x="814" y="299"/>
                  </a:lnTo>
                  <a:lnTo>
                    <a:pt x="867" y="243"/>
                  </a:lnTo>
                  <a:lnTo>
                    <a:pt x="917" y="185"/>
                  </a:lnTo>
                  <a:lnTo>
                    <a:pt x="954" y="138"/>
                  </a:lnTo>
                  <a:lnTo>
                    <a:pt x="946" y="138"/>
                  </a:lnTo>
                  <a:lnTo>
                    <a:pt x="941" y="134"/>
                  </a:lnTo>
                  <a:close/>
                  <a:moveTo>
                    <a:pt x="204" y="711"/>
                  </a:moveTo>
                  <a:lnTo>
                    <a:pt x="201" y="718"/>
                  </a:lnTo>
                  <a:lnTo>
                    <a:pt x="206" y="715"/>
                  </a:lnTo>
                  <a:lnTo>
                    <a:pt x="204" y="711"/>
                  </a:lnTo>
                  <a:close/>
                  <a:moveTo>
                    <a:pt x="206" y="715"/>
                  </a:moveTo>
                  <a:lnTo>
                    <a:pt x="201" y="718"/>
                  </a:lnTo>
                  <a:lnTo>
                    <a:pt x="207" y="718"/>
                  </a:lnTo>
                  <a:lnTo>
                    <a:pt x="206" y="715"/>
                  </a:lnTo>
                  <a:close/>
                  <a:moveTo>
                    <a:pt x="217" y="711"/>
                  </a:moveTo>
                  <a:lnTo>
                    <a:pt x="204" y="711"/>
                  </a:lnTo>
                  <a:lnTo>
                    <a:pt x="206" y="715"/>
                  </a:lnTo>
                  <a:lnTo>
                    <a:pt x="217" y="711"/>
                  </a:lnTo>
                  <a:close/>
                  <a:moveTo>
                    <a:pt x="11" y="667"/>
                  </a:moveTo>
                  <a:lnTo>
                    <a:pt x="14" y="673"/>
                  </a:lnTo>
                  <a:lnTo>
                    <a:pt x="15" y="670"/>
                  </a:lnTo>
                  <a:lnTo>
                    <a:pt x="11" y="667"/>
                  </a:lnTo>
                  <a:close/>
                  <a:moveTo>
                    <a:pt x="15" y="670"/>
                  </a:moveTo>
                  <a:lnTo>
                    <a:pt x="14" y="673"/>
                  </a:lnTo>
                  <a:lnTo>
                    <a:pt x="19" y="673"/>
                  </a:lnTo>
                  <a:lnTo>
                    <a:pt x="15" y="670"/>
                  </a:lnTo>
                  <a:close/>
                  <a:moveTo>
                    <a:pt x="15" y="667"/>
                  </a:moveTo>
                  <a:lnTo>
                    <a:pt x="11" y="667"/>
                  </a:lnTo>
                  <a:lnTo>
                    <a:pt x="15" y="670"/>
                  </a:lnTo>
                  <a:lnTo>
                    <a:pt x="15" y="667"/>
                  </a:lnTo>
                  <a:close/>
                  <a:moveTo>
                    <a:pt x="102" y="384"/>
                  </a:moveTo>
                  <a:lnTo>
                    <a:pt x="101" y="384"/>
                  </a:lnTo>
                  <a:lnTo>
                    <a:pt x="95" y="404"/>
                  </a:lnTo>
                  <a:lnTo>
                    <a:pt x="130" y="516"/>
                  </a:lnTo>
                  <a:lnTo>
                    <a:pt x="134" y="520"/>
                  </a:lnTo>
                  <a:lnTo>
                    <a:pt x="138" y="520"/>
                  </a:lnTo>
                  <a:lnTo>
                    <a:pt x="157" y="511"/>
                  </a:lnTo>
                  <a:lnTo>
                    <a:pt x="142" y="511"/>
                  </a:lnTo>
                  <a:lnTo>
                    <a:pt x="134" y="508"/>
                  </a:lnTo>
                  <a:lnTo>
                    <a:pt x="140" y="505"/>
                  </a:lnTo>
                  <a:lnTo>
                    <a:pt x="102" y="384"/>
                  </a:lnTo>
                  <a:close/>
                  <a:moveTo>
                    <a:pt x="140" y="505"/>
                  </a:moveTo>
                  <a:lnTo>
                    <a:pt x="134" y="508"/>
                  </a:lnTo>
                  <a:lnTo>
                    <a:pt x="142" y="511"/>
                  </a:lnTo>
                  <a:lnTo>
                    <a:pt x="140" y="505"/>
                  </a:lnTo>
                  <a:close/>
                  <a:moveTo>
                    <a:pt x="786" y="0"/>
                  </a:moveTo>
                  <a:lnTo>
                    <a:pt x="783" y="1"/>
                  </a:lnTo>
                  <a:lnTo>
                    <a:pt x="780" y="4"/>
                  </a:lnTo>
                  <a:lnTo>
                    <a:pt x="748" y="45"/>
                  </a:lnTo>
                  <a:lnTo>
                    <a:pt x="696" y="105"/>
                  </a:lnTo>
                  <a:lnTo>
                    <a:pt x="640" y="163"/>
                  </a:lnTo>
                  <a:lnTo>
                    <a:pt x="582" y="219"/>
                  </a:lnTo>
                  <a:lnTo>
                    <a:pt x="521" y="271"/>
                  </a:lnTo>
                  <a:lnTo>
                    <a:pt x="457" y="321"/>
                  </a:lnTo>
                  <a:lnTo>
                    <a:pt x="391" y="368"/>
                  </a:lnTo>
                  <a:lnTo>
                    <a:pt x="323" y="411"/>
                  </a:lnTo>
                  <a:lnTo>
                    <a:pt x="253" y="451"/>
                  </a:lnTo>
                  <a:lnTo>
                    <a:pt x="182" y="486"/>
                  </a:lnTo>
                  <a:lnTo>
                    <a:pt x="140" y="505"/>
                  </a:lnTo>
                  <a:lnTo>
                    <a:pt x="142" y="511"/>
                  </a:lnTo>
                  <a:lnTo>
                    <a:pt x="157" y="511"/>
                  </a:lnTo>
                  <a:lnTo>
                    <a:pt x="186" y="498"/>
                  </a:lnTo>
                  <a:lnTo>
                    <a:pt x="258" y="462"/>
                  </a:lnTo>
                  <a:lnTo>
                    <a:pt x="329" y="422"/>
                  </a:lnTo>
                  <a:lnTo>
                    <a:pt x="398" y="379"/>
                  </a:lnTo>
                  <a:lnTo>
                    <a:pt x="464" y="332"/>
                  </a:lnTo>
                  <a:lnTo>
                    <a:pt x="528" y="282"/>
                  </a:lnTo>
                  <a:lnTo>
                    <a:pt x="590" y="228"/>
                  </a:lnTo>
                  <a:lnTo>
                    <a:pt x="649" y="173"/>
                  </a:lnTo>
                  <a:lnTo>
                    <a:pt x="705" y="114"/>
                  </a:lnTo>
                  <a:lnTo>
                    <a:pt x="758" y="53"/>
                  </a:lnTo>
                  <a:lnTo>
                    <a:pt x="786" y="16"/>
                  </a:lnTo>
                  <a:lnTo>
                    <a:pt x="782" y="12"/>
                  </a:lnTo>
                  <a:lnTo>
                    <a:pt x="790" y="11"/>
                  </a:lnTo>
                  <a:lnTo>
                    <a:pt x="800" y="11"/>
                  </a:lnTo>
                  <a:lnTo>
                    <a:pt x="789" y="3"/>
                  </a:lnTo>
                  <a:lnTo>
                    <a:pt x="786" y="0"/>
                  </a:lnTo>
                  <a:close/>
                  <a:moveTo>
                    <a:pt x="101" y="384"/>
                  </a:moveTo>
                  <a:lnTo>
                    <a:pt x="89" y="384"/>
                  </a:lnTo>
                  <a:lnTo>
                    <a:pt x="95" y="404"/>
                  </a:lnTo>
                  <a:lnTo>
                    <a:pt x="101" y="384"/>
                  </a:lnTo>
                  <a:close/>
                  <a:moveTo>
                    <a:pt x="945" y="130"/>
                  </a:moveTo>
                  <a:lnTo>
                    <a:pt x="941" y="134"/>
                  </a:lnTo>
                  <a:lnTo>
                    <a:pt x="946" y="138"/>
                  </a:lnTo>
                  <a:lnTo>
                    <a:pt x="945" y="130"/>
                  </a:lnTo>
                  <a:close/>
                  <a:moveTo>
                    <a:pt x="954" y="130"/>
                  </a:moveTo>
                  <a:lnTo>
                    <a:pt x="945" y="130"/>
                  </a:lnTo>
                  <a:lnTo>
                    <a:pt x="946" y="138"/>
                  </a:lnTo>
                  <a:lnTo>
                    <a:pt x="954" y="138"/>
                  </a:lnTo>
                  <a:lnTo>
                    <a:pt x="956" y="137"/>
                  </a:lnTo>
                  <a:lnTo>
                    <a:pt x="956" y="131"/>
                  </a:lnTo>
                  <a:lnTo>
                    <a:pt x="954" y="130"/>
                  </a:lnTo>
                  <a:close/>
                  <a:moveTo>
                    <a:pt x="800" y="11"/>
                  </a:moveTo>
                  <a:lnTo>
                    <a:pt x="790" y="11"/>
                  </a:lnTo>
                  <a:lnTo>
                    <a:pt x="786" y="16"/>
                  </a:lnTo>
                  <a:lnTo>
                    <a:pt x="941" y="134"/>
                  </a:lnTo>
                  <a:lnTo>
                    <a:pt x="945" y="130"/>
                  </a:lnTo>
                  <a:lnTo>
                    <a:pt x="954" y="130"/>
                  </a:lnTo>
                  <a:lnTo>
                    <a:pt x="953" y="129"/>
                  </a:lnTo>
                  <a:lnTo>
                    <a:pt x="800" y="11"/>
                  </a:lnTo>
                  <a:close/>
                  <a:moveTo>
                    <a:pt x="790" y="11"/>
                  </a:moveTo>
                  <a:lnTo>
                    <a:pt x="782" y="12"/>
                  </a:lnTo>
                  <a:lnTo>
                    <a:pt x="786" y="16"/>
                  </a:lnTo>
                  <a:lnTo>
                    <a:pt x="790" y="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AutoShape 18"/>
            <p:cNvSpPr>
              <a:spLocks/>
            </p:cNvSpPr>
            <p:nvPr/>
          </p:nvSpPr>
          <p:spPr bwMode="auto">
            <a:xfrm>
              <a:off x="3430" y="3434"/>
              <a:ext cx="972" cy="717"/>
            </a:xfrm>
            <a:custGeom>
              <a:avLst/>
              <a:gdLst>
                <a:gd name="T0" fmla="+- 0 3840 3430"/>
                <a:gd name="T1" fmla="*/ T0 w 972"/>
                <a:gd name="T2" fmla="+- 0 3644 3434"/>
                <a:gd name="T3" fmla="*/ 3644 h 717"/>
                <a:gd name="T4" fmla="+- 0 3540 3430"/>
                <a:gd name="T5" fmla="*/ T4 w 972"/>
                <a:gd name="T6" fmla="+- 0 3644 3434"/>
                <a:gd name="T7" fmla="*/ 3644 h 717"/>
                <a:gd name="T8" fmla="+- 0 3595 3430"/>
                <a:gd name="T9" fmla="*/ T8 w 972"/>
                <a:gd name="T10" fmla="+- 0 3702 3434"/>
                <a:gd name="T11" fmla="*/ 3702 h 717"/>
                <a:gd name="T12" fmla="+- 0 3654 3430"/>
                <a:gd name="T13" fmla="*/ T12 w 972"/>
                <a:gd name="T14" fmla="+- 0 3757 3434"/>
                <a:gd name="T15" fmla="*/ 3757 h 717"/>
                <a:gd name="T16" fmla="+- 0 3714 3430"/>
                <a:gd name="T17" fmla="*/ T16 w 972"/>
                <a:gd name="T18" fmla="+- 0 3809 3434"/>
                <a:gd name="T19" fmla="*/ 3809 h 717"/>
                <a:gd name="T20" fmla="+- 0 3776 3430"/>
                <a:gd name="T21" fmla="*/ T20 w 972"/>
                <a:gd name="T22" fmla="+- 0 3859 3434"/>
                <a:gd name="T23" fmla="*/ 3859 h 717"/>
                <a:gd name="T24" fmla="+- 0 3841 3430"/>
                <a:gd name="T25" fmla="*/ T24 w 972"/>
                <a:gd name="T26" fmla="+- 0 3905 3434"/>
                <a:gd name="T27" fmla="*/ 3905 h 717"/>
                <a:gd name="T28" fmla="+- 0 3907 3430"/>
                <a:gd name="T29" fmla="*/ T28 w 972"/>
                <a:gd name="T30" fmla="+- 0 3950 3434"/>
                <a:gd name="T31" fmla="*/ 3950 h 717"/>
                <a:gd name="T32" fmla="+- 0 3975 3430"/>
                <a:gd name="T33" fmla="*/ T32 w 972"/>
                <a:gd name="T34" fmla="+- 0 3991 3434"/>
                <a:gd name="T35" fmla="*/ 3991 h 717"/>
                <a:gd name="T36" fmla="+- 0 4045 3430"/>
                <a:gd name="T37" fmla="*/ T36 w 972"/>
                <a:gd name="T38" fmla="+- 0 4029 3434"/>
                <a:gd name="T39" fmla="*/ 4029 h 717"/>
                <a:gd name="T40" fmla="+- 0 4117 3430"/>
                <a:gd name="T41" fmla="*/ T40 w 972"/>
                <a:gd name="T42" fmla="+- 0 4064 3434"/>
                <a:gd name="T43" fmla="*/ 4064 h 717"/>
                <a:gd name="T44" fmla="+- 0 4190 3430"/>
                <a:gd name="T45" fmla="*/ T44 w 972"/>
                <a:gd name="T46" fmla="+- 0 4096 3434"/>
                <a:gd name="T47" fmla="*/ 4096 h 717"/>
                <a:gd name="T48" fmla="+- 0 4264 3430"/>
                <a:gd name="T49" fmla="*/ T48 w 972"/>
                <a:gd name="T50" fmla="+- 0 4125 3434"/>
                <a:gd name="T51" fmla="*/ 4125 h 717"/>
                <a:gd name="T52" fmla="+- 0 4340 3430"/>
                <a:gd name="T53" fmla="*/ T52 w 972"/>
                <a:gd name="T54" fmla="+- 0 4151 3434"/>
                <a:gd name="T55" fmla="*/ 4151 h 717"/>
                <a:gd name="T56" fmla="+- 0 4402 3430"/>
                <a:gd name="T57" fmla="*/ T56 w 972"/>
                <a:gd name="T58" fmla="+- 0 3954 3434"/>
                <a:gd name="T59" fmla="*/ 3954 h 717"/>
                <a:gd name="T60" fmla="+- 0 4331 3430"/>
                <a:gd name="T61" fmla="*/ T60 w 972"/>
                <a:gd name="T62" fmla="+- 0 3929 3434"/>
                <a:gd name="T63" fmla="*/ 3929 h 717"/>
                <a:gd name="T64" fmla="+- 0 4260 3430"/>
                <a:gd name="T65" fmla="*/ T64 w 972"/>
                <a:gd name="T66" fmla="+- 0 3901 3434"/>
                <a:gd name="T67" fmla="*/ 3901 h 717"/>
                <a:gd name="T68" fmla="+- 0 4191 3430"/>
                <a:gd name="T69" fmla="*/ T68 w 972"/>
                <a:gd name="T70" fmla="+- 0 3871 3434"/>
                <a:gd name="T71" fmla="*/ 3871 h 717"/>
                <a:gd name="T72" fmla="+- 0 4124 3430"/>
                <a:gd name="T73" fmla="*/ T72 w 972"/>
                <a:gd name="T74" fmla="+- 0 3837 3434"/>
                <a:gd name="T75" fmla="*/ 3837 h 717"/>
                <a:gd name="T76" fmla="+- 0 4058 3430"/>
                <a:gd name="T77" fmla="*/ T76 w 972"/>
                <a:gd name="T78" fmla="+- 0 3799 3434"/>
                <a:gd name="T79" fmla="*/ 3799 h 717"/>
                <a:gd name="T80" fmla="+- 0 3994 3430"/>
                <a:gd name="T81" fmla="*/ T80 w 972"/>
                <a:gd name="T82" fmla="+- 0 3759 3434"/>
                <a:gd name="T83" fmla="*/ 3759 h 717"/>
                <a:gd name="T84" fmla="+- 0 3932 3430"/>
                <a:gd name="T85" fmla="*/ T84 w 972"/>
                <a:gd name="T86" fmla="+- 0 3717 3434"/>
                <a:gd name="T87" fmla="*/ 3717 h 717"/>
                <a:gd name="T88" fmla="+- 0 3872 3430"/>
                <a:gd name="T89" fmla="*/ T88 w 972"/>
                <a:gd name="T90" fmla="+- 0 3671 3434"/>
                <a:gd name="T91" fmla="*/ 3671 h 717"/>
                <a:gd name="T92" fmla="+- 0 3840 3430"/>
                <a:gd name="T93" fmla="*/ T92 w 972"/>
                <a:gd name="T94" fmla="+- 0 3644 3434"/>
                <a:gd name="T95" fmla="*/ 3644 h 717"/>
                <a:gd name="T96" fmla="+- 0 3813 3430"/>
                <a:gd name="T97" fmla="*/ T96 w 972"/>
                <a:gd name="T98" fmla="+- 0 3434 3434"/>
                <a:gd name="T99" fmla="*/ 3434 h 717"/>
                <a:gd name="T100" fmla="+- 0 3512 3430"/>
                <a:gd name="T101" fmla="*/ T100 w 972"/>
                <a:gd name="T102" fmla="+- 0 3451 3434"/>
                <a:gd name="T103" fmla="*/ 3451 h 717"/>
                <a:gd name="T104" fmla="+- 0 3430 3430"/>
                <a:gd name="T105" fmla="*/ T104 w 972"/>
                <a:gd name="T106" fmla="+- 0 3728 3434"/>
                <a:gd name="T107" fmla="*/ 3728 h 717"/>
                <a:gd name="T108" fmla="+- 0 3540 3430"/>
                <a:gd name="T109" fmla="*/ T108 w 972"/>
                <a:gd name="T110" fmla="+- 0 3644 3434"/>
                <a:gd name="T111" fmla="*/ 3644 h 717"/>
                <a:gd name="T112" fmla="+- 0 3840 3430"/>
                <a:gd name="T113" fmla="*/ T112 w 972"/>
                <a:gd name="T114" fmla="+- 0 3644 3434"/>
                <a:gd name="T115" fmla="*/ 3644 h 717"/>
                <a:gd name="T116" fmla="+- 0 3814 3430"/>
                <a:gd name="T117" fmla="*/ T116 w 972"/>
                <a:gd name="T118" fmla="+- 0 3622 3434"/>
                <a:gd name="T119" fmla="*/ 3622 h 717"/>
                <a:gd name="T120" fmla="+- 0 3758 3430"/>
                <a:gd name="T121" fmla="*/ T120 w 972"/>
                <a:gd name="T122" fmla="+- 0 3571 3434"/>
                <a:gd name="T123" fmla="*/ 3571 h 717"/>
                <a:gd name="T124" fmla="+- 0 3704 3430"/>
                <a:gd name="T125" fmla="*/ T124 w 972"/>
                <a:gd name="T126" fmla="+- 0 3517 3434"/>
                <a:gd name="T127" fmla="*/ 3517 h 717"/>
                <a:gd name="T128" fmla="+- 0 3813 3430"/>
                <a:gd name="T129" fmla="*/ T128 w 972"/>
                <a:gd name="T130" fmla="+- 0 3434 3434"/>
                <a:gd name="T131" fmla="*/ 3434 h 717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</a:cxnLst>
              <a:rect l="0" t="0" r="r" b="b"/>
              <a:pathLst>
                <a:path w="972" h="717">
                  <a:moveTo>
                    <a:pt x="410" y="210"/>
                  </a:moveTo>
                  <a:lnTo>
                    <a:pt x="110" y="210"/>
                  </a:lnTo>
                  <a:lnTo>
                    <a:pt x="165" y="268"/>
                  </a:lnTo>
                  <a:lnTo>
                    <a:pt x="224" y="323"/>
                  </a:lnTo>
                  <a:lnTo>
                    <a:pt x="284" y="375"/>
                  </a:lnTo>
                  <a:lnTo>
                    <a:pt x="346" y="425"/>
                  </a:lnTo>
                  <a:lnTo>
                    <a:pt x="411" y="471"/>
                  </a:lnTo>
                  <a:lnTo>
                    <a:pt x="477" y="516"/>
                  </a:lnTo>
                  <a:lnTo>
                    <a:pt x="545" y="557"/>
                  </a:lnTo>
                  <a:lnTo>
                    <a:pt x="615" y="595"/>
                  </a:lnTo>
                  <a:lnTo>
                    <a:pt x="687" y="630"/>
                  </a:lnTo>
                  <a:lnTo>
                    <a:pt x="760" y="662"/>
                  </a:lnTo>
                  <a:lnTo>
                    <a:pt x="834" y="691"/>
                  </a:lnTo>
                  <a:lnTo>
                    <a:pt x="910" y="717"/>
                  </a:lnTo>
                  <a:lnTo>
                    <a:pt x="972" y="520"/>
                  </a:lnTo>
                  <a:lnTo>
                    <a:pt x="901" y="495"/>
                  </a:lnTo>
                  <a:lnTo>
                    <a:pt x="830" y="467"/>
                  </a:lnTo>
                  <a:lnTo>
                    <a:pt x="761" y="437"/>
                  </a:lnTo>
                  <a:lnTo>
                    <a:pt x="694" y="403"/>
                  </a:lnTo>
                  <a:lnTo>
                    <a:pt x="628" y="365"/>
                  </a:lnTo>
                  <a:lnTo>
                    <a:pt x="564" y="325"/>
                  </a:lnTo>
                  <a:lnTo>
                    <a:pt x="502" y="283"/>
                  </a:lnTo>
                  <a:lnTo>
                    <a:pt x="442" y="237"/>
                  </a:lnTo>
                  <a:lnTo>
                    <a:pt x="410" y="210"/>
                  </a:lnTo>
                  <a:close/>
                  <a:moveTo>
                    <a:pt x="383" y="0"/>
                  </a:moveTo>
                  <a:lnTo>
                    <a:pt x="82" y="17"/>
                  </a:lnTo>
                  <a:lnTo>
                    <a:pt x="0" y="294"/>
                  </a:lnTo>
                  <a:lnTo>
                    <a:pt x="110" y="210"/>
                  </a:lnTo>
                  <a:lnTo>
                    <a:pt x="410" y="210"/>
                  </a:lnTo>
                  <a:lnTo>
                    <a:pt x="384" y="188"/>
                  </a:lnTo>
                  <a:lnTo>
                    <a:pt x="328" y="137"/>
                  </a:lnTo>
                  <a:lnTo>
                    <a:pt x="274" y="83"/>
                  </a:lnTo>
                  <a:lnTo>
                    <a:pt x="383" y="0"/>
                  </a:lnTo>
                  <a:close/>
                </a:path>
              </a:pathLst>
            </a:custGeom>
            <a:solidFill>
              <a:srgbClr val="8F8F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AutoShape 17"/>
            <p:cNvSpPr>
              <a:spLocks/>
            </p:cNvSpPr>
            <p:nvPr/>
          </p:nvSpPr>
          <p:spPr bwMode="auto">
            <a:xfrm>
              <a:off x="3424" y="3426"/>
              <a:ext cx="986" cy="731"/>
            </a:xfrm>
            <a:custGeom>
              <a:avLst/>
              <a:gdLst>
                <a:gd name="T0" fmla="+- 0 3538 3425"/>
                <a:gd name="T1" fmla="*/ T0 w 986"/>
                <a:gd name="T2" fmla="+- 0 3653 3427"/>
                <a:gd name="T3" fmla="*/ 3653 h 731"/>
                <a:gd name="T4" fmla="+- 0 3693 3425"/>
                <a:gd name="T5" fmla="*/ T4 w 986"/>
                <a:gd name="T6" fmla="+- 0 3800 3427"/>
                <a:gd name="T7" fmla="*/ 3800 h 731"/>
                <a:gd name="T8" fmla="+- 0 3883 3425"/>
                <a:gd name="T9" fmla="*/ T8 w 986"/>
                <a:gd name="T10" fmla="+- 0 3942 3427"/>
                <a:gd name="T11" fmla="*/ 3942 h 731"/>
                <a:gd name="T12" fmla="+- 0 4090 3425"/>
                <a:gd name="T13" fmla="*/ T12 w 986"/>
                <a:gd name="T14" fmla="+- 0 4058 3427"/>
                <a:gd name="T15" fmla="*/ 4058 h 731"/>
                <a:gd name="T16" fmla="+- 0 4310 3425"/>
                <a:gd name="T17" fmla="*/ T16 w 986"/>
                <a:gd name="T18" fmla="+- 0 4147 3427"/>
                <a:gd name="T19" fmla="*/ 4147 h 731"/>
                <a:gd name="T20" fmla="+- 0 4341 3425"/>
                <a:gd name="T21" fmla="*/ T20 w 986"/>
                <a:gd name="T22" fmla="+- 0 4158 3427"/>
                <a:gd name="T23" fmla="*/ 4158 h 731"/>
                <a:gd name="T24" fmla="+- 0 4346 3425"/>
                <a:gd name="T25" fmla="*/ T24 w 986"/>
                <a:gd name="T26" fmla="+- 0 4153 3427"/>
                <a:gd name="T27" fmla="*/ 4153 h 731"/>
                <a:gd name="T28" fmla="+- 0 4336 3425"/>
                <a:gd name="T29" fmla="*/ T28 w 986"/>
                <a:gd name="T30" fmla="+- 0 4143 3427"/>
                <a:gd name="T31" fmla="*/ 4143 h 731"/>
                <a:gd name="T32" fmla="+- 0 4165 3425"/>
                <a:gd name="T33" fmla="*/ T32 w 986"/>
                <a:gd name="T34" fmla="+- 0 4078 3427"/>
                <a:gd name="T35" fmla="*/ 4078 h 731"/>
                <a:gd name="T36" fmla="+- 0 3956 3425"/>
                <a:gd name="T37" fmla="*/ T36 w 986"/>
                <a:gd name="T38" fmla="+- 0 3972 3427"/>
                <a:gd name="T39" fmla="*/ 3972 h 731"/>
                <a:gd name="T40" fmla="+- 0 3763 3425"/>
                <a:gd name="T41" fmla="*/ T40 w 986"/>
                <a:gd name="T42" fmla="+- 0 3841 3427"/>
                <a:gd name="T43" fmla="*/ 3841 h 731"/>
                <a:gd name="T44" fmla="+- 0 3585 3425"/>
                <a:gd name="T45" fmla="*/ T44 w 986"/>
                <a:gd name="T46" fmla="+- 0 3683 3427"/>
                <a:gd name="T47" fmla="*/ 3683 h 731"/>
                <a:gd name="T48" fmla="+- 0 4334 3425"/>
                <a:gd name="T49" fmla="*/ T48 w 986"/>
                <a:gd name="T50" fmla="+- 0 4149 3427"/>
                <a:gd name="T51" fmla="*/ 4149 h 731"/>
                <a:gd name="T52" fmla="+- 0 4395 3425"/>
                <a:gd name="T53" fmla="*/ T52 w 986"/>
                <a:gd name="T54" fmla="+- 0 3957 3427"/>
                <a:gd name="T55" fmla="*/ 3957 h 731"/>
                <a:gd name="T56" fmla="+- 0 4334 3425"/>
                <a:gd name="T57" fmla="*/ T56 w 986"/>
                <a:gd name="T58" fmla="+- 0 4149 3427"/>
                <a:gd name="T59" fmla="*/ 4149 h 731"/>
                <a:gd name="T60" fmla="+- 0 4401 3425"/>
                <a:gd name="T61" fmla="*/ T60 w 986"/>
                <a:gd name="T62" fmla="+- 0 3960 3427"/>
                <a:gd name="T63" fmla="*/ 3960 h 731"/>
                <a:gd name="T64" fmla="+- 0 4395 3425"/>
                <a:gd name="T65" fmla="*/ T64 w 986"/>
                <a:gd name="T66" fmla="+- 0 3957 3427"/>
                <a:gd name="T67" fmla="*/ 3957 h 731"/>
                <a:gd name="T68" fmla="+- 0 4409 3425"/>
                <a:gd name="T69" fmla="*/ T68 w 986"/>
                <a:gd name="T70" fmla="+- 0 3951 3427"/>
                <a:gd name="T71" fmla="*/ 3951 h 731"/>
                <a:gd name="T72" fmla="+- 0 4407 3425"/>
                <a:gd name="T73" fmla="*/ T72 w 986"/>
                <a:gd name="T74" fmla="+- 0 3960 3427"/>
                <a:gd name="T75" fmla="*/ 3960 h 731"/>
                <a:gd name="T76" fmla="+- 0 4409 3425"/>
                <a:gd name="T77" fmla="*/ T76 w 986"/>
                <a:gd name="T78" fmla="+- 0 3951 3427"/>
                <a:gd name="T79" fmla="*/ 3951 h 731"/>
                <a:gd name="T80" fmla="+- 0 3813 3425"/>
                <a:gd name="T81" fmla="*/ T80 w 986"/>
                <a:gd name="T82" fmla="+- 0 3440 3427"/>
                <a:gd name="T83" fmla="*/ 3440 h 731"/>
                <a:gd name="T84" fmla="+- 0 3699 3425"/>
                <a:gd name="T85" fmla="*/ T84 w 986"/>
                <a:gd name="T86" fmla="+- 0 3513 3427"/>
                <a:gd name="T87" fmla="*/ 3513 h 731"/>
                <a:gd name="T88" fmla="+- 0 3699 3425"/>
                <a:gd name="T89" fmla="*/ T88 w 986"/>
                <a:gd name="T90" fmla="+- 0 3521 3427"/>
                <a:gd name="T91" fmla="*/ 3521 h 731"/>
                <a:gd name="T92" fmla="+- 0 3796 3425"/>
                <a:gd name="T93" fmla="*/ T92 w 986"/>
                <a:gd name="T94" fmla="+- 0 3615 3427"/>
                <a:gd name="T95" fmla="*/ 3615 h 731"/>
                <a:gd name="T96" fmla="+- 0 3988 3425"/>
                <a:gd name="T97" fmla="*/ T96 w 986"/>
                <a:gd name="T98" fmla="+- 0 3763 3427"/>
                <a:gd name="T99" fmla="*/ 3763 h 731"/>
                <a:gd name="T100" fmla="+- 0 4200 3425"/>
                <a:gd name="T101" fmla="*/ T100 w 986"/>
                <a:gd name="T102" fmla="+- 0 3882 3427"/>
                <a:gd name="T103" fmla="*/ 3882 h 731"/>
                <a:gd name="T104" fmla="+- 0 4395 3425"/>
                <a:gd name="T105" fmla="*/ T104 w 986"/>
                <a:gd name="T106" fmla="+- 0 3957 3427"/>
                <a:gd name="T107" fmla="*/ 3957 h 731"/>
                <a:gd name="T108" fmla="+- 0 4409 3425"/>
                <a:gd name="T109" fmla="*/ T108 w 986"/>
                <a:gd name="T110" fmla="+- 0 3949 3427"/>
                <a:gd name="T111" fmla="*/ 3949 h 731"/>
                <a:gd name="T112" fmla="+- 0 4206 3425"/>
                <a:gd name="T113" fmla="*/ T112 w 986"/>
                <a:gd name="T114" fmla="+- 0 3871 3427"/>
                <a:gd name="T115" fmla="*/ 3871 h 731"/>
                <a:gd name="T116" fmla="+- 0 3996 3425"/>
                <a:gd name="T117" fmla="*/ T116 w 986"/>
                <a:gd name="T118" fmla="+- 0 3753 3427"/>
                <a:gd name="T119" fmla="*/ 3753 h 731"/>
                <a:gd name="T120" fmla="+- 0 3805 3425"/>
                <a:gd name="T121" fmla="*/ T120 w 986"/>
                <a:gd name="T122" fmla="+- 0 3606 3427"/>
                <a:gd name="T123" fmla="*/ 3606 h 731"/>
                <a:gd name="T124" fmla="+- 0 3709 3425"/>
                <a:gd name="T125" fmla="*/ T124 w 986"/>
                <a:gd name="T126" fmla="+- 0 3522 3427"/>
                <a:gd name="T127" fmla="*/ 3522 h 731"/>
                <a:gd name="T128" fmla="+- 0 3817 3425"/>
                <a:gd name="T129" fmla="*/ T128 w 986"/>
                <a:gd name="T130" fmla="+- 0 3439 3427"/>
                <a:gd name="T131" fmla="*/ 3439 h 731"/>
                <a:gd name="T132" fmla="+- 0 3818 3425"/>
                <a:gd name="T133" fmla="*/ T132 w 986"/>
                <a:gd name="T134" fmla="+- 0 3429 3427"/>
                <a:gd name="T135" fmla="*/ 3429 h 731"/>
                <a:gd name="T136" fmla="+- 0 3813 3425"/>
                <a:gd name="T137" fmla="*/ T136 w 986"/>
                <a:gd name="T138" fmla="+- 0 3427 3427"/>
                <a:gd name="T139" fmla="*/ 3427 h 731"/>
                <a:gd name="T140" fmla="+- 0 3506 3425"/>
                <a:gd name="T141" fmla="*/ T140 w 986"/>
                <a:gd name="T142" fmla="+- 0 3446 3427"/>
                <a:gd name="T143" fmla="*/ 3446 h 731"/>
                <a:gd name="T144" fmla="+- 0 3425 3425"/>
                <a:gd name="T145" fmla="*/ T144 w 986"/>
                <a:gd name="T146" fmla="+- 0 3732 3427"/>
                <a:gd name="T147" fmla="*/ 3732 h 731"/>
                <a:gd name="T148" fmla="+- 0 3434 3425"/>
                <a:gd name="T149" fmla="*/ T148 w 986"/>
                <a:gd name="T150" fmla="+- 0 3733 3427"/>
                <a:gd name="T151" fmla="*/ 3733 h 731"/>
                <a:gd name="T152" fmla="+- 0 3427 3425"/>
                <a:gd name="T153" fmla="*/ T152 w 986"/>
                <a:gd name="T154" fmla="+- 0 3723 3427"/>
                <a:gd name="T155" fmla="*/ 3723 h 731"/>
                <a:gd name="T156" fmla="+- 0 3512 3425"/>
                <a:gd name="T157" fmla="*/ T156 w 986"/>
                <a:gd name="T158" fmla="+- 0 3457 3427"/>
                <a:gd name="T159" fmla="*/ 3457 h 731"/>
                <a:gd name="T160" fmla="+- 0 3793 3425"/>
                <a:gd name="T161" fmla="*/ T160 w 986"/>
                <a:gd name="T162" fmla="+- 0 3441 3427"/>
                <a:gd name="T163" fmla="*/ 3441 h 731"/>
                <a:gd name="T164" fmla="+- 0 3816 3425"/>
                <a:gd name="T165" fmla="*/ T164 w 986"/>
                <a:gd name="T166" fmla="+- 0 3427 3427"/>
                <a:gd name="T167" fmla="*/ 3427 h 731"/>
                <a:gd name="T168" fmla="+- 0 3437 3425"/>
                <a:gd name="T169" fmla="*/ T168 w 986"/>
                <a:gd name="T170" fmla="+- 0 3729 3427"/>
                <a:gd name="T171" fmla="*/ 3729 h 731"/>
                <a:gd name="T172" fmla="+- 0 3539 3425"/>
                <a:gd name="T173" fmla="*/ T172 w 986"/>
                <a:gd name="T174" fmla="+- 0 3637 3427"/>
                <a:gd name="T175" fmla="*/ 3637 h 731"/>
                <a:gd name="T176" fmla="+- 0 3437 3425"/>
                <a:gd name="T177" fmla="*/ T176 w 986"/>
                <a:gd name="T178" fmla="+- 0 3729 3427"/>
                <a:gd name="T179" fmla="*/ 3729 h 731"/>
                <a:gd name="T180" fmla="+- 0 3535 3425"/>
                <a:gd name="T181" fmla="*/ T180 w 986"/>
                <a:gd name="T182" fmla="+- 0 3649 3427"/>
                <a:gd name="T183" fmla="*/ 3649 h 731"/>
                <a:gd name="T184" fmla="+- 0 3542 3425"/>
                <a:gd name="T185" fmla="*/ T184 w 986"/>
                <a:gd name="T186" fmla="+- 0 3637 3427"/>
                <a:gd name="T187" fmla="*/ 3637 h 731"/>
                <a:gd name="T188" fmla="+- 0 3538 3425"/>
                <a:gd name="T189" fmla="*/ T188 w 986"/>
                <a:gd name="T190" fmla="+- 0 3653 3427"/>
                <a:gd name="T191" fmla="*/ 3653 h 731"/>
                <a:gd name="T192" fmla="+- 0 3709 3425"/>
                <a:gd name="T193" fmla="*/ T192 w 986"/>
                <a:gd name="T194" fmla="+- 0 3522 3427"/>
                <a:gd name="T195" fmla="*/ 3522 h 731"/>
                <a:gd name="T196" fmla="+- 0 3714 3425"/>
                <a:gd name="T197" fmla="*/ T196 w 986"/>
                <a:gd name="T198" fmla="+- 0 3518 3427"/>
                <a:gd name="T199" fmla="*/ 3518 h 731"/>
                <a:gd name="T200" fmla="+- 0 3714 3425"/>
                <a:gd name="T201" fmla="*/ T200 w 986"/>
                <a:gd name="T202" fmla="+- 0 3518 3427"/>
                <a:gd name="T203" fmla="*/ 3518 h 731"/>
                <a:gd name="T204" fmla="+- 0 3714 3425"/>
                <a:gd name="T205" fmla="*/ T204 w 986"/>
                <a:gd name="T206" fmla="+- 0 3518 3427"/>
                <a:gd name="T207" fmla="*/ 3518 h 731"/>
                <a:gd name="T208" fmla="+- 0 3512 3425"/>
                <a:gd name="T209" fmla="*/ T208 w 986"/>
                <a:gd name="T210" fmla="+- 0 3457 3427"/>
                <a:gd name="T211" fmla="*/ 3457 h 731"/>
                <a:gd name="T212" fmla="+- 0 3517 3425"/>
                <a:gd name="T213" fmla="*/ T212 w 986"/>
                <a:gd name="T214" fmla="+- 0 3457 3427"/>
                <a:gd name="T215" fmla="*/ 3457 h 731"/>
                <a:gd name="T216" fmla="+- 0 3517 3425"/>
                <a:gd name="T217" fmla="*/ T216 w 986"/>
                <a:gd name="T218" fmla="+- 0 3457 3427"/>
                <a:gd name="T219" fmla="*/ 3457 h 731"/>
                <a:gd name="T220" fmla="+- 0 3517 3425"/>
                <a:gd name="T221" fmla="*/ T220 w 986"/>
                <a:gd name="T222" fmla="+- 0 3457 3427"/>
                <a:gd name="T223" fmla="*/ 3457 h 731"/>
                <a:gd name="T224" fmla="+- 0 3793 3425"/>
                <a:gd name="T225" fmla="*/ T224 w 986"/>
                <a:gd name="T226" fmla="+- 0 3441 3427"/>
                <a:gd name="T227" fmla="*/ 3441 h 731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  <a:cxn ang="0">
                  <a:pos x="T217" y="T219"/>
                </a:cxn>
                <a:cxn ang="0">
                  <a:pos x="T221" y="T223"/>
                </a:cxn>
                <a:cxn ang="0">
                  <a:pos x="T225" y="T227"/>
                </a:cxn>
              </a:cxnLst>
              <a:rect l="0" t="0" r="r" b="b"/>
              <a:pathLst>
                <a:path w="986" h="731">
                  <a:moveTo>
                    <a:pt x="129" y="222"/>
                  </a:moveTo>
                  <a:lnTo>
                    <a:pt x="118" y="222"/>
                  </a:lnTo>
                  <a:lnTo>
                    <a:pt x="113" y="226"/>
                  </a:lnTo>
                  <a:lnTo>
                    <a:pt x="152" y="265"/>
                  </a:lnTo>
                  <a:lnTo>
                    <a:pt x="209" y="320"/>
                  </a:lnTo>
                  <a:lnTo>
                    <a:pt x="268" y="373"/>
                  </a:lnTo>
                  <a:lnTo>
                    <a:pt x="329" y="423"/>
                  </a:lnTo>
                  <a:lnTo>
                    <a:pt x="393" y="470"/>
                  </a:lnTo>
                  <a:lnTo>
                    <a:pt x="458" y="515"/>
                  </a:lnTo>
                  <a:lnTo>
                    <a:pt x="525" y="557"/>
                  </a:lnTo>
                  <a:lnTo>
                    <a:pt x="594" y="596"/>
                  </a:lnTo>
                  <a:lnTo>
                    <a:pt x="665" y="631"/>
                  </a:lnTo>
                  <a:lnTo>
                    <a:pt x="737" y="664"/>
                  </a:lnTo>
                  <a:lnTo>
                    <a:pt x="810" y="694"/>
                  </a:lnTo>
                  <a:lnTo>
                    <a:pt x="885" y="720"/>
                  </a:lnTo>
                  <a:lnTo>
                    <a:pt x="914" y="730"/>
                  </a:lnTo>
                  <a:lnTo>
                    <a:pt x="915" y="731"/>
                  </a:lnTo>
                  <a:lnTo>
                    <a:pt x="916" y="731"/>
                  </a:lnTo>
                  <a:lnTo>
                    <a:pt x="919" y="730"/>
                  </a:lnTo>
                  <a:lnTo>
                    <a:pt x="921" y="727"/>
                  </a:lnTo>
                  <a:lnTo>
                    <a:pt x="921" y="726"/>
                  </a:lnTo>
                  <a:lnTo>
                    <a:pt x="922" y="722"/>
                  </a:lnTo>
                  <a:lnTo>
                    <a:pt x="909" y="722"/>
                  </a:lnTo>
                  <a:lnTo>
                    <a:pt x="911" y="716"/>
                  </a:lnTo>
                  <a:lnTo>
                    <a:pt x="889" y="709"/>
                  </a:lnTo>
                  <a:lnTo>
                    <a:pt x="814" y="682"/>
                  </a:lnTo>
                  <a:lnTo>
                    <a:pt x="740" y="651"/>
                  </a:lnTo>
                  <a:lnTo>
                    <a:pt x="669" y="619"/>
                  </a:lnTo>
                  <a:lnTo>
                    <a:pt x="599" y="583"/>
                  </a:lnTo>
                  <a:lnTo>
                    <a:pt x="531" y="545"/>
                  </a:lnTo>
                  <a:lnTo>
                    <a:pt x="465" y="504"/>
                  </a:lnTo>
                  <a:lnTo>
                    <a:pt x="401" y="460"/>
                  </a:lnTo>
                  <a:lnTo>
                    <a:pt x="338" y="414"/>
                  </a:lnTo>
                  <a:lnTo>
                    <a:pt x="277" y="364"/>
                  </a:lnTo>
                  <a:lnTo>
                    <a:pt x="218" y="311"/>
                  </a:lnTo>
                  <a:lnTo>
                    <a:pt x="160" y="256"/>
                  </a:lnTo>
                  <a:lnTo>
                    <a:pt x="129" y="222"/>
                  </a:lnTo>
                  <a:close/>
                  <a:moveTo>
                    <a:pt x="911" y="716"/>
                  </a:moveTo>
                  <a:lnTo>
                    <a:pt x="909" y="722"/>
                  </a:lnTo>
                  <a:lnTo>
                    <a:pt x="918" y="718"/>
                  </a:lnTo>
                  <a:lnTo>
                    <a:pt x="911" y="716"/>
                  </a:lnTo>
                  <a:close/>
                  <a:moveTo>
                    <a:pt x="970" y="530"/>
                  </a:moveTo>
                  <a:lnTo>
                    <a:pt x="911" y="716"/>
                  </a:lnTo>
                  <a:lnTo>
                    <a:pt x="918" y="718"/>
                  </a:lnTo>
                  <a:lnTo>
                    <a:pt x="909" y="722"/>
                  </a:lnTo>
                  <a:lnTo>
                    <a:pt x="922" y="722"/>
                  </a:lnTo>
                  <a:lnTo>
                    <a:pt x="982" y="533"/>
                  </a:lnTo>
                  <a:lnTo>
                    <a:pt x="976" y="533"/>
                  </a:lnTo>
                  <a:lnTo>
                    <a:pt x="970" y="530"/>
                  </a:lnTo>
                  <a:close/>
                  <a:moveTo>
                    <a:pt x="972" y="524"/>
                  </a:moveTo>
                  <a:lnTo>
                    <a:pt x="970" y="530"/>
                  </a:lnTo>
                  <a:lnTo>
                    <a:pt x="976" y="533"/>
                  </a:lnTo>
                  <a:lnTo>
                    <a:pt x="972" y="524"/>
                  </a:lnTo>
                  <a:close/>
                  <a:moveTo>
                    <a:pt x="984" y="524"/>
                  </a:moveTo>
                  <a:lnTo>
                    <a:pt x="972" y="524"/>
                  </a:lnTo>
                  <a:lnTo>
                    <a:pt x="976" y="533"/>
                  </a:lnTo>
                  <a:lnTo>
                    <a:pt x="982" y="533"/>
                  </a:lnTo>
                  <a:lnTo>
                    <a:pt x="984" y="528"/>
                  </a:lnTo>
                  <a:lnTo>
                    <a:pt x="985" y="526"/>
                  </a:lnTo>
                  <a:lnTo>
                    <a:pt x="984" y="524"/>
                  </a:lnTo>
                  <a:close/>
                  <a:moveTo>
                    <a:pt x="392" y="1"/>
                  </a:moveTo>
                  <a:lnTo>
                    <a:pt x="385" y="1"/>
                  </a:lnTo>
                  <a:lnTo>
                    <a:pt x="388" y="13"/>
                  </a:lnTo>
                  <a:lnTo>
                    <a:pt x="368" y="14"/>
                  </a:lnTo>
                  <a:lnTo>
                    <a:pt x="276" y="85"/>
                  </a:lnTo>
                  <a:lnTo>
                    <a:pt x="274" y="86"/>
                  </a:lnTo>
                  <a:lnTo>
                    <a:pt x="273" y="89"/>
                  </a:lnTo>
                  <a:lnTo>
                    <a:pt x="273" y="91"/>
                  </a:lnTo>
                  <a:lnTo>
                    <a:pt x="274" y="94"/>
                  </a:lnTo>
                  <a:lnTo>
                    <a:pt x="276" y="95"/>
                  </a:lnTo>
                  <a:lnTo>
                    <a:pt x="312" y="132"/>
                  </a:lnTo>
                  <a:lnTo>
                    <a:pt x="371" y="188"/>
                  </a:lnTo>
                  <a:lnTo>
                    <a:pt x="433" y="240"/>
                  </a:lnTo>
                  <a:lnTo>
                    <a:pt x="497" y="290"/>
                  </a:lnTo>
                  <a:lnTo>
                    <a:pt x="563" y="336"/>
                  </a:lnTo>
                  <a:lnTo>
                    <a:pt x="632" y="379"/>
                  </a:lnTo>
                  <a:lnTo>
                    <a:pt x="703" y="419"/>
                  </a:lnTo>
                  <a:lnTo>
                    <a:pt x="775" y="455"/>
                  </a:lnTo>
                  <a:lnTo>
                    <a:pt x="850" y="487"/>
                  </a:lnTo>
                  <a:lnTo>
                    <a:pt x="926" y="516"/>
                  </a:lnTo>
                  <a:lnTo>
                    <a:pt x="970" y="530"/>
                  </a:lnTo>
                  <a:lnTo>
                    <a:pt x="972" y="524"/>
                  </a:lnTo>
                  <a:lnTo>
                    <a:pt x="984" y="524"/>
                  </a:lnTo>
                  <a:lnTo>
                    <a:pt x="984" y="522"/>
                  </a:lnTo>
                  <a:lnTo>
                    <a:pt x="931" y="504"/>
                  </a:lnTo>
                  <a:lnTo>
                    <a:pt x="855" y="476"/>
                  </a:lnTo>
                  <a:lnTo>
                    <a:pt x="781" y="444"/>
                  </a:lnTo>
                  <a:lnTo>
                    <a:pt x="709" y="408"/>
                  </a:lnTo>
                  <a:lnTo>
                    <a:pt x="639" y="369"/>
                  </a:lnTo>
                  <a:lnTo>
                    <a:pt x="571" y="326"/>
                  </a:lnTo>
                  <a:lnTo>
                    <a:pt x="505" y="280"/>
                  </a:lnTo>
                  <a:lnTo>
                    <a:pt x="441" y="231"/>
                  </a:lnTo>
                  <a:lnTo>
                    <a:pt x="380" y="179"/>
                  </a:lnTo>
                  <a:lnTo>
                    <a:pt x="321" y="124"/>
                  </a:lnTo>
                  <a:lnTo>
                    <a:pt x="292" y="95"/>
                  </a:lnTo>
                  <a:lnTo>
                    <a:pt x="284" y="95"/>
                  </a:lnTo>
                  <a:lnTo>
                    <a:pt x="284" y="86"/>
                  </a:lnTo>
                  <a:lnTo>
                    <a:pt x="295" y="86"/>
                  </a:lnTo>
                  <a:lnTo>
                    <a:pt x="392" y="12"/>
                  </a:lnTo>
                  <a:lnTo>
                    <a:pt x="394" y="10"/>
                  </a:lnTo>
                  <a:lnTo>
                    <a:pt x="396" y="7"/>
                  </a:lnTo>
                  <a:lnTo>
                    <a:pt x="393" y="2"/>
                  </a:lnTo>
                  <a:lnTo>
                    <a:pt x="392" y="1"/>
                  </a:lnTo>
                  <a:close/>
                  <a:moveTo>
                    <a:pt x="391" y="0"/>
                  </a:moveTo>
                  <a:lnTo>
                    <a:pt x="388" y="0"/>
                  </a:lnTo>
                  <a:lnTo>
                    <a:pt x="86" y="18"/>
                  </a:lnTo>
                  <a:lnTo>
                    <a:pt x="84" y="18"/>
                  </a:lnTo>
                  <a:lnTo>
                    <a:pt x="81" y="19"/>
                  </a:lnTo>
                  <a:lnTo>
                    <a:pt x="81" y="22"/>
                  </a:lnTo>
                  <a:lnTo>
                    <a:pt x="0" y="299"/>
                  </a:lnTo>
                  <a:lnTo>
                    <a:pt x="0" y="305"/>
                  </a:lnTo>
                  <a:lnTo>
                    <a:pt x="4" y="307"/>
                  </a:lnTo>
                  <a:lnTo>
                    <a:pt x="8" y="307"/>
                  </a:lnTo>
                  <a:lnTo>
                    <a:pt x="9" y="306"/>
                  </a:lnTo>
                  <a:lnTo>
                    <a:pt x="14" y="302"/>
                  </a:lnTo>
                  <a:lnTo>
                    <a:pt x="12" y="302"/>
                  </a:lnTo>
                  <a:lnTo>
                    <a:pt x="2" y="296"/>
                  </a:lnTo>
                  <a:lnTo>
                    <a:pt x="17" y="285"/>
                  </a:lnTo>
                  <a:lnTo>
                    <a:pt x="92" y="30"/>
                  </a:lnTo>
                  <a:lnTo>
                    <a:pt x="87" y="30"/>
                  </a:lnTo>
                  <a:lnTo>
                    <a:pt x="93" y="25"/>
                  </a:lnTo>
                  <a:lnTo>
                    <a:pt x="173" y="25"/>
                  </a:lnTo>
                  <a:lnTo>
                    <a:pt x="368" y="14"/>
                  </a:lnTo>
                  <a:lnTo>
                    <a:pt x="385" y="1"/>
                  </a:lnTo>
                  <a:lnTo>
                    <a:pt x="392" y="1"/>
                  </a:lnTo>
                  <a:lnTo>
                    <a:pt x="391" y="0"/>
                  </a:lnTo>
                  <a:close/>
                  <a:moveTo>
                    <a:pt x="17" y="285"/>
                  </a:moveTo>
                  <a:lnTo>
                    <a:pt x="2" y="296"/>
                  </a:lnTo>
                  <a:lnTo>
                    <a:pt x="12" y="302"/>
                  </a:lnTo>
                  <a:lnTo>
                    <a:pt x="17" y="285"/>
                  </a:lnTo>
                  <a:close/>
                  <a:moveTo>
                    <a:pt x="117" y="210"/>
                  </a:moveTo>
                  <a:lnTo>
                    <a:pt x="114" y="210"/>
                  </a:lnTo>
                  <a:lnTo>
                    <a:pt x="111" y="212"/>
                  </a:lnTo>
                  <a:lnTo>
                    <a:pt x="17" y="285"/>
                  </a:lnTo>
                  <a:lnTo>
                    <a:pt x="12" y="302"/>
                  </a:lnTo>
                  <a:lnTo>
                    <a:pt x="14" y="302"/>
                  </a:lnTo>
                  <a:lnTo>
                    <a:pt x="113" y="226"/>
                  </a:lnTo>
                  <a:lnTo>
                    <a:pt x="110" y="222"/>
                  </a:lnTo>
                  <a:lnTo>
                    <a:pt x="129" y="222"/>
                  </a:lnTo>
                  <a:lnTo>
                    <a:pt x="120" y="212"/>
                  </a:lnTo>
                  <a:lnTo>
                    <a:pt x="117" y="210"/>
                  </a:lnTo>
                  <a:close/>
                  <a:moveTo>
                    <a:pt x="118" y="222"/>
                  </a:moveTo>
                  <a:lnTo>
                    <a:pt x="110" y="222"/>
                  </a:lnTo>
                  <a:lnTo>
                    <a:pt x="113" y="226"/>
                  </a:lnTo>
                  <a:lnTo>
                    <a:pt x="118" y="222"/>
                  </a:lnTo>
                  <a:close/>
                  <a:moveTo>
                    <a:pt x="284" y="86"/>
                  </a:moveTo>
                  <a:lnTo>
                    <a:pt x="284" y="95"/>
                  </a:lnTo>
                  <a:lnTo>
                    <a:pt x="289" y="91"/>
                  </a:lnTo>
                  <a:lnTo>
                    <a:pt x="284" y="86"/>
                  </a:lnTo>
                  <a:close/>
                  <a:moveTo>
                    <a:pt x="289" y="91"/>
                  </a:moveTo>
                  <a:lnTo>
                    <a:pt x="284" y="95"/>
                  </a:lnTo>
                  <a:lnTo>
                    <a:pt x="292" y="95"/>
                  </a:lnTo>
                  <a:lnTo>
                    <a:pt x="289" y="91"/>
                  </a:lnTo>
                  <a:close/>
                  <a:moveTo>
                    <a:pt x="295" y="86"/>
                  </a:moveTo>
                  <a:lnTo>
                    <a:pt x="284" y="86"/>
                  </a:lnTo>
                  <a:lnTo>
                    <a:pt x="289" y="91"/>
                  </a:lnTo>
                  <a:lnTo>
                    <a:pt x="295" y="86"/>
                  </a:lnTo>
                  <a:close/>
                  <a:moveTo>
                    <a:pt x="93" y="25"/>
                  </a:moveTo>
                  <a:lnTo>
                    <a:pt x="87" y="30"/>
                  </a:lnTo>
                  <a:lnTo>
                    <a:pt x="92" y="30"/>
                  </a:lnTo>
                  <a:lnTo>
                    <a:pt x="93" y="25"/>
                  </a:lnTo>
                  <a:close/>
                  <a:moveTo>
                    <a:pt x="92" y="30"/>
                  </a:moveTo>
                  <a:lnTo>
                    <a:pt x="87" y="30"/>
                  </a:lnTo>
                  <a:lnTo>
                    <a:pt x="92" y="30"/>
                  </a:lnTo>
                  <a:close/>
                  <a:moveTo>
                    <a:pt x="173" y="25"/>
                  </a:moveTo>
                  <a:lnTo>
                    <a:pt x="93" y="25"/>
                  </a:lnTo>
                  <a:lnTo>
                    <a:pt x="92" y="30"/>
                  </a:lnTo>
                  <a:lnTo>
                    <a:pt x="173" y="25"/>
                  </a:lnTo>
                  <a:close/>
                  <a:moveTo>
                    <a:pt x="385" y="1"/>
                  </a:moveTo>
                  <a:lnTo>
                    <a:pt x="368" y="14"/>
                  </a:lnTo>
                  <a:lnTo>
                    <a:pt x="388" y="13"/>
                  </a:lnTo>
                  <a:lnTo>
                    <a:pt x="385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AutoShape 16"/>
            <p:cNvSpPr>
              <a:spLocks/>
            </p:cNvSpPr>
            <p:nvPr/>
          </p:nvSpPr>
          <p:spPr bwMode="auto">
            <a:xfrm>
              <a:off x="3045" y="1496"/>
              <a:ext cx="476" cy="905"/>
            </a:xfrm>
            <a:custGeom>
              <a:avLst/>
              <a:gdLst>
                <a:gd name="T0" fmla="+- 0 3392 3045"/>
                <a:gd name="T1" fmla="*/ T0 w 476"/>
                <a:gd name="T2" fmla="+- 0 1496 1496"/>
                <a:gd name="T3" fmla="*/ 1496 h 905"/>
                <a:gd name="T4" fmla="+- 0 3104 3045"/>
                <a:gd name="T5" fmla="*/ T4 w 476"/>
                <a:gd name="T6" fmla="+- 0 1525 1496"/>
                <a:gd name="T7" fmla="*/ 1525 h 905"/>
                <a:gd name="T8" fmla="+- 0 3223 3045"/>
                <a:gd name="T9" fmla="*/ T8 w 476"/>
                <a:gd name="T10" fmla="+- 0 1595 1496"/>
                <a:gd name="T11" fmla="*/ 1595 h 905"/>
                <a:gd name="T12" fmla="+- 0 3189 3045"/>
                <a:gd name="T13" fmla="*/ T12 w 476"/>
                <a:gd name="T14" fmla="+- 0 1671 1496"/>
                <a:gd name="T15" fmla="*/ 1671 h 905"/>
                <a:gd name="T16" fmla="+- 0 3159 3045"/>
                <a:gd name="T17" fmla="*/ T16 w 476"/>
                <a:gd name="T18" fmla="+- 0 1748 1496"/>
                <a:gd name="T19" fmla="*/ 1748 h 905"/>
                <a:gd name="T20" fmla="+- 0 3132 3045"/>
                <a:gd name="T21" fmla="*/ T20 w 476"/>
                <a:gd name="T22" fmla="+- 0 1827 1496"/>
                <a:gd name="T23" fmla="*/ 1827 h 905"/>
                <a:gd name="T24" fmla="+- 0 3108 3045"/>
                <a:gd name="T25" fmla="*/ T24 w 476"/>
                <a:gd name="T26" fmla="+- 0 1907 1496"/>
                <a:gd name="T27" fmla="*/ 1907 h 905"/>
                <a:gd name="T28" fmla="+- 0 3089 3045"/>
                <a:gd name="T29" fmla="*/ T28 w 476"/>
                <a:gd name="T30" fmla="+- 0 1988 1496"/>
                <a:gd name="T31" fmla="*/ 1988 h 905"/>
                <a:gd name="T32" fmla="+- 0 3073 3045"/>
                <a:gd name="T33" fmla="*/ T32 w 476"/>
                <a:gd name="T34" fmla="+- 0 2069 1496"/>
                <a:gd name="T35" fmla="*/ 2069 h 905"/>
                <a:gd name="T36" fmla="+- 0 3060 3045"/>
                <a:gd name="T37" fmla="*/ T36 w 476"/>
                <a:gd name="T38" fmla="+- 0 2152 1496"/>
                <a:gd name="T39" fmla="*/ 2152 h 905"/>
                <a:gd name="T40" fmla="+- 0 3051 3045"/>
                <a:gd name="T41" fmla="*/ T40 w 476"/>
                <a:gd name="T42" fmla="+- 0 2234 1496"/>
                <a:gd name="T43" fmla="*/ 2234 h 905"/>
                <a:gd name="T44" fmla="+- 0 3046 3045"/>
                <a:gd name="T45" fmla="*/ T44 w 476"/>
                <a:gd name="T46" fmla="+- 0 2317 1496"/>
                <a:gd name="T47" fmla="*/ 2317 h 905"/>
                <a:gd name="T48" fmla="+- 0 3045 3045"/>
                <a:gd name="T49" fmla="*/ T48 w 476"/>
                <a:gd name="T50" fmla="+- 0 2401 1496"/>
                <a:gd name="T51" fmla="*/ 2401 h 905"/>
                <a:gd name="T52" fmla="+- 0 3253 3045"/>
                <a:gd name="T53" fmla="*/ T52 w 476"/>
                <a:gd name="T54" fmla="+- 0 2399 1496"/>
                <a:gd name="T55" fmla="*/ 2399 h 905"/>
                <a:gd name="T56" fmla="+- 0 3254 3045"/>
                <a:gd name="T57" fmla="*/ T56 w 476"/>
                <a:gd name="T58" fmla="+- 0 2319 1496"/>
                <a:gd name="T59" fmla="*/ 2319 h 905"/>
                <a:gd name="T60" fmla="+- 0 3259 3045"/>
                <a:gd name="T61" fmla="*/ T60 w 476"/>
                <a:gd name="T62" fmla="+- 0 2239 1496"/>
                <a:gd name="T63" fmla="*/ 2239 h 905"/>
                <a:gd name="T64" fmla="+- 0 3268 3045"/>
                <a:gd name="T65" fmla="*/ T64 w 476"/>
                <a:gd name="T66" fmla="+- 0 2160 1496"/>
                <a:gd name="T67" fmla="*/ 2160 h 905"/>
                <a:gd name="T68" fmla="+- 0 3281 3045"/>
                <a:gd name="T69" fmla="*/ T68 w 476"/>
                <a:gd name="T70" fmla="+- 0 2081 1496"/>
                <a:gd name="T71" fmla="*/ 2081 h 905"/>
                <a:gd name="T72" fmla="+- 0 3298 3045"/>
                <a:gd name="T73" fmla="*/ T72 w 476"/>
                <a:gd name="T74" fmla="+- 0 2003 1496"/>
                <a:gd name="T75" fmla="*/ 2003 h 905"/>
                <a:gd name="T76" fmla="+- 0 3318 3045"/>
                <a:gd name="T77" fmla="*/ T76 w 476"/>
                <a:gd name="T78" fmla="+- 0 1925 1496"/>
                <a:gd name="T79" fmla="*/ 1925 h 905"/>
                <a:gd name="T80" fmla="+- 0 3342 3045"/>
                <a:gd name="T81" fmla="*/ T80 w 476"/>
                <a:gd name="T82" fmla="+- 0 1849 1496"/>
                <a:gd name="T83" fmla="*/ 1849 h 905"/>
                <a:gd name="T84" fmla="+- 0 3370 3045"/>
                <a:gd name="T85" fmla="*/ T84 w 476"/>
                <a:gd name="T86" fmla="+- 0 1774 1496"/>
                <a:gd name="T87" fmla="*/ 1774 h 905"/>
                <a:gd name="T88" fmla="+- 0 3402 3045"/>
                <a:gd name="T89" fmla="*/ T88 w 476"/>
                <a:gd name="T90" fmla="+- 0 1700 1496"/>
                <a:gd name="T91" fmla="*/ 1700 h 905"/>
                <a:gd name="T92" fmla="+- 0 3487 3045"/>
                <a:gd name="T93" fmla="*/ T92 w 476"/>
                <a:gd name="T94" fmla="+- 0 1700 1496"/>
                <a:gd name="T95" fmla="*/ 1700 h 905"/>
                <a:gd name="T96" fmla="+- 0 3392 3045"/>
                <a:gd name="T97" fmla="*/ T96 w 476"/>
                <a:gd name="T98" fmla="+- 0 1496 1496"/>
                <a:gd name="T99" fmla="*/ 1496 h 905"/>
                <a:gd name="T100" fmla="+- 0 3487 3045"/>
                <a:gd name="T101" fmla="*/ T100 w 476"/>
                <a:gd name="T102" fmla="+- 0 1700 1496"/>
                <a:gd name="T103" fmla="*/ 1700 h 905"/>
                <a:gd name="T104" fmla="+- 0 3402 3045"/>
                <a:gd name="T105" fmla="*/ T104 w 476"/>
                <a:gd name="T106" fmla="+- 0 1700 1496"/>
                <a:gd name="T107" fmla="*/ 1700 h 905"/>
                <a:gd name="T108" fmla="+- 0 3520 3045"/>
                <a:gd name="T109" fmla="*/ T108 w 476"/>
                <a:gd name="T110" fmla="+- 0 1771 1496"/>
                <a:gd name="T111" fmla="*/ 1771 h 905"/>
                <a:gd name="T112" fmla="+- 0 3487 3045"/>
                <a:gd name="T113" fmla="*/ T112 w 476"/>
                <a:gd name="T114" fmla="+- 0 1700 1496"/>
                <a:gd name="T115" fmla="*/ 1700 h 90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</a:cxnLst>
              <a:rect l="0" t="0" r="r" b="b"/>
              <a:pathLst>
                <a:path w="476" h="905">
                  <a:moveTo>
                    <a:pt x="347" y="0"/>
                  </a:moveTo>
                  <a:lnTo>
                    <a:pt x="59" y="29"/>
                  </a:lnTo>
                  <a:lnTo>
                    <a:pt x="178" y="99"/>
                  </a:lnTo>
                  <a:lnTo>
                    <a:pt x="144" y="175"/>
                  </a:lnTo>
                  <a:lnTo>
                    <a:pt x="114" y="252"/>
                  </a:lnTo>
                  <a:lnTo>
                    <a:pt x="87" y="331"/>
                  </a:lnTo>
                  <a:lnTo>
                    <a:pt x="63" y="411"/>
                  </a:lnTo>
                  <a:lnTo>
                    <a:pt x="44" y="492"/>
                  </a:lnTo>
                  <a:lnTo>
                    <a:pt x="28" y="573"/>
                  </a:lnTo>
                  <a:lnTo>
                    <a:pt x="15" y="656"/>
                  </a:lnTo>
                  <a:lnTo>
                    <a:pt x="6" y="738"/>
                  </a:lnTo>
                  <a:lnTo>
                    <a:pt x="1" y="821"/>
                  </a:lnTo>
                  <a:lnTo>
                    <a:pt x="0" y="905"/>
                  </a:lnTo>
                  <a:lnTo>
                    <a:pt x="208" y="903"/>
                  </a:lnTo>
                  <a:lnTo>
                    <a:pt x="209" y="823"/>
                  </a:lnTo>
                  <a:lnTo>
                    <a:pt x="214" y="743"/>
                  </a:lnTo>
                  <a:lnTo>
                    <a:pt x="223" y="664"/>
                  </a:lnTo>
                  <a:lnTo>
                    <a:pt x="236" y="585"/>
                  </a:lnTo>
                  <a:lnTo>
                    <a:pt x="253" y="507"/>
                  </a:lnTo>
                  <a:lnTo>
                    <a:pt x="273" y="429"/>
                  </a:lnTo>
                  <a:lnTo>
                    <a:pt x="297" y="353"/>
                  </a:lnTo>
                  <a:lnTo>
                    <a:pt x="325" y="278"/>
                  </a:lnTo>
                  <a:lnTo>
                    <a:pt x="357" y="204"/>
                  </a:lnTo>
                  <a:lnTo>
                    <a:pt x="442" y="204"/>
                  </a:lnTo>
                  <a:lnTo>
                    <a:pt x="347" y="0"/>
                  </a:lnTo>
                  <a:close/>
                  <a:moveTo>
                    <a:pt x="442" y="204"/>
                  </a:moveTo>
                  <a:lnTo>
                    <a:pt x="357" y="204"/>
                  </a:lnTo>
                  <a:lnTo>
                    <a:pt x="475" y="275"/>
                  </a:lnTo>
                  <a:lnTo>
                    <a:pt x="442" y="204"/>
                  </a:lnTo>
                  <a:close/>
                </a:path>
              </a:pathLst>
            </a:custGeom>
            <a:solidFill>
              <a:srgbClr val="8F8F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AutoShape 15"/>
            <p:cNvSpPr>
              <a:spLocks/>
            </p:cNvSpPr>
            <p:nvPr/>
          </p:nvSpPr>
          <p:spPr bwMode="auto">
            <a:xfrm>
              <a:off x="3039" y="1490"/>
              <a:ext cx="489" cy="917"/>
            </a:xfrm>
            <a:custGeom>
              <a:avLst/>
              <a:gdLst>
                <a:gd name="T0" fmla="+- 0 3164 3039"/>
                <a:gd name="T1" fmla="*/ T0 w 489"/>
                <a:gd name="T2" fmla="+- 0 1716 1490"/>
                <a:gd name="T3" fmla="*/ 1716 h 917"/>
                <a:gd name="T4" fmla="+- 0 3092 3039"/>
                <a:gd name="T5" fmla="*/ T4 w 489"/>
                <a:gd name="T6" fmla="+- 0 1947 1490"/>
                <a:gd name="T7" fmla="*/ 1947 h 917"/>
                <a:gd name="T8" fmla="+- 0 3051 3039"/>
                <a:gd name="T9" fmla="*/ T8 w 489"/>
                <a:gd name="T10" fmla="+- 0 2185 1490"/>
                <a:gd name="T11" fmla="*/ 2185 h 917"/>
                <a:gd name="T12" fmla="+- 0 3039 3039"/>
                <a:gd name="T13" fmla="*/ T12 w 489"/>
                <a:gd name="T14" fmla="+- 0 2392 1490"/>
                <a:gd name="T15" fmla="*/ 2392 h 917"/>
                <a:gd name="T16" fmla="+- 0 3043 3039"/>
                <a:gd name="T17" fmla="*/ T16 w 489"/>
                <a:gd name="T18" fmla="+- 0 2407 1490"/>
                <a:gd name="T19" fmla="*/ 2407 h 917"/>
                <a:gd name="T20" fmla="+- 0 3259 3039"/>
                <a:gd name="T21" fmla="*/ T20 w 489"/>
                <a:gd name="T22" fmla="+- 0 2402 1490"/>
                <a:gd name="T23" fmla="*/ 2402 h 917"/>
                <a:gd name="T24" fmla="+- 0 3045 3039"/>
                <a:gd name="T25" fmla="*/ T24 w 489"/>
                <a:gd name="T26" fmla="+- 0 2395 1490"/>
                <a:gd name="T27" fmla="*/ 2395 h 917"/>
                <a:gd name="T28" fmla="+- 0 3056 3039"/>
                <a:gd name="T29" fmla="*/ T28 w 489"/>
                <a:gd name="T30" fmla="+- 0 2269 1490"/>
                <a:gd name="T31" fmla="*/ 2269 h 917"/>
                <a:gd name="T32" fmla="+- 0 3087 3039"/>
                <a:gd name="T33" fmla="*/ T32 w 489"/>
                <a:gd name="T34" fmla="+- 0 2029 1490"/>
                <a:gd name="T35" fmla="*/ 2029 h 917"/>
                <a:gd name="T36" fmla="+- 0 3149 3039"/>
                <a:gd name="T37" fmla="*/ T36 w 489"/>
                <a:gd name="T38" fmla="+- 0 1795 1490"/>
                <a:gd name="T39" fmla="*/ 1795 h 917"/>
                <a:gd name="T40" fmla="+- 0 3228 3039"/>
                <a:gd name="T41" fmla="*/ T40 w 489"/>
                <a:gd name="T42" fmla="+- 0 1600 1490"/>
                <a:gd name="T43" fmla="*/ 1600 h 917"/>
                <a:gd name="T44" fmla="+- 0 3052 3039"/>
                <a:gd name="T45" fmla="*/ T44 w 489"/>
                <a:gd name="T46" fmla="+- 0 2395 1490"/>
                <a:gd name="T47" fmla="*/ 2395 h 917"/>
                <a:gd name="T48" fmla="+- 0 3052 3039"/>
                <a:gd name="T49" fmla="*/ T48 w 489"/>
                <a:gd name="T50" fmla="+- 0 2395 1490"/>
                <a:gd name="T51" fmla="*/ 2395 h 917"/>
                <a:gd name="T52" fmla="+- 0 3052 3039"/>
                <a:gd name="T53" fmla="*/ T52 w 489"/>
                <a:gd name="T54" fmla="+- 0 2401 1490"/>
                <a:gd name="T55" fmla="*/ 2401 h 917"/>
                <a:gd name="T56" fmla="+- 0 3247 3039"/>
                <a:gd name="T57" fmla="*/ T56 w 489"/>
                <a:gd name="T58" fmla="+- 0 2398 1490"/>
                <a:gd name="T59" fmla="*/ 2398 h 917"/>
                <a:gd name="T60" fmla="+- 0 3247 3039"/>
                <a:gd name="T61" fmla="*/ T60 w 489"/>
                <a:gd name="T62" fmla="+- 0 2393 1490"/>
                <a:gd name="T63" fmla="*/ 2393 h 917"/>
                <a:gd name="T64" fmla="+- 0 3259 3039"/>
                <a:gd name="T65" fmla="*/ T64 w 489"/>
                <a:gd name="T66" fmla="+- 0 2392 1490"/>
                <a:gd name="T67" fmla="*/ 2392 h 917"/>
                <a:gd name="T68" fmla="+- 0 3259 3039"/>
                <a:gd name="T69" fmla="*/ T68 w 489"/>
                <a:gd name="T70" fmla="+- 0 2398 1490"/>
                <a:gd name="T71" fmla="*/ 2398 h 917"/>
                <a:gd name="T72" fmla="+- 0 3400 3039"/>
                <a:gd name="T73" fmla="*/ T72 w 489"/>
                <a:gd name="T74" fmla="+- 0 1694 1490"/>
                <a:gd name="T75" fmla="*/ 1694 h 917"/>
                <a:gd name="T76" fmla="+- 0 3378 3039"/>
                <a:gd name="T77" fmla="*/ T76 w 489"/>
                <a:gd name="T78" fmla="+- 0 1740 1490"/>
                <a:gd name="T79" fmla="*/ 1740 h 917"/>
                <a:gd name="T80" fmla="+- 0 3301 3039"/>
                <a:gd name="T81" fmla="*/ T80 w 489"/>
                <a:gd name="T82" fmla="+- 0 1964 1490"/>
                <a:gd name="T83" fmla="*/ 1964 h 917"/>
                <a:gd name="T84" fmla="+- 0 3257 3039"/>
                <a:gd name="T85" fmla="*/ T84 w 489"/>
                <a:gd name="T86" fmla="+- 0 2196 1490"/>
                <a:gd name="T87" fmla="*/ 2196 h 917"/>
                <a:gd name="T88" fmla="+- 0 3247 3039"/>
                <a:gd name="T89" fmla="*/ T88 w 489"/>
                <a:gd name="T90" fmla="+- 0 2393 1490"/>
                <a:gd name="T91" fmla="*/ 2393 h 917"/>
                <a:gd name="T92" fmla="+- 0 3259 3039"/>
                <a:gd name="T93" fmla="*/ T92 w 489"/>
                <a:gd name="T94" fmla="+- 0 2354 1490"/>
                <a:gd name="T95" fmla="*/ 2354 h 917"/>
                <a:gd name="T96" fmla="+- 0 3281 3039"/>
                <a:gd name="T97" fmla="*/ T96 w 489"/>
                <a:gd name="T98" fmla="+- 0 2119 1490"/>
                <a:gd name="T99" fmla="*/ 2119 h 917"/>
                <a:gd name="T100" fmla="+- 0 3335 3039"/>
                <a:gd name="T101" fmla="*/ T100 w 489"/>
                <a:gd name="T102" fmla="+- 0 1893 1490"/>
                <a:gd name="T103" fmla="*/ 1893 h 917"/>
                <a:gd name="T104" fmla="+- 0 3405 3039"/>
                <a:gd name="T105" fmla="*/ T104 w 489"/>
                <a:gd name="T106" fmla="+- 0 1710 1490"/>
                <a:gd name="T107" fmla="*/ 1710 h 917"/>
                <a:gd name="T108" fmla="+- 0 3420 3039"/>
                <a:gd name="T109" fmla="*/ T108 w 489"/>
                <a:gd name="T110" fmla="+- 0 1704 1490"/>
                <a:gd name="T111" fmla="*/ 1704 h 917"/>
                <a:gd name="T112" fmla="+- 0 3420 3039"/>
                <a:gd name="T113" fmla="*/ T112 w 489"/>
                <a:gd name="T114" fmla="+- 0 1704 1490"/>
                <a:gd name="T115" fmla="*/ 1704 h 917"/>
                <a:gd name="T116" fmla="+- 0 3517 3039"/>
                <a:gd name="T117" fmla="*/ T116 w 489"/>
                <a:gd name="T118" fmla="+- 0 1776 1490"/>
                <a:gd name="T119" fmla="*/ 1776 h 917"/>
                <a:gd name="T120" fmla="+- 0 3526 3039"/>
                <a:gd name="T121" fmla="*/ T120 w 489"/>
                <a:gd name="T122" fmla="+- 0 1773 1490"/>
                <a:gd name="T123" fmla="*/ 1773 h 917"/>
                <a:gd name="T124" fmla="+- 0 3420 3039"/>
                <a:gd name="T125" fmla="*/ T124 w 489"/>
                <a:gd name="T126" fmla="+- 0 1704 1490"/>
                <a:gd name="T127" fmla="*/ 1704 h 917"/>
                <a:gd name="T128" fmla="+- 0 3524 3039"/>
                <a:gd name="T129" fmla="*/ T128 w 489"/>
                <a:gd name="T130" fmla="+- 0 1765 1490"/>
                <a:gd name="T131" fmla="*/ 1765 h 917"/>
                <a:gd name="T132" fmla="+- 0 3386 3039"/>
                <a:gd name="T133" fmla="*/ T132 w 489"/>
                <a:gd name="T134" fmla="+- 0 1500 1490"/>
                <a:gd name="T135" fmla="*/ 1500 h 917"/>
                <a:gd name="T136" fmla="+- 0 3505 3039"/>
                <a:gd name="T137" fmla="*/ T136 w 489"/>
                <a:gd name="T138" fmla="+- 0 1754 1490"/>
                <a:gd name="T139" fmla="*/ 1754 h 917"/>
                <a:gd name="T140" fmla="+- 0 3526 3039"/>
                <a:gd name="T141" fmla="*/ T140 w 489"/>
                <a:gd name="T142" fmla="+- 0 1773 1490"/>
                <a:gd name="T143" fmla="*/ 1773 h 917"/>
                <a:gd name="T144" fmla="+- 0 3401 3039"/>
                <a:gd name="T145" fmla="*/ T144 w 489"/>
                <a:gd name="T146" fmla="+- 0 1500 1490"/>
                <a:gd name="T147" fmla="*/ 1500 h 917"/>
                <a:gd name="T148" fmla="+- 0 3405 3039"/>
                <a:gd name="T149" fmla="*/ T148 w 489"/>
                <a:gd name="T150" fmla="+- 0 1710 1490"/>
                <a:gd name="T151" fmla="*/ 1710 h 917"/>
                <a:gd name="T152" fmla="+- 0 3214 3039"/>
                <a:gd name="T153" fmla="*/ T152 w 489"/>
                <a:gd name="T154" fmla="+- 0 1598 1490"/>
                <a:gd name="T155" fmla="*/ 1598 h 917"/>
                <a:gd name="T156" fmla="+- 0 3229 3039"/>
                <a:gd name="T157" fmla="*/ T156 w 489"/>
                <a:gd name="T158" fmla="+- 0 1592 1490"/>
                <a:gd name="T159" fmla="*/ 1592 h 917"/>
                <a:gd name="T160" fmla="+- 0 3228 3039"/>
                <a:gd name="T161" fmla="*/ T160 w 489"/>
                <a:gd name="T162" fmla="+- 0 1600 1490"/>
                <a:gd name="T163" fmla="*/ 1600 h 917"/>
                <a:gd name="T164" fmla="+- 0 3229 3039"/>
                <a:gd name="T165" fmla="*/ T164 w 489"/>
                <a:gd name="T166" fmla="+- 0 1592 1490"/>
                <a:gd name="T167" fmla="*/ 1592 h 917"/>
                <a:gd name="T168" fmla="+- 0 3104 3039"/>
                <a:gd name="T169" fmla="*/ T168 w 489"/>
                <a:gd name="T170" fmla="+- 0 1519 1490"/>
                <a:gd name="T171" fmla="*/ 1519 h 917"/>
                <a:gd name="T172" fmla="+- 0 3098 3039"/>
                <a:gd name="T173" fmla="*/ T172 w 489"/>
                <a:gd name="T174" fmla="+- 0 1524 1490"/>
                <a:gd name="T175" fmla="*/ 1524 h 917"/>
                <a:gd name="T176" fmla="+- 0 3102 3039"/>
                <a:gd name="T177" fmla="*/ T176 w 489"/>
                <a:gd name="T178" fmla="+- 0 1531 1490"/>
                <a:gd name="T179" fmla="*/ 1531 h 917"/>
                <a:gd name="T180" fmla="+- 0 3229 3039"/>
                <a:gd name="T181" fmla="*/ T180 w 489"/>
                <a:gd name="T182" fmla="+- 0 1592 1490"/>
                <a:gd name="T183" fmla="*/ 1592 h 917"/>
                <a:gd name="T184" fmla="+- 0 3126 3039"/>
                <a:gd name="T185" fmla="*/ T184 w 489"/>
                <a:gd name="T186" fmla="+- 0 1531 1490"/>
                <a:gd name="T187" fmla="*/ 1531 h 917"/>
                <a:gd name="T188" fmla="+- 0 3218 3039"/>
                <a:gd name="T189" fmla="*/ T188 w 489"/>
                <a:gd name="T190" fmla="+- 0 1520 1490"/>
                <a:gd name="T191" fmla="*/ 1520 h 917"/>
                <a:gd name="T192" fmla="+- 0 3401 3039"/>
                <a:gd name="T193" fmla="*/ T192 w 489"/>
                <a:gd name="T194" fmla="+- 0 1500 1490"/>
                <a:gd name="T195" fmla="*/ 1500 h 917"/>
                <a:gd name="T196" fmla="+- 0 3394 3039"/>
                <a:gd name="T197" fmla="*/ T196 w 489"/>
                <a:gd name="T198" fmla="+- 0 1490 1490"/>
                <a:gd name="T199" fmla="*/ 1490 h 917"/>
                <a:gd name="T200" fmla="+- 0 3123 3039"/>
                <a:gd name="T201" fmla="*/ T200 w 489"/>
                <a:gd name="T202" fmla="+- 0 1529 1490"/>
                <a:gd name="T203" fmla="*/ 1529 h 917"/>
                <a:gd name="T204" fmla="+- 0 3105 3039"/>
                <a:gd name="T205" fmla="*/ T204 w 489"/>
                <a:gd name="T206" fmla="+- 0 1531 1490"/>
                <a:gd name="T207" fmla="*/ 1531 h 917"/>
                <a:gd name="T208" fmla="+- 0 3218 3039"/>
                <a:gd name="T209" fmla="*/ T208 w 489"/>
                <a:gd name="T210" fmla="+- 0 1520 1490"/>
                <a:gd name="T211" fmla="*/ 1520 h 917"/>
                <a:gd name="T212" fmla="+- 0 3218 3039"/>
                <a:gd name="T213" fmla="*/ T212 w 489"/>
                <a:gd name="T214" fmla="+- 0 1520 1490"/>
                <a:gd name="T215" fmla="*/ 1520 h 917"/>
                <a:gd name="T216" fmla="+- 0 3392 3039"/>
                <a:gd name="T217" fmla="*/ T216 w 489"/>
                <a:gd name="T218" fmla="+- 0 1503 1490"/>
                <a:gd name="T219" fmla="*/ 1503 h 917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  <a:cxn ang="0">
                  <a:pos x="T217" y="T219"/>
                </a:cxn>
              </a:cxnLst>
              <a:rect l="0" t="0" r="r" b="b"/>
              <a:pathLst>
                <a:path w="489" h="917">
                  <a:moveTo>
                    <a:pt x="175" y="108"/>
                  </a:moveTo>
                  <a:lnTo>
                    <a:pt x="156" y="150"/>
                  </a:lnTo>
                  <a:lnTo>
                    <a:pt x="125" y="226"/>
                  </a:lnTo>
                  <a:lnTo>
                    <a:pt x="98" y="302"/>
                  </a:lnTo>
                  <a:lnTo>
                    <a:pt x="74" y="379"/>
                  </a:lnTo>
                  <a:lnTo>
                    <a:pt x="53" y="457"/>
                  </a:lnTo>
                  <a:lnTo>
                    <a:pt x="36" y="536"/>
                  </a:lnTo>
                  <a:lnTo>
                    <a:pt x="22" y="615"/>
                  </a:lnTo>
                  <a:lnTo>
                    <a:pt x="12" y="695"/>
                  </a:lnTo>
                  <a:lnTo>
                    <a:pt x="5" y="776"/>
                  </a:lnTo>
                  <a:lnTo>
                    <a:pt x="1" y="858"/>
                  </a:lnTo>
                  <a:lnTo>
                    <a:pt x="0" y="902"/>
                  </a:lnTo>
                  <a:lnTo>
                    <a:pt x="0" y="912"/>
                  </a:lnTo>
                  <a:lnTo>
                    <a:pt x="1" y="914"/>
                  </a:lnTo>
                  <a:lnTo>
                    <a:pt x="4" y="917"/>
                  </a:lnTo>
                  <a:lnTo>
                    <a:pt x="7" y="917"/>
                  </a:lnTo>
                  <a:lnTo>
                    <a:pt x="217" y="916"/>
                  </a:lnTo>
                  <a:lnTo>
                    <a:pt x="220" y="912"/>
                  </a:lnTo>
                  <a:lnTo>
                    <a:pt x="220" y="911"/>
                  </a:lnTo>
                  <a:lnTo>
                    <a:pt x="13" y="911"/>
                  </a:lnTo>
                  <a:lnTo>
                    <a:pt x="6" y="905"/>
                  </a:lnTo>
                  <a:lnTo>
                    <a:pt x="13" y="905"/>
                  </a:lnTo>
                  <a:lnTo>
                    <a:pt x="14" y="858"/>
                  </a:lnTo>
                  <a:lnTo>
                    <a:pt x="17" y="779"/>
                  </a:lnTo>
                  <a:lnTo>
                    <a:pt x="23" y="698"/>
                  </a:lnTo>
                  <a:lnTo>
                    <a:pt x="34" y="618"/>
                  </a:lnTo>
                  <a:lnTo>
                    <a:pt x="48" y="539"/>
                  </a:lnTo>
                  <a:lnTo>
                    <a:pt x="65" y="460"/>
                  </a:lnTo>
                  <a:lnTo>
                    <a:pt x="86" y="382"/>
                  </a:lnTo>
                  <a:lnTo>
                    <a:pt x="110" y="305"/>
                  </a:lnTo>
                  <a:lnTo>
                    <a:pt x="137" y="229"/>
                  </a:lnTo>
                  <a:lnTo>
                    <a:pt x="168" y="155"/>
                  </a:lnTo>
                  <a:lnTo>
                    <a:pt x="189" y="110"/>
                  </a:lnTo>
                  <a:lnTo>
                    <a:pt x="180" y="110"/>
                  </a:lnTo>
                  <a:lnTo>
                    <a:pt x="175" y="108"/>
                  </a:lnTo>
                  <a:close/>
                  <a:moveTo>
                    <a:pt x="13" y="905"/>
                  </a:moveTo>
                  <a:lnTo>
                    <a:pt x="6" y="905"/>
                  </a:lnTo>
                  <a:lnTo>
                    <a:pt x="13" y="911"/>
                  </a:lnTo>
                  <a:lnTo>
                    <a:pt x="13" y="905"/>
                  </a:lnTo>
                  <a:close/>
                  <a:moveTo>
                    <a:pt x="208" y="903"/>
                  </a:moveTo>
                  <a:lnTo>
                    <a:pt x="13" y="905"/>
                  </a:lnTo>
                  <a:lnTo>
                    <a:pt x="13" y="911"/>
                  </a:lnTo>
                  <a:lnTo>
                    <a:pt x="220" y="911"/>
                  </a:lnTo>
                  <a:lnTo>
                    <a:pt x="220" y="908"/>
                  </a:lnTo>
                  <a:lnTo>
                    <a:pt x="208" y="908"/>
                  </a:lnTo>
                  <a:lnTo>
                    <a:pt x="208" y="903"/>
                  </a:lnTo>
                  <a:close/>
                  <a:moveTo>
                    <a:pt x="214" y="902"/>
                  </a:moveTo>
                  <a:lnTo>
                    <a:pt x="208" y="903"/>
                  </a:lnTo>
                  <a:lnTo>
                    <a:pt x="208" y="908"/>
                  </a:lnTo>
                  <a:lnTo>
                    <a:pt x="214" y="902"/>
                  </a:lnTo>
                  <a:close/>
                  <a:moveTo>
                    <a:pt x="220" y="902"/>
                  </a:moveTo>
                  <a:lnTo>
                    <a:pt x="214" y="902"/>
                  </a:lnTo>
                  <a:lnTo>
                    <a:pt x="208" y="908"/>
                  </a:lnTo>
                  <a:lnTo>
                    <a:pt x="220" y="908"/>
                  </a:lnTo>
                  <a:lnTo>
                    <a:pt x="220" y="902"/>
                  </a:lnTo>
                  <a:close/>
                  <a:moveTo>
                    <a:pt x="365" y="204"/>
                  </a:moveTo>
                  <a:lnTo>
                    <a:pt x="361" y="204"/>
                  </a:lnTo>
                  <a:lnTo>
                    <a:pt x="359" y="205"/>
                  </a:lnTo>
                  <a:lnTo>
                    <a:pt x="357" y="208"/>
                  </a:lnTo>
                  <a:lnTo>
                    <a:pt x="339" y="250"/>
                  </a:lnTo>
                  <a:lnTo>
                    <a:pt x="310" y="323"/>
                  </a:lnTo>
                  <a:lnTo>
                    <a:pt x="284" y="398"/>
                  </a:lnTo>
                  <a:lnTo>
                    <a:pt x="262" y="474"/>
                  </a:lnTo>
                  <a:lnTo>
                    <a:pt x="244" y="551"/>
                  </a:lnTo>
                  <a:lnTo>
                    <a:pt x="229" y="628"/>
                  </a:lnTo>
                  <a:lnTo>
                    <a:pt x="218" y="706"/>
                  </a:lnTo>
                  <a:lnTo>
                    <a:pt x="211" y="785"/>
                  </a:lnTo>
                  <a:lnTo>
                    <a:pt x="208" y="859"/>
                  </a:lnTo>
                  <a:lnTo>
                    <a:pt x="208" y="903"/>
                  </a:lnTo>
                  <a:lnTo>
                    <a:pt x="214" y="902"/>
                  </a:lnTo>
                  <a:lnTo>
                    <a:pt x="220" y="902"/>
                  </a:lnTo>
                  <a:lnTo>
                    <a:pt x="220" y="864"/>
                  </a:lnTo>
                  <a:lnTo>
                    <a:pt x="224" y="784"/>
                  </a:lnTo>
                  <a:lnTo>
                    <a:pt x="231" y="706"/>
                  </a:lnTo>
                  <a:lnTo>
                    <a:pt x="242" y="629"/>
                  </a:lnTo>
                  <a:lnTo>
                    <a:pt x="256" y="553"/>
                  </a:lnTo>
                  <a:lnTo>
                    <a:pt x="274" y="478"/>
                  </a:lnTo>
                  <a:lnTo>
                    <a:pt x="296" y="403"/>
                  </a:lnTo>
                  <a:lnTo>
                    <a:pt x="321" y="329"/>
                  </a:lnTo>
                  <a:lnTo>
                    <a:pt x="351" y="254"/>
                  </a:lnTo>
                  <a:lnTo>
                    <a:pt x="366" y="220"/>
                  </a:lnTo>
                  <a:lnTo>
                    <a:pt x="360" y="216"/>
                  </a:lnTo>
                  <a:lnTo>
                    <a:pt x="369" y="214"/>
                  </a:lnTo>
                  <a:lnTo>
                    <a:pt x="381" y="214"/>
                  </a:lnTo>
                  <a:lnTo>
                    <a:pt x="366" y="205"/>
                  </a:lnTo>
                  <a:lnTo>
                    <a:pt x="365" y="204"/>
                  </a:lnTo>
                  <a:close/>
                  <a:moveTo>
                    <a:pt x="381" y="214"/>
                  </a:moveTo>
                  <a:lnTo>
                    <a:pt x="369" y="214"/>
                  </a:lnTo>
                  <a:lnTo>
                    <a:pt x="366" y="220"/>
                  </a:lnTo>
                  <a:lnTo>
                    <a:pt x="478" y="286"/>
                  </a:lnTo>
                  <a:lnTo>
                    <a:pt x="480" y="287"/>
                  </a:lnTo>
                  <a:lnTo>
                    <a:pt x="484" y="287"/>
                  </a:lnTo>
                  <a:lnTo>
                    <a:pt x="487" y="283"/>
                  </a:lnTo>
                  <a:lnTo>
                    <a:pt x="475" y="283"/>
                  </a:lnTo>
                  <a:lnTo>
                    <a:pt x="466" y="264"/>
                  </a:lnTo>
                  <a:lnTo>
                    <a:pt x="381" y="214"/>
                  </a:lnTo>
                  <a:close/>
                  <a:moveTo>
                    <a:pt x="466" y="264"/>
                  </a:moveTo>
                  <a:lnTo>
                    <a:pt x="475" y="283"/>
                  </a:lnTo>
                  <a:lnTo>
                    <a:pt x="485" y="275"/>
                  </a:lnTo>
                  <a:lnTo>
                    <a:pt x="466" y="264"/>
                  </a:lnTo>
                  <a:close/>
                  <a:moveTo>
                    <a:pt x="362" y="10"/>
                  </a:moveTo>
                  <a:lnTo>
                    <a:pt x="347" y="10"/>
                  </a:lnTo>
                  <a:lnTo>
                    <a:pt x="353" y="13"/>
                  </a:lnTo>
                  <a:lnTo>
                    <a:pt x="349" y="14"/>
                  </a:lnTo>
                  <a:lnTo>
                    <a:pt x="466" y="264"/>
                  </a:lnTo>
                  <a:lnTo>
                    <a:pt x="485" y="275"/>
                  </a:lnTo>
                  <a:lnTo>
                    <a:pt x="475" y="283"/>
                  </a:lnTo>
                  <a:lnTo>
                    <a:pt x="487" y="283"/>
                  </a:lnTo>
                  <a:lnTo>
                    <a:pt x="489" y="281"/>
                  </a:lnTo>
                  <a:lnTo>
                    <a:pt x="487" y="277"/>
                  </a:lnTo>
                  <a:lnTo>
                    <a:pt x="362" y="10"/>
                  </a:lnTo>
                  <a:close/>
                  <a:moveTo>
                    <a:pt x="369" y="214"/>
                  </a:moveTo>
                  <a:lnTo>
                    <a:pt x="360" y="216"/>
                  </a:lnTo>
                  <a:lnTo>
                    <a:pt x="366" y="220"/>
                  </a:lnTo>
                  <a:lnTo>
                    <a:pt x="369" y="214"/>
                  </a:lnTo>
                  <a:close/>
                  <a:moveTo>
                    <a:pt x="178" y="102"/>
                  </a:moveTo>
                  <a:lnTo>
                    <a:pt x="175" y="108"/>
                  </a:lnTo>
                  <a:lnTo>
                    <a:pt x="180" y="110"/>
                  </a:lnTo>
                  <a:lnTo>
                    <a:pt x="178" y="102"/>
                  </a:lnTo>
                  <a:close/>
                  <a:moveTo>
                    <a:pt x="190" y="102"/>
                  </a:moveTo>
                  <a:lnTo>
                    <a:pt x="178" y="102"/>
                  </a:lnTo>
                  <a:lnTo>
                    <a:pt x="180" y="110"/>
                  </a:lnTo>
                  <a:lnTo>
                    <a:pt x="189" y="110"/>
                  </a:lnTo>
                  <a:lnTo>
                    <a:pt x="190" y="108"/>
                  </a:lnTo>
                  <a:lnTo>
                    <a:pt x="191" y="104"/>
                  </a:lnTo>
                  <a:lnTo>
                    <a:pt x="190" y="102"/>
                  </a:lnTo>
                  <a:close/>
                  <a:moveTo>
                    <a:pt x="355" y="0"/>
                  </a:moveTo>
                  <a:lnTo>
                    <a:pt x="352" y="0"/>
                  </a:lnTo>
                  <a:lnTo>
                    <a:pt x="65" y="29"/>
                  </a:lnTo>
                  <a:lnTo>
                    <a:pt x="63" y="29"/>
                  </a:lnTo>
                  <a:lnTo>
                    <a:pt x="60" y="31"/>
                  </a:lnTo>
                  <a:lnTo>
                    <a:pt x="59" y="34"/>
                  </a:lnTo>
                  <a:lnTo>
                    <a:pt x="59" y="36"/>
                  </a:lnTo>
                  <a:lnTo>
                    <a:pt x="60" y="38"/>
                  </a:lnTo>
                  <a:lnTo>
                    <a:pt x="63" y="41"/>
                  </a:lnTo>
                  <a:lnTo>
                    <a:pt x="175" y="108"/>
                  </a:lnTo>
                  <a:lnTo>
                    <a:pt x="178" y="102"/>
                  </a:lnTo>
                  <a:lnTo>
                    <a:pt x="190" y="102"/>
                  </a:lnTo>
                  <a:lnTo>
                    <a:pt x="190" y="101"/>
                  </a:lnTo>
                  <a:lnTo>
                    <a:pt x="187" y="100"/>
                  </a:lnTo>
                  <a:lnTo>
                    <a:pt x="87" y="41"/>
                  </a:lnTo>
                  <a:lnTo>
                    <a:pt x="66" y="41"/>
                  </a:lnTo>
                  <a:lnTo>
                    <a:pt x="69" y="30"/>
                  </a:lnTo>
                  <a:lnTo>
                    <a:pt x="179" y="30"/>
                  </a:lnTo>
                  <a:lnTo>
                    <a:pt x="349" y="14"/>
                  </a:lnTo>
                  <a:lnTo>
                    <a:pt x="347" y="10"/>
                  </a:lnTo>
                  <a:lnTo>
                    <a:pt x="362" y="10"/>
                  </a:lnTo>
                  <a:lnTo>
                    <a:pt x="359" y="4"/>
                  </a:lnTo>
                  <a:lnTo>
                    <a:pt x="358" y="1"/>
                  </a:lnTo>
                  <a:lnTo>
                    <a:pt x="355" y="0"/>
                  </a:lnTo>
                  <a:close/>
                  <a:moveTo>
                    <a:pt x="69" y="30"/>
                  </a:moveTo>
                  <a:lnTo>
                    <a:pt x="66" y="41"/>
                  </a:lnTo>
                  <a:lnTo>
                    <a:pt x="84" y="39"/>
                  </a:lnTo>
                  <a:lnTo>
                    <a:pt x="69" y="30"/>
                  </a:lnTo>
                  <a:close/>
                  <a:moveTo>
                    <a:pt x="84" y="39"/>
                  </a:moveTo>
                  <a:lnTo>
                    <a:pt x="66" y="41"/>
                  </a:lnTo>
                  <a:lnTo>
                    <a:pt x="87" y="41"/>
                  </a:lnTo>
                  <a:lnTo>
                    <a:pt x="84" y="39"/>
                  </a:lnTo>
                  <a:close/>
                  <a:moveTo>
                    <a:pt x="179" y="30"/>
                  </a:moveTo>
                  <a:lnTo>
                    <a:pt x="69" y="30"/>
                  </a:lnTo>
                  <a:lnTo>
                    <a:pt x="84" y="39"/>
                  </a:lnTo>
                  <a:lnTo>
                    <a:pt x="179" y="30"/>
                  </a:lnTo>
                  <a:close/>
                  <a:moveTo>
                    <a:pt x="347" y="10"/>
                  </a:moveTo>
                  <a:lnTo>
                    <a:pt x="349" y="14"/>
                  </a:lnTo>
                  <a:lnTo>
                    <a:pt x="353" y="13"/>
                  </a:lnTo>
                  <a:lnTo>
                    <a:pt x="347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AutoShape 14"/>
            <p:cNvSpPr>
              <a:spLocks/>
            </p:cNvSpPr>
            <p:nvPr/>
          </p:nvSpPr>
          <p:spPr bwMode="auto">
            <a:xfrm>
              <a:off x="4679" y="345"/>
              <a:ext cx="573" cy="483"/>
            </a:xfrm>
            <a:custGeom>
              <a:avLst/>
              <a:gdLst>
                <a:gd name="T0" fmla="+- 0 5174 4680"/>
                <a:gd name="T1" fmla="*/ T0 w 573"/>
                <a:gd name="T2" fmla="+- 0 690 345"/>
                <a:gd name="T3" fmla="*/ 690 h 483"/>
                <a:gd name="T4" fmla="+- 0 5077 4680"/>
                <a:gd name="T5" fmla="*/ T4 w 573"/>
                <a:gd name="T6" fmla="+- 0 690 345"/>
                <a:gd name="T7" fmla="*/ 690 h 483"/>
                <a:gd name="T8" fmla="+- 0 5071 4680"/>
                <a:gd name="T9" fmla="*/ T8 w 573"/>
                <a:gd name="T10" fmla="+- 0 828 345"/>
                <a:gd name="T11" fmla="*/ 828 h 483"/>
                <a:gd name="T12" fmla="+- 0 5174 4680"/>
                <a:gd name="T13" fmla="*/ T12 w 573"/>
                <a:gd name="T14" fmla="+- 0 690 345"/>
                <a:gd name="T15" fmla="*/ 690 h 483"/>
                <a:gd name="T16" fmla="+- 0 5091 4680"/>
                <a:gd name="T17" fmla="*/ T16 w 573"/>
                <a:gd name="T18" fmla="+- 0 345 345"/>
                <a:gd name="T19" fmla="*/ 345 h 483"/>
                <a:gd name="T20" fmla="+- 0 5085 4680"/>
                <a:gd name="T21" fmla="*/ T20 w 573"/>
                <a:gd name="T22" fmla="+- 0 482 345"/>
                <a:gd name="T23" fmla="*/ 482 h 483"/>
                <a:gd name="T24" fmla="+- 0 5003 4680"/>
                <a:gd name="T25" fmla="*/ T24 w 573"/>
                <a:gd name="T26" fmla="+- 0 488 345"/>
                <a:gd name="T27" fmla="*/ 488 h 483"/>
                <a:gd name="T28" fmla="+- 0 4921 4680"/>
                <a:gd name="T29" fmla="*/ T28 w 573"/>
                <a:gd name="T30" fmla="+- 0 498 345"/>
                <a:gd name="T31" fmla="*/ 498 h 483"/>
                <a:gd name="T32" fmla="+- 0 4840 4680"/>
                <a:gd name="T33" fmla="*/ T32 w 573"/>
                <a:gd name="T34" fmla="+- 0 511 345"/>
                <a:gd name="T35" fmla="*/ 511 h 483"/>
                <a:gd name="T36" fmla="+- 0 4759 4680"/>
                <a:gd name="T37" fmla="*/ T36 w 573"/>
                <a:gd name="T38" fmla="+- 0 528 345"/>
                <a:gd name="T39" fmla="*/ 528 h 483"/>
                <a:gd name="T40" fmla="+- 0 4680 4680"/>
                <a:gd name="T41" fmla="*/ T40 w 573"/>
                <a:gd name="T42" fmla="+- 0 548 345"/>
                <a:gd name="T43" fmla="*/ 548 h 483"/>
                <a:gd name="T44" fmla="+- 0 4735 4680"/>
                <a:gd name="T45" fmla="*/ T44 w 573"/>
                <a:gd name="T46" fmla="+- 0 747 345"/>
                <a:gd name="T47" fmla="*/ 747 h 483"/>
                <a:gd name="T48" fmla="+- 0 4819 4680"/>
                <a:gd name="T49" fmla="*/ T48 w 573"/>
                <a:gd name="T50" fmla="+- 0 726 345"/>
                <a:gd name="T51" fmla="*/ 726 h 483"/>
                <a:gd name="T52" fmla="+- 0 4904 4680"/>
                <a:gd name="T53" fmla="*/ T52 w 573"/>
                <a:gd name="T54" fmla="+- 0 709 345"/>
                <a:gd name="T55" fmla="*/ 709 h 483"/>
                <a:gd name="T56" fmla="+- 0 4990 4680"/>
                <a:gd name="T57" fmla="*/ T56 w 573"/>
                <a:gd name="T58" fmla="+- 0 697 345"/>
                <a:gd name="T59" fmla="*/ 697 h 483"/>
                <a:gd name="T60" fmla="+- 0 5077 4680"/>
                <a:gd name="T61" fmla="*/ T60 w 573"/>
                <a:gd name="T62" fmla="+- 0 690 345"/>
                <a:gd name="T63" fmla="*/ 690 h 483"/>
                <a:gd name="T64" fmla="+- 0 5174 4680"/>
                <a:gd name="T65" fmla="*/ T64 w 573"/>
                <a:gd name="T66" fmla="+- 0 690 345"/>
                <a:gd name="T67" fmla="*/ 690 h 483"/>
                <a:gd name="T68" fmla="+- 0 5252 4680"/>
                <a:gd name="T69" fmla="*/ T68 w 573"/>
                <a:gd name="T70" fmla="+- 0 585 345"/>
                <a:gd name="T71" fmla="*/ 585 h 483"/>
                <a:gd name="T72" fmla="+- 0 5091 4680"/>
                <a:gd name="T73" fmla="*/ T72 w 573"/>
                <a:gd name="T74" fmla="+- 0 345 345"/>
                <a:gd name="T75" fmla="*/ 345 h 483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</a:cxnLst>
              <a:rect l="0" t="0" r="r" b="b"/>
              <a:pathLst>
                <a:path w="573" h="483">
                  <a:moveTo>
                    <a:pt x="494" y="345"/>
                  </a:moveTo>
                  <a:lnTo>
                    <a:pt x="397" y="345"/>
                  </a:lnTo>
                  <a:lnTo>
                    <a:pt x="391" y="483"/>
                  </a:lnTo>
                  <a:lnTo>
                    <a:pt x="494" y="345"/>
                  </a:lnTo>
                  <a:close/>
                  <a:moveTo>
                    <a:pt x="411" y="0"/>
                  </a:moveTo>
                  <a:lnTo>
                    <a:pt x="405" y="137"/>
                  </a:lnTo>
                  <a:lnTo>
                    <a:pt x="323" y="143"/>
                  </a:lnTo>
                  <a:lnTo>
                    <a:pt x="241" y="153"/>
                  </a:lnTo>
                  <a:lnTo>
                    <a:pt x="160" y="166"/>
                  </a:lnTo>
                  <a:lnTo>
                    <a:pt x="79" y="183"/>
                  </a:lnTo>
                  <a:lnTo>
                    <a:pt x="0" y="203"/>
                  </a:lnTo>
                  <a:lnTo>
                    <a:pt x="55" y="402"/>
                  </a:lnTo>
                  <a:lnTo>
                    <a:pt x="139" y="381"/>
                  </a:lnTo>
                  <a:lnTo>
                    <a:pt x="224" y="364"/>
                  </a:lnTo>
                  <a:lnTo>
                    <a:pt x="310" y="352"/>
                  </a:lnTo>
                  <a:lnTo>
                    <a:pt x="397" y="345"/>
                  </a:lnTo>
                  <a:lnTo>
                    <a:pt x="494" y="345"/>
                  </a:lnTo>
                  <a:lnTo>
                    <a:pt x="572" y="240"/>
                  </a:lnTo>
                  <a:lnTo>
                    <a:pt x="411" y="0"/>
                  </a:lnTo>
                  <a:close/>
                </a:path>
              </a:pathLst>
            </a:custGeom>
            <a:solidFill>
              <a:srgbClr val="8F8F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AutoShape 13"/>
            <p:cNvSpPr>
              <a:spLocks/>
            </p:cNvSpPr>
            <p:nvPr/>
          </p:nvSpPr>
          <p:spPr bwMode="auto">
            <a:xfrm>
              <a:off x="4672" y="338"/>
              <a:ext cx="586" cy="496"/>
            </a:xfrm>
            <a:custGeom>
              <a:avLst/>
              <a:gdLst>
                <a:gd name="T0" fmla="+- 0 5077 4673"/>
                <a:gd name="T1" fmla="*/ T0 w 586"/>
                <a:gd name="T2" fmla="+- 0 697 338"/>
                <a:gd name="T3" fmla="*/ 697 h 496"/>
                <a:gd name="T4" fmla="+- 0 5064 4673"/>
                <a:gd name="T5" fmla="*/ T4 w 586"/>
                <a:gd name="T6" fmla="+- 0 830 338"/>
                <a:gd name="T7" fmla="*/ 830 h 496"/>
                <a:gd name="T8" fmla="+- 0 5075 4673"/>
                <a:gd name="T9" fmla="*/ T8 w 586"/>
                <a:gd name="T10" fmla="+- 0 834 338"/>
                <a:gd name="T11" fmla="*/ 834 h 496"/>
                <a:gd name="T12" fmla="+- 0 5077 4673"/>
                <a:gd name="T13" fmla="*/ T12 w 586"/>
                <a:gd name="T14" fmla="+- 0 828 338"/>
                <a:gd name="T15" fmla="*/ 828 h 496"/>
                <a:gd name="T16" fmla="+- 0 5083 4673"/>
                <a:gd name="T17" fmla="*/ T16 w 586"/>
                <a:gd name="T18" fmla="+- 0 694 338"/>
                <a:gd name="T19" fmla="*/ 694 h 496"/>
                <a:gd name="T20" fmla="+- 0 5066 4673"/>
                <a:gd name="T21" fmla="*/ T20 w 586"/>
                <a:gd name="T22" fmla="+- 0 824 338"/>
                <a:gd name="T23" fmla="*/ 824 h 496"/>
                <a:gd name="T24" fmla="+- 0 5244 4673"/>
                <a:gd name="T25" fmla="*/ T24 w 586"/>
                <a:gd name="T26" fmla="+- 0 586 338"/>
                <a:gd name="T27" fmla="*/ 586 h 496"/>
                <a:gd name="T28" fmla="+- 0 5078 4673"/>
                <a:gd name="T29" fmla="*/ T28 w 586"/>
                <a:gd name="T30" fmla="+- 0 828 338"/>
                <a:gd name="T31" fmla="*/ 828 h 496"/>
                <a:gd name="T32" fmla="+- 0 5244 4673"/>
                <a:gd name="T33" fmla="*/ T32 w 586"/>
                <a:gd name="T34" fmla="+- 0 586 338"/>
                <a:gd name="T35" fmla="*/ 586 h 496"/>
                <a:gd name="T36" fmla="+- 0 4956 4673"/>
                <a:gd name="T37" fmla="*/ T36 w 586"/>
                <a:gd name="T38" fmla="+- 0 487 338"/>
                <a:gd name="T39" fmla="*/ 487 h 496"/>
                <a:gd name="T40" fmla="+- 0 4728 4673"/>
                <a:gd name="T41" fmla="*/ T40 w 586"/>
                <a:gd name="T42" fmla="+- 0 529 338"/>
                <a:gd name="T43" fmla="*/ 529 h 496"/>
                <a:gd name="T44" fmla="+- 0 4674 4673"/>
                <a:gd name="T45" fmla="*/ T44 w 586"/>
                <a:gd name="T46" fmla="+- 0 545 338"/>
                <a:gd name="T47" fmla="*/ 545 h 496"/>
                <a:gd name="T48" fmla="+- 0 4674 4673"/>
                <a:gd name="T49" fmla="*/ T48 w 586"/>
                <a:gd name="T50" fmla="+- 0 549 338"/>
                <a:gd name="T51" fmla="*/ 549 h 496"/>
                <a:gd name="T52" fmla="+- 0 4734 4673"/>
                <a:gd name="T53" fmla="*/ T52 w 586"/>
                <a:gd name="T54" fmla="+- 0 755 338"/>
                <a:gd name="T55" fmla="*/ 755 h 496"/>
                <a:gd name="T56" fmla="+- 0 4741 4673"/>
                <a:gd name="T57" fmla="*/ T56 w 586"/>
                <a:gd name="T58" fmla="+- 0 746 338"/>
                <a:gd name="T59" fmla="*/ 746 h 496"/>
                <a:gd name="T60" fmla="+- 0 4688 4673"/>
                <a:gd name="T61" fmla="*/ T60 w 586"/>
                <a:gd name="T62" fmla="+- 0 554 338"/>
                <a:gd name="T63" fmla="*/ 554 h 496"/>
                <a:gd name="T64" fmla="+- 0 4708 4673"/>
                <a:gd name="T65" fmla="*/ T64 w 586"/>
                <a:gd name="T66" fmla="+- 0 547 338"/>
                <a:gd name="T67" fmla="*/ 547 h 496"/>
                <a:gd name="T68" fmla="+- 0 4882 4673"/>
                <a:gd name="T69" fmla="*/ T68 w 586"/>
                <a:gd name="T70" fmla="+- 0 510 338"/>
                <a:gd name="T71" fmla="*/ 510 h 496"/>
                <a:gd name="T72" fmla="+- 0 5087 4673"/>
                <a:gd name="T73" fmla="*/ T72 w 586"/>
                <a:gd name="T74" fmla="+- 0 488 338"/>
                <a:gd name="T75" fmla="*/ 488 h 496"/>
                <a:gd name="T76" fmla="+- 0 5091 4673"/>
                <a:gd name="T77" fmla="*/ T76 w 586"/>
                <a:gd name="T78" fmla="+- 0 482 338"/>
                <a:gd name="T79" fmla="*/ 482 h 496"/>
                <a:gd name="T80" fmla="+- 0 4739 4673"/>
                <a:gd name="T81" fmla="*/ T80 w 586"/>
                <a:gd name="T82" fmla="+- 0 740 338"/>
                <a:gd name="T83" fmla="*/ 740 h 496"/>
                <a:gd name="T84" fmla="+- 0 4739 4673"/>
                <a:gd name="T85" fmla="*/ T84 w 586"/>
                <a:gd name="T86" fmla="+- 0 740 338"/>
                <a:gd name="T87" fmla="*/ 740 h 496"/>
                <a:gd name="T88" fmla="+- 0 5033 4673"/>
                <a:gd name="T89" fmla="*/ T88 w 586"/>
                <a:gd name="T90" fmla="+- 0 687 338"/>
                <a:gd name="T91" fmla="*/ 687 h 496"/>
                <a:gd name="T92" fmla="+- 0 4837 4673"/>
                <a:gd name="T93" fmla="*/ T92 w 586"/>
                <a:gd name="T94" fmla="+- 0 716 338"/>
                <a:gd name="T95" fmla="*/ 716 h 496"/>
                <a:gd name="T96" fmla="+- 0 4741 4673"/>
                <a:gd name="T97" fmla="*/ T96 w 586"/>
                <a:gd name="T98" fmla="+- 0 746 338"/>
                <a:gd name="T99" fmla="*/ 746 h 496"/>
                <a:gd name="T100" fmla="+- 0 4842 4673"/>
                <a:gd name="T101" fmla="*/ T100 w 586"/>
                <a:gd name="T102" fmla="+- 0 728 338"/>
                <a:gd name="T103" fmla="*/ 728 h 496"/>
                <a:gd name="T104" fmla="+- 0 5034 4673"/>
                <a:gd name="T105" fmla="*/ T104 w 586"/>
                <a:gd name="T106" fmla="+- 0 699 338"/>
                <a:gd name="T107" fmla="*/ 699 h 496"/>
                <a:gd name="T108" fmla="+- 0 5083 4673"/>
                <a:gd name="T109" fmla="*/ T108 w 586"/>
                <a:gd name="T110" fmla="+- 0 690 338"/>
                <a:gd name="T111" fmla="*/ 690 h 496"/>
                <a:gd name="T112" fmla="+- 0 5070 4673"/>
                <a:gd name="T113" fmla="*/ T112 w 586"/>
                <a:gd name="T114" fmla="+- 0 690 338"/>
                <a:gd name="T115" fmla="*/ 690 h 496"/>
                <a:gd name="T116" fmla="+- 0 5070 4673"/>
                <a:gd name="T117" fmla="*/ T116 w 586"/>
                <a:gd name="T118" fmla="+- 0 690 338"/>
                <a:gd name="T119" fmla="*/ 690 h 496"/>
                <a:gd name="T120" fmla="+- 0 5246 4673"/>
                <a:gd name="T121" fmla="*/ T120 w 586"/>
                <a:gd name="T122" fmla="+- 0 589 338"/>
                <a:gd name="T123" fmla="*/ 589 h 496"/>
                <a:gd name="T124" fmla="+- 0 5247 4673"/>
                <a:gd name="T125" fmla="*/ T124 w 586"/>
                <a:gd name="T126" fmla="+- 0 582 338"/>
                <a:gd name="T127" fmla="*/ 582 h 496"/>
                <a:gd name="T128" fmla="+- 0 5258 4673"/>
                <a:gd name="T129" fmla="*/ T128 w 586"/>
                <a:gd name="T130" fmla="+- 0 587 338"/>
                <a:gd name="T131" fmla="*/ 587 h 496"/>
                <a:gd name="T132" fmla="+- 0 5100 4673"/>
                <a:gd name="T133" fmla="*/ T132 w 586"/>
                <a:gd name="T134" fmla="+- 0 345 338"/>
                <a:gd name="T135" fmla="*/ 345 h 496"/>
                <a:gd name="T136" fmla="+- 0 5244 4673"/>
                <a:gd name="T137" fmla="*/ T136 w 586"/>
                <a:gd name="T138" fmla="+- 0 586 338"/>
                <a:gd name="T139" fmla="*/ 586 h 496"/>
                <a:gd name="T140" fmla="+- 0 5100 4673"/>
                <a:gd name="T141" fmla="*/ T140 w 586"/>
                <a:gd name="T142" fmla="+- 0 345 338"/>
                <a:gd name="T143" fmla="*/ 345 h 496"/>
                <a:gd name="T144" fmla="+- 0 4687 4673"/>
                <a:gd name="T145" fmla="*/ T144 w 586"/>
                <a:gd name="T146" fmla="+- 0 552 338"/>
                <a:gd name="T147" fmla="*/ 552 h 496"/>
                <a:gd name="T148" fmla="+- 0 4681 4673"/>
                <a:gd name="T149" fmla="*/ T148 w 586"/>
                <a:gd name="T150" fmla="+- 0 554 338"/>
                <a:gd name="T151" fmla="*/ 554 h 496"/>
                <a:gd name="T152" fmla="+- 0 4708 4673"/>
                <a:gd name="T153" fmla="*/ T152 w 586"/>
                <a:gd name="T154" fmla="+- 0 547 338"/>
                <a:gd name="T155" fmla="*/ 547 h 496"/>
                <a:gd name="T156" fmla="+- 0 4708 4673"/>
                <a:gd name="T157" fmla="*/ T156 w 586"/>
                <a:gd name="T158" fmla="+- 0 547 338"/>
                <a:gd name="T159" fmla="*/ 547 h 496"/>
                <a:gd name="T160" fmla="+- 0 5079 4673"/>
                <a:gd name="T161" fmla="*/ T160 w 586"/>
                <a:gd name="T162" fmla="+- 0 482 338"/>
                <a:gd name="T163" fmla="*/ 482 h 496"/>
                <a:gd name="T164" fmla="+- 0 5085 4673"/>
                <a:gd name="T165" fmla="*/ T164 w 586"/>
                <a:gd name="T166" fmla="+- 0 476 338"/>
                <a:gd name="T167" fmla="*/ 476 h 496"/>
                <a:gd name="T168" fmla="+- 0 5092 4673"/>
                <a:gd name="T169" fmla="*/ T168 w 586"/>
                <a:gd name="T170" fmla="+- 0 476 338"/>
                <a:gd name="T171" fmla="*/ 476 h 496"/>
                <a:gd name="T172" fmla="+- 0 5088 4673"/>
                <a:gd name="T173" fmla="*/ T172 w 586"/>
                <a:gd name="T174" fmla="+- 0 339 338"/>
                <a:gd name="T175" fmla="*/ 339 h 496"/>
                <a:gd name="T176" fmla="+- 0 5080 4673"/>
                <a:gd name="T177" fmla="*/ T176 w 586"/>
                <a:gd name="T178" fmla="+- 0 477 338"/>
                <a:gd name="T179" fmla="*/ 477 h 496"/>
                <a:gd name="T180" fmla="+- 0 5096 4673"/>
                <a:gd name="T181" fmla="*/ T180 w 586"/>
                <a:gd name="T182" fmla="+- 0 364 338"/>
                <a:gd name="T183" fmla="*/ 364 h 496"/>
                <a:gd name="T184" fmla="+- 0 5100 4673"/>
                <a:gd name="T185" fmla="*/ T184 w 586"/>
                <a:gd name="T186" fmla="+- 0 345 338"/>
                <a:gd name="T187" fmla="*/ 345 h 496"/>
                <a:gd name="T188" fmla="+- 0 5093 4673"/>
                <a:gd name="T189" fmla="*/ T188 w 586"/>
                <a:gd name="T190" fmla="+- 0 338 338"/>
                <a:gd name="T191" fmla="*/ 338 h 496"/>
                <a:gd name="T192" fmla="+- 0 5096 4673"/>
                <a:gd name="T193" fmla="*/ T192 w 586"/>
                <a:gd name="T194" fmla="+- 0 364 338"/>
                <a:gd name="T195" fmla="*/ 364 h 496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</a:cxnLst>
              <a:rect l="0" t="0" r="r" b="b"/>
              <a:pathLst>
                <a:path w="586" h="496">
                  <a:moveTo>
                    <a:pt x="410" y="352"/>
                  </a:moveTo>
                  <a:lnTo>
                    <a:pt x="397" y="352"/>
                  </a:lnTo>
                  <a:lnTo>
                    <a:pt x="404" y="359"/>
                  </a:lnTo>
                  <a:lnTo>
                    <a:pt x="396" y="359"/>
                  </a:lnTo>
                  <a:lnTo>
                    <a:pt x="392" y="490"/>
                  </a:lnTo>
                  <a:lnTo>
                    <a:pt x="391" y="492"/>
                  </a:lnTo>
                  <a:lnTo>
                    <a:pt x="393" y="495"/>
                  </a:lnTo>
                  <a:lnTo>
                    <a:pt x="396" y="496"/>
                  </a:lnTo>
                  <a:lnTo>
                    <a:pt x="402" y="496"/>
                  </a:lnTo>
                  <a:lnTo>
                    <a:pt x="403" y="493"/>
                  </a:lnTo>
                  <a:lnTo>
                    <a:pt x="405" y="490"/>
                  </a:lnTo>
                  <a:lnTo>
                    <a:pt x="404" y="490"/>
                  </a:lnTo>
                  <a:lnTo>
                    <a:pt x="393" y="486"/>
                  </a:lnTo>
                  <a:lnTo>
                    <a:pt x="405" y="471"/>
                  </a:lnTo>
                  <a:lnTo>
                    <a:pt x="410" y="356"/>
                  </a:lnTo>
                  <a:lnTo>
                    <a:pt x="410" y="352"/>
                  </a:lnTo>
                  <a:close/>
                  <a:moveTo>
                    <a:pt x="405" y="471"/>
                  </a:moveTo>
                  <a:lnTo>
                    <a:pt x="393" y="486"/>
                  </a:lnTo>
                  <a:lnTo>
                    <a:pt x="404" y="490"/>
                  </a:lnTo>
                  <a:lnTo>
                    <a:pt x="405" y="471"/>
                  </a:lnTo>
                  <a:close/>
                  <a:moveTo>
                    <a:pt x="571" y="248"/>
                  </a:moveTo>
                  <a:lnTo>
                    <a:pt x="405" y="471"/>
                  </a:lnTo>
                  <a:lnTo>
                    <a:pt x="404" y="490"/>
                  </a:lnTo>
                  <a:lnTo>
                    <a:pt x="405" y="490"/>
                  </a:lnTo>
                  <a:lnTo>
                    <a:pt x="584" y="251"/>
                  </a:lnTo>
                  <a:lnTo>
                    <a:pt x="573" y="251"/>
                  </a:lnTo>
                  <a:lnTo>
                    <a:pt x="571" y="248"/>
                  </a:lnTo>
                  <a:close/>
                  <a:moveTo>
                    <a:pt x="407" y="139"/>
                  </a:moveTo>
                  <a:lnTo>
                    <a:pt x="361" y="142"/>
                  </a:lnTo>
                  <a:lnTo>
                    <a:pt x="283" y="149"/>
                  </a:lnTo>
                  <a:lnTo>
                    <a:pt x="207" y="160"/>
                  </a:lnTo>
                  <a:lnTo>
                    <a:pt x="130" y="174"/>
                  </a:lnTo>
                  <a:lnTo>
                    <a:pt x="55" y="191"/>
                  </a:lnTo>
                  <a:lnTo>
                    <a:pt x="6" y="204"/>
                  </a:lnTo>
                  <a:lnTo>
                    <a:pt x="3" y="204"/>
                  </a:lnTo>
                  <a:lnTo>
                    <a:pt x="1" y="207"/>
                  </a:lnTo>
                  <a:lnTo>
                    <a:pt x="1" y="209"/>
                  </a:lnTo>
                  <a:lnTo>
                    <a:pt x="0" y="210"/>
                  </a:lnTo>
                  <a:lnTo>
                    <a:pt x="1" y="211"/>
                  </a:lnTo>
                  <a:lnTo>
                    <a:pt x="56" y="411"/>
                  </a:lnTo>
                  <a:lnTo>
                    <a:pt x="57" y="414"/>
                  </a:lnTo>
                  <a:lnTo>
                    <a:pt x="61" y="417"/>
                  </a:lnTo>
                  <a:lnTo>
                    <a:pt x="63" y="415"/>
                  </a:lnTo>
                  <a:lnTo>
                    <a:pt x="91" y="408"/>
                  </a:lnTo>
                  <a:lnTo>
                    <a:pt x="68" y="408"/>
                  </a:lnTo>
                  <a:lnTo>
                    <a:pt x="61" y="403"/>
                  </a:lnTo>
                  <a:lnTo>
                    <a:pt x="66" y="402"/>
                  </a:lnTo>
                  <a:lnTo>
                    <a:pt x="15" y="216"/>
                  </a:lnTo>
                  <a:lnTo>
                    <a:pt x="8" y="216"/>
                  </a:lnTo>
                  <a:lnTo>
                    <a:pt x="13" y="209"/>
                  </a:lnTo>
                  <a:lnTo>
                    <a:pt x="35" y="209"/>
                  </a:lnTo>
                  <a:lnTo>
                    <a:pt x="58" y="203"/>
                  </a:lnTo>
                  <a:lnTo>
                    <a:pt x="133" y="186"/>
                  </a:lnTo>
                  <a:lnTo>
                    <a:pt x="209" y="172"/>
                  </a:lnTo>
                  <a:lnTo>
                    <a:pt x="285" y="161"/>
                  </a:lnTo>
                  <a:lnTo>
                    <a:pt x="362" y="154"/>
                  </a:lnTo>
                  <a:lnTo>
                    <a:pt x="414" y="150"/>
                  </a:lnTo>
                  <a:lnTo>
                    <a:pt x="416" y="150"/>
                  </a:lnTo>
                  <a:lnTo>
                    <a:pt x="418" y="148"/>
                  </a:lnTo>
                  <a:lnTo>
                    <a:pt x="418" y="144"/>
                  </a:lnTo>
                  <a:lnTo>
                    <a:pt x="406" y="144"/>
                  </a:lnTo>
                  <a:lnTo>
                    <a:pt x="407" y="139"/>
                  </a:lnTo>
                  <a:close/>
                  <a:moveTo>
                    <a:pt x="66" y="402"/>
                  </a:moveTo>
                  <a:lnTo>
                    <a:pt x="61" y="403"/>
                  </a:lnTo>
                  <a:lnTo>
                    <a:pt x="68" y="408"/>
                  </a:lnTo>
                  <a:lnTo>
                    <a:pt x="66" y="402"/>
                  </a:lnTo>
                  <a:close/>
                  <a:moveTo>
                    <a:pt x="405" y="346"/>
                  </a:moveTo>
                  <a:lnTo>
                    <a:pt x="403" y="346"/>
                  </a:lnTo>
                  <a:lnTo>
                    <a:pt x="360" y="349"/>
                  </a:lnTo>
                  <a:lnTo>
                    <a:pt x="297" y="356"/>
                  </a:lnTo>
                  <a:lnTo>
                    <a:pt x="230" y="366"/>
                  </a:lnTo>
                  <a:lnTo>
                    <a:pt x="164" y="378"/>
                  </a:lnTo>
                  <a:lnTo>
                    <a:pt x="103" y="393"/>
                  </a:lnTo>
                  <a:lnTo>
                    <a:pt x="66" y="402"/>
                  </a:lnTo>
                  <a:lnTo>
                    <a:pt x="68" y="408"/>
                  </a:lnTo>
                  <a:lnTo>
                    <a:pt x="91" y="408"/>
                  </a:lnTo>
                  <a:lnTo>
                    <a:pt x="105" y="405"/>
                  </a:lnTo>
                  <a:lnTo>
                    <a:pt x="169" y="390"/>
                  </a:lnTo>
                  <a:lnTo>
                    <a:pt x="232" y="378"/>
                  </a:lnTo>
                  <a:lnTo>
                    <a:pt x="296" y="368"/>
                  </a:lnTo>
                  <a:lnTo>
                    <a:pt x="361" y="361"/>
                  </a:lnTo>
                  <a:lnTo>
                    <a:pt x="396" y="359"/>
                  </a:lnTo>
                  <a:lnTo>
                    <a:pt x="397" y="352"/>
                  </a:lnTo>
                  <a:lnTo>
                    <a:pt x="410" y="352"/>
                  </a:lnTo>
                  <a:lnTo>
                    <a:pt x="410" y="351"/>
                  </a:lnTo>
                  <a:lnTo>
                    <a:pt x="405" y="346"/>
                  </a:lnTo>
                  <a:close/>
                  <a:moveTo>
                    <a:pt x="397" y="352"/>
                  </a:moveTo>
                  <a:lnTo>
                    <a:pt x="396" y="359"/>
                  </a:lnTo>
                  <a:lnTo>
                    <a:pt x="404" y="359"/>
                  </a:lnTo>
                  <a:lnTo>
                    <a:pt x="397" y="352"/>
                  </a:lnTo>
                  <a:close/>
                  <a:moveTo>
                    <a:pt x="574" y="244"/>
                  </a:moveTo>
                  <a:lnTo>
                    <a:pt x="571" y="248"/>
                  </a:lnTo>
                  <a:lnTo>
                    <a:pt x="573" y="251"/>
                  </a:lnTo>
                  <a:lnTo>
                    <a:pt x="574" y="244"/>
                  </a:lnTo>
                  <a:close/>
                  <a:moveTo>
                    <a:pt x="584" y="244"/>
                  </a:moveTo>
                  <a:lnTo>
                    <a:pt x="574" y="244"/>
                  </a:lnTo>
                  <a:lnTo>
                    <a:pt x="573" y="251"/>
                  </a:lnTo>
                  <a:lnTo>
                    <a:pt x="584" y="251"/>
                  </a:lnTo>
                  <a:lnTo>
                    <a:pt x="585" y="249"/>
                  </a:lnTo>
                  <a:lnTo>
                    <a:pt x="585" y="246"/>
                  </a:lnTo>
                  <a:lnTo>
                    <a:pt x="584" y="244"/>
                  </a:lnTo>
                  <a:close/>
                  <a:moveTo>
                    <a:pt x="427" y="7"/>
                  </a:moveTo>
                  <a:lnTo>
                    <a:pt x="424" y="7"/>
                  </a:lnTo>
                  <a:lnTo>
                    <a:pt x="423" y="26"/>
                  </a:lnTo>
                  <a:lnTo>
                    <a:pt x="571" y="248"/>
                  </a:lnTo>
                  <a:lnTo>
                    <a:pt x="574" y="244"/>
                  </a:lnTo>
                  <a:lnTo>
                    <a:pt x="584" y="244"/>
                  </a:lnTo>
                  <a:lnTo>
                    <a:pt x="427" y="7"/>
                  </a:lnTo>
                  <a:close/>
                  <a:moveTo>
                    <a:pt x="13" y="209"/>
                  </a:moveTo>
                  <a:lnTo>
                    <a:pt x="8" y="216"/>
                  </a:lnTo>
                  <a:lnTo>
                    <a:pt x="14" y="214"/>
                  </a:lnTo>
                  <a:lnTo>
                    <a:pt x="13" y="209"/>
                  </a:lnTo>
                  <a:close/>
                  <a:moveTo>
                    <a:pt x="14" y="214"/>
                  </a:moveTo>
                  <a:lnTo>
                    <a:pt x="8" y="216"/>
                  </a:lnTo>
                  <a:lnTo>
                    <a:pt x="15" y="216"/>
                  </a:lnTo>
                  <a:lnTo>
                    <a:pt x="14" y="214"/>
                  </a:lnTo>
                  <a:close/>
                  <a:moveTo>
                    <a:pt x="35" y="209"/>
                  </a:moveTo>
                  <a:lnTo>
                    <a:pt x="13" y="209"/>
                  </a:lnTo>
                  <a:lnTo>
                    <a:pt x="14" y="214"/>
                  </a:lnTo>
                  <a:lnTo>
                    <a:pt x="35" y="209"/>
                  </a:lnTo>
                  <a:close/>
                  <a:moveTo>
                    <a:pt x="412" y="138"/>
                  </a:moveTo>
                  <a:lnTo>
                    <a:pt x="407" y="139"/>
                  </a:lnTo>
                  <a:lnTo>
                    <a:pt x="406" y="144"/>
                  </a:lnTo>
                  <a:lnTo>
                    <a:pt x="412" y="138"/>
                  </a:lnTo>
                  <a:close/>
                  <a:moveTo>
                    <a:pt x="419" y="138"/>
                  </a:moveTo>
                  <a:lnTo>
                    <a:pt x="412" y="138"/>
                  </a:lnTo>
                  <a:lnTo>
                    <a:pt x="406" y="144"/>
                  </a:lnTo>
                  <a:lnTo>
                    <a:pt x="418" y="144"/>
                  </a:lnTo>
                  <a:lnTo>
                    <a:pt x="419" y="138"/>
                  </a:lnTo>
                  <a:close/>
                  <a:moveTo>
                    <a:pt x="420" y="0"/>
                  </a:moveTo>
                  <a:lnTo>
                    <a:pt x="417" y="1"/>
                  </a:lnTo>
                  <a:lnTo>
                    <a:pt x="415" y="1"/>
                  </a:lnTo>
                  <a:lnTo>
                    <a:pt x="412" y="4"/>
                  </a:lnTo>
                  <a:lnTo>
                    <a:pt x="412" y="11"/>
                  </a:lnTo>
                  <a:lnTo>
                    <a:pt x="407" y="139"/>
                  </a:lnTo>
                  <a:lnTo>
                    <a:pt x="412" y="138"/>
                  </a:lnTo>
                  <a:lnTo>
                    <a:pt x="419" y="138"/>
                  </a:lnTo>
                  <a:lnTo>
                    <a:pt x="423" y="26"/>
                  </a:lnTo>
                  <a:lnTo>
                    <a:pt x="414" y="11"/>
                  </a:lnTo>
                  <a:lnTo>
                    <a:pt x="424" y="7"/>
                  </a:lnTo>
                  <a:lnTo>
                    <a:pt x="427" y="7"/>
                  </a:lnTo>
                  <a:lnTo>
                    <a:pt x="424" y="4"/>
                  </a:lnTo>
                  <a:lnTo>
                    <a:pt x="422" y="1"/>
                  </a:lnTo>
                  <a:lnTo>
                    <a:pt x="420" y="0"/>
                  </a:lnTo>
                  <a:close/>
                  <a:moveTo>
                    <a:pt x="424" y="7"/>
                  </a:moveTo>
                  <a:lnTo>
                    <a:pt x="414" y="11"/>
                  </a:lnTo>
                  <a:lnTo>
                    <a:pt x="423" y="26"/>
                  </a:lnTo>
                  <a:lnTo>
                    <a:pt x="424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Rectangle 12"/>
            <p:cNvSpPr>
              <a:spLocks noChangeArrowheads="1"/>
            </p:cNvSpPr>
            <p:nvPr/>
          </p:nvSpPr>
          <p:spPr bwMode="auto">
            <a:xfrm>
              <a:off x="10" y="10"/>
              <a:ext cx="7180" cy="5380"/>
            </a:xfrm>
            <a:prstGeom prst="rect">
              <a:avLst/>
            </a:prstGeom>
            <a:noFill/>
            <a:ln w="1295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Text Box 11"/>
            <p:cNvSpPr txBox="1">
              <a:spLocks noChangeArrowheads="1"/>
            </p:cNvSpPr>
            <p:nvPr/>
          </p:nvSpPr>
          <p:spPr bwMode="auto">
            <a:xfrm>
              <a:off x="314" y="275"/>
              <a:ext cx="2037" cy="2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1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Calibri Light" panose="020F0302020204030204" pitchFamily="34" charset="0"/>
                  <a:ea typeface="Times New Roman" panose="02020603050405020304" pitchFamily="18" charset="0"/>
                </a:rPr>
                <a:t>Learning Outcome</a:t>
              </a:r>
              <a:endParaRPr kumimoji="0" lang="en-US" altLang="en-US" sz="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Expectations</a:t>
              </a:r>
              <a:r>
                <a:rPr kumimoji="0" lang="en-US" alt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: what we </a:t>
              </a:r>
              <a:r>
                <a:rPr kumimoji="0" lang="en-US" altLang="en-US" sz="16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expect </a:t>
              </a:r>
              <a:r>
                <a:rPr kumimoji="0" lang="en-US" alt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students to know, do, and be when they leave a course, program or institution.</a:t>
              </a:r>
              <a:endPara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Text Box 10"/>
            <p:cNvSpPr txBox="1">
              <a:spLocks noChangeArrowheads="1"/>
            </p:cNvSpPr>
            <p:nvPr/>
          </p:nvSpPr>
          <p:spPr bwMode="auto">
            <a:xfrm>
              <a:off x="3062" y="515"/>
              <a:ext cx="1614" cy="11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 Light" panose="020F0302020204030204" pitchFamily="34" charset="0"/>
                  <a:ea typeface="Times New Roman" panose="02020603050405020304" pitchFamily="18" charset="0"/>
                </a:rPr>
                <a:t>5) Interpret results,</a:t>
              </a:r>
              <a:endParaRPr kumimoji="0" lang="en-US" altLang="en-US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 Light" panose="020F0302020204030204" pitchFamily="34" charset="0"/>
                  <a:ea typeface="Times New Roman" panose="02020603050405020304" pitchFamily="18" charset="0"/>
                </a:rPr>
                <a:t>identify, and implement revisions to pedagogy, curriculum, programs, criteria or outcomes.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Text Box 9"/>
            <p:cNvSpPr txBox="1">
              <a:spLocks noChangeArrowheads="1"/>
            </p:cNvSpPr>
            <p:nvPr/>
          </p:nvSpPr>
          <p:spPr bwMode="auto">
            <a:xfrm>
              <a:off x="5270" y="576"/>
              <a:ext cx="1630" cy="7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>
              <a:lvl1pPr indent="1143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1143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 Light" panose="020F0302020204030204" pitchFamily="34" charset="0"/>
                  <a:ea typeface="Times New Roman" panose="02020603050405020304" pitchFamily="18" charset="0"/>
                </a:rPr>
                <a:t>1) Design Assessment:</a:t>
              </a:r>
              <a:endParaRPr kumimoji="0" lang="en-US" altLang="en-US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1143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 Light" panose="020F0302020204030204" pitchFamily="34" charset="0"/>
                  <a:ea typeface="Times New Roman" panose="02020603050405020304" pitchFamily="18" charset="0"/>
                </a:rPr>
                <a:t>Goals, outcomes, evidence, criteria and standards (ex. rubrics)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Text Box 8"/>
            <p:cNvSpPr txBox="1">
              <a:spLocks noChangeArrowheads="1"/>
            </p:cNvSpPr>
            <p:nvPr/>
          </p:nvSpPr>
          <p:spPr bwMode="auto">
            <a:xfrm>
              <a:off x="141" y="1358"/>
              <a:ext cx="89" cy="2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•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Text Box 7"/>
            <p:cNvSpPr txBox="1">
              <a:spLocks noChangeArrowheads="1"/>
            </p:cNvSpPr>
            <p:nvPr/>
          </p:nvSpPr>
          <p:spPr bwMode="auto">
            <a:xfrm>
              <a:off x="141" y="2762"/>
              <a:ext cx="89" cy="2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•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Text Box 6"/>
            <p:cNvSpPr txBox="1">
              <a:spLocks noChangeArrowheads="1"/>
            </p:cNvSpPr>
            <p:nvPr/>
          </p:nvSpPr>
          <p:spPr bwMode="auto">
            <a:xfrm>
              <a:off x="411" y="2792"/>
              <a:ext cx="2025" cy="1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1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Results</a:t>
              </a:r>
              <a:r>
                <a:rPr kumimoji="0" lang="en-US" altLang="en-US" sz="16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: </a:t>
              </a:r>
              <a:r>
                <a:rPr kumimoji="0" lang="en-US" alt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The knowledge,</a:t>
              </a:r>
              <a:endPara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abilities, and/or attitudes students demonstrably possess at the conclusion of a learning experience</a:t>
              </a:r>
              <a:r>
                <a:rPr kumimoji="0" lang="en-US" altLang="en-US" sz="9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.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Text Box 5"/>
            <p:cNvSpPr txBox="1">
              <a:spLocks noChangeArrowheads="1"/>
            </p:cNvSpPr>
            <p:nvPr/>
          </p:nvSpPr>
          <p:spPr bwMode="auto">
            <a:xfrm>
              <a:off x="2627" y="2450"/>
              <a:ext cx="1203" cy="9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22225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 Light" panose="020F0302020204030204" pitchFamily="34" charset="0"/>
                  <a:ea typeface="Times New Roman" panose="02020603050405020304" pitchFamily="18" charset="0"/>
                </a:rPr>
                <a:t>4) Collect,</a:t>
              </a:r>
              <a:endParaRPr kumimoji="0" lang="en-US" altLang="en-US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 Light" panose="020F0302020204030204" pitchFamily="34" charset="0"/>
                  <a:ea typeface="Times New Roman" panose="02020603050405020304" pitchFamily="18" charset="0"/>
                </a:rPr>
                <a:t>review and analyze evidence of student learning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" name="Text Box 4"/>
            <p:cNvSpPr txBox="1">
              <a:spLocks noChangeArrowheads="1"/>
            </p:cNvSpPr>
            <p:nvPr/>
          </p:nvSpPr>
          <p:spPr bwMode="auto">
            <a:xfrm>
              <a:off x="6161" y="2450"/>
              <a:ext cx="845" cy="9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 Light" panose="020F0302020204030204" pitchFamily="34" charset="0"/>
                  <a:ea typeface="Times New Roman" panose="02020603050405020304" pitchFamily="18" charset="0"/>
                </a:rPr>
                <a:t>2) Publicly</a:t>
              </a:r>
              <a:endParaRPr kumimoji="0" lang="en-US" altLang="en-US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 Light" panose="020F0302020204030204" pitchFamily="34" charset="0"/>
                  <a:ea typeface="Times New Roman" panose="02020603050405020304" pitchFamily="18" charset="0"/>
                </a:rPr>
                <a:t>share outcomes, criteria and standards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Text Box 3"/>
            <p:cNvSpPr txBox="1">
              <a:spLocks noChangeArrowheads="1"/>
            </p:cNvSpPr>
            <p:nvPr/>
          </p:nvSpPr>
          <p:spPr bwMode="auto">
            <a:xfrm>
              <a:off x="4398" y="3571"/>
              <a:ext cx="1016" cy="1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5875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 Light" panose="020F0302020204030204" pitchFamily="34" charset="0"/>
                  <a:ea typeface="Times New Roman" panose="02020603050405020304" pitchFamily="18" charset="0"/>
                </a:rPr>
                <a:t>3) Provide</a:t>
              </a:r>
              <a:endParaRPr kumimoji="0" lang="en-US" altLang="en-US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 Light" panose="020F0302020204030204" pitchFamily="34" charset="0"/>
                  <a:ea typeface="Times New Roman" panose="02020603050405020304" pitchFamily="18" charset="0"/>
                </a:rPr>
                <a:t>intentional learning experiences (curriculum &amp; pedagogy)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Text Box 2"/>
            <p:cNvSpPr txBox="1">
              <a:spLocks noChangeArrowheads="1"/>
            </p:cNvSpPr>
            <p:nvPr/>
          </p:nvSpPr>
          <p:spPr bwMode="auto">
            <a:xfrm>
              <a:off x="5681" y="4758"/>
              <a:ext cx="1390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Based on Driscoll &amp; Wood, 2007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10276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Learning Outcomes Development Courses </a:t>
            </a:r>
            <a:r>
              <a:rPr lang="en-US" i="1" dirty="0" smtClean="0">
                <a:solidFill>
                  <a:schemeClr val="accent6">
                    <a:lumMod val="50000"/>
                  </a:schemeClr>
                </a:solidFill>
              </a:rPr>
              <a:t>and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 Programs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657600" cy="4525963"/>
          </a:xfrm>
        </p:spPr>
        <p:txBody>
          <a:bodyPr/>
          <a:lstStyle/>
          <a:p>
            <a:pPr marL="0" indent="0">
              <a:buNone/>
            </a:pPr>
            <a:r>
              <a:rPr lang="en-US" b="1" i="1" dirty="0"/>
              <a:t>Think SMART</a:t>
            </a:r>
          </a:p>
          <a:p>
            <a:pPr lvl="1"/>
            <a:r>
              <a:rPr lang="en-US" b="1" i="1" dirty="0">
                <a:solidFill>
                  <a:srgbClr val="FF0000"/>
                </a:solidFill>
              </a:rPr>
              <a:t>S</a:t>
            </a:r>
            <a:r>
              <a:rPr lang="en-US" b="1" i="1" dirty="0"/>
              <a:t>pecific</a:t>
            </a:r>
          </a:p>
          <a:p>
            <a:pPr lvl="1"/>
            <a:r>
              <a:rPr lang="en-US" b="1" i="1" dirty="0">
                <a:solidFill>
                  <a:srgbClr val="FF0000"/>
                </a:solidFill>
              </a:rPr>
              <a:t>M</a:t>
            </a:r>
            <a:r>
              <a:rPr lang="en-US" b="1" i="1" dirty="0"/>
              <a:t>easurable</a:t>
            </a:r>
          </a:p>
          <a:p>
            <a:pPr lvl="1"/>
            <a:r>
              <a:rPr lang="en-US" b="1" i="1" dirty="0">
                <a:solidFill>
                  <a:srgbClr val="FF0000"/>
                </a:solidFill>
              </a:rPr>
              <a:t>A</a:t>
            </a:r>
            <a:r>
              <a:rPr lang="en-US" b="1" i="1" dirty="0"/>
              <a:t>ttainable</a:t>
            </a:r>
          </a:p>
          <a:p>
            <a:pPr lvl="1"/>
            <a:r>
              <a:rPr lang="en-US" b="1" i="1" dirty="0">
                <a:solidFill>
                  <a:srgbClr val="FF0000"/>
                </a:solidFill>
              </a:rPr>
              <a:t>R</a:t>
            </a:r>
            <a:r>
              <a:rPr lang="en-US" b="1" i="1" dirty="0"/>
              <a:t>ealistic </a:t>
            </a:r>
          </a:p>
          <a:p>
            <a:pPr lvl="1"/>
            <a:r>
              <a:rPr lang="en-US" b="1" i="1" dirty="0">
                <a:solidFill>
                  <a:srgbClr val="FF0000"/>
                </a:solidFill>
              </a:rPr>
              <a:t>T</a:t>
            </a:r>
            <a:r>
              <a:rPr lang="en-US" b="1" i="1" dirty="0"/>
              <a:t>ime-Bound</a:t>
            </a:r>
          </a:p>
        </p:txBody>
      </p:sp>
      <p:pic>
        <p:nvPicPr>
          <p:cNvPr id="4098" name="Picture 2" descr="https://designthinkingwithsap.com/img/big-think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5194" y="1676400"/>
            <a:ext cx="2562006" cy="289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202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FAQ’s – We will try to answer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 certificate and degree program SLOs differ?  </a:t>
            </a:r>
          </a:p>
          <a:p>
            <a:r>
              <a:rPr lang="en-US" dirty="0" smtClean="0"/>
              <a:t>What if I don’t have a Program SLO because my department does not offer a degree/certificate?</a:t>
            </a:r>
          </a:p>
          <a:p>
            <a:r>
              <a:rPr lang="en-US" dirty="0" smtClean="0"/>
              <a:t>What is mapping of SLOs? 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smtClean="0"/>
              <a:t>Your Questions?????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5312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>
                <a:hlinkClick r:id="rId2"/>
              </a:rPr>
              <a:t>www.asu.edu/oue/outcomes.html</a:t>
            </a:r>
            <a:endParaRPr lang="en-US" dirty="0" smtClean="0"/>
          </a:p>
          <a:p>
            <a:endParaRPr lang="en-US" dirty="0"/>
          </a:p>
          <a:p>
            <a:pPr>
              <a:lnSpc>
                <a:spcPct val="80000"/>
              </a:lnSpc>
              <a:buNone/>
            </a:pPr>
            <a:r>
              <a:rPr lang="en-US" dirty="0"/>
              <a:t>Mage, R. E. (1997). </a:t>
            </a:r>
            <a:r>
              <a:rPr lang="en-US" i="1" dirty="0"/>
              <a:t>Making instruction work or </a:t>
            </a:r>
            <a:r>
              <a:rPr lang="en-US" i="1" dirty="0" err="1"/>
              <a:t>skillbloomers</a:t>
            </a:r>
            <a:r>
              <a:rPr lang="en-US" i="1" dirty="0"/>
              <a:t>: A step-by-step guide to designing and developing instruction that works,</a:t>
            </a:r>
            <a:r>
              <a:rPr lang="en-US" dirty="0"/>
              <a:t> (2nd ed.). Atlanta, GA: The Center for Effective Performance, Inc.</a:t>
            </a:r>
          </a:p>
          <a:p>
            <a:pPr>
              <a:lnSpc>
                <a:spcPct val="80000"/>
              </a:lnSpc>
              <a:buNone/>
            </a:pPr>
            <a:endParaRPr lang="en-US" dirty="0"/>
          </a:p>
          <a:p>
            <a:pPr>
              <a:lnSpc>
                <a:spcPct val="80000"/>
              </a:lnSpc>
              <a:buNone/>
            </a:pPr>
            <a:r>
              <a:rPr lang="en-US" dirty="0" err="1"/>
              <a:t>Mager</a:t>
            </a:r>
            <a:r>
              <a:rPr lang="en-US" dirty="0"/>
              <a:t>, R. E. (1997). </a:t>
            </a:r>
            <a:r>
              <a:rPr lang="en-US" i="1" dirty="0"/>
              <a:t>Preparing instructional objectives: A critical tool in the development of effective instruction,</a:t>
            </a:r>
            <a:r>
              <a:rPr lang="en-US" dirty="0"/>
              <a:t> (3rd ed.). Atlanta, GA: The Center for Effective Performance, Inc.</a:t>
            </a:r>
          </a:p>
          <a:p>
            <a:pPr>
              <a:lnSpc>
                <a:spcPct val="80000"/>
              </a:lnSpc>
              <a:buNone/>
            </a:pPr>
            <a:endParaRPr lang="en-AU" dirty="0"/>
          </a:p>
          <a:p>
            <a:pPr>
              <a:lnSpc>
                <a:spcPct val="80000"/>
              </a:lnSpc>
              <a:buNone/>
            </a:pPr>
            <a:r>
              <a:rPr lang="en-AU" dirty="0"/>
              <a:t>Pohl, Michael. (2000). </a:t>
            </a:r>
            <a:r>
              <a:rPr lang="en-AU" i="1" dirty="0"/>
              <a:t>Learning to think, thinking to learn: Models and strategies to develop a classroom culture of thinking</a:t>
            </a:r>
            <a:r>
              <a:rPr lang="en-AU" dirty="0"/>
              <a:t>. Cheltenham, Vic.: Hawker Brownlow.</a:t>
            </a:r>
          </a:p>
          <a:p>
            <a:pPr>
              <a:lnSpc>
                <a:spcPct val="80000"/>
              </a:lnSpc>
              <a:buNone/>
            </a:pPr>
            <a:endParaRPr lang="en-US" dirty="0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  <a:buNone/>
            </a:pPr>
            <a:r>
              <a:rPr lang="en-US" dirty="0" err="1"/>
              <a:t>Tarlinton</a:t>
            </a:r>
            <a:r>
              <a:rPr lang="en-US" dirty="0"/>
              <a:t> (2003). </a:t>
            </a:r>
            <a:r>
              <a:rPr lang="en-US" i="1" dirty="0"/>
              <a:t>Bloom’s revised taxonomy.</a:t>
            </a:r>
            <a:r>
              <a:rPr lang="en-US" dirty="0"/>
              <a:t> </a:t>
            </a:r>
            <a:r>
              <a:rPr lang="en-US" dirty="0">
                <a:hlinkClick r:id="rId3"/>
              </a:rPr>
              <a:t>http://www.kurwongbss.qld.edu.au/thinking/Bloom/bloomspres.ppt</a:t>
            </a:r>
            <a:r>
              <a:rPr lang="en-US" dirty="0"/>
              <a:t>. </a:t>
            </a:r>
          </a:p>
          <a:p>
            <a:pPr>
              <a:lnSpc>
                <a:spcPct val="80000"/>
              </a:lnSpc>
              <a:buNone/>
            </a:pPr>
            <a:endParaRPr lang="en-AU" dirty="0"/>
          </a:p>
          <a:p>
            <a:pPr>
              <a:lnSpc>
                <a:spcPct val="80000"/>
              </a:lnSpc>
              <a:buNone/>
            </a:pPr>
            <a:r>
              <a:rPr lang="en-US" dirty="0"/>
              <a:t>University of Illinois, Center for Teaching Excellence (2006). Bloom’s taxonomy. </a:t>
            </a:r>
            <a:r>
              <a:rPr lang="en-US" dirty="0">
                <a:solidFill>
                  <a:schemeClr val="accent2"/>
                </a:solidFill>
                <a:hlinkClick r:id="rId4"/>
              </a:rPr>
              <a:t>www.oir.uiuc.edu/Did/docs/QUESTION/quest1.htm</a:t>
            </a:r>
            <a:endParaRPr lang="en-US" dirty="0">
              <a:solidFill>
                <a:schemeClr val="accent2"/>
              </a:solidFill>
            </a:endParaRPr>
          </a:p>
          <a:p>
            <a:endParaRPr lang="en-US" dirty="0" smtClean="0"/>
          </a:p>
          <a:p>
            <a:endParaRPr lang="en-US" u="sng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720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/>
            <a:r>
              <a:rPr lang="en-US" sz="3200" b="1" dirty="0" smtClean="0">
                <a:solidFill>
                  <a:srgbClr val="800000"/>
                </a:solidFill>
              </a:rPr>
              <a:t>Guidelines for Program Outcomes-</a:t>
            </a:r>
            <a:br>
              <a:rPr lang="en-US" sz="3200" b="1" dirty="0" smtClean="0">
                <a:solidFill>
                  <a:srgbClr val="800000"/>
                </a:solidFill>
              </a:rPr>
            </a:br>
            <a:r>
              <a:rPr lang="en-US" sz="3200" b="1" dirty="0" smtClean="0">
                <a:solidFill>
                  <a:srgbClr val="800000"/>
                </a:solidFill>
              </a:rPr>
              <a:t>Utilizing Bloom’s Taxonomy of Action Verbs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3000" dirty="0" smtClean="0"/>
          </a:p>
          <a:p>
            <a:pPr eaLnBrk="1" hangingPunct="1">
              <a:lnSpc>
                <a:spcPct val="90000"/>
              </a:lnSpc>
            </a:pPr>
            <a:endParaRPr lang="en-US" sz="3000" dirty="0" smtClean="0"/>
          </a:p>
        </p:txBody>
      </p:sp>
      <p:sp>
        <p:nvSpPr>
          <p:cNvPr id="4101" name="Text Box 4"/>
          <p:cNvSpPr txBox="1">
            <a:spLocks noChangeArrowheads="1"/>
          </p:cNvSpPr>
          <p:nvPr/>
        </p:nvSpPr>
        <p:spPr bwMode="auto">
          <a:xfrm>
            <a:off x="762000" y="6172200"/>
            <a:ext cx="7010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7800" y="1981200"/>
            <a:ext cx="5943600" cy="4144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611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Guidelines for Creating Program Outcomes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Program Outcomes-Direct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Specific </a:t>
            </a:r>
            <a:r>
              <a:rPr lang="en-US" dirty="0"/>
              <a:t>knowledge and skills you expect students to acquire as part of their educational experience in the </a:t>
            </a:r>
            <a:r>
              <a:rPr lang="en-US" dirty="0" smtClean="0"/>
              <a:t>program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i="1" dirty="0" smtClean="0">
                <a:solidFill>
                  <a:schemeClr val="accent2">
                    <a:lumMod val="75000"/>
                  </a:schemeClr>
                </a:solidFill>
              </a:rPr>
              <a:t>Focused </a:t>
            </a:r>
            <a:r>
              <a:rPr lang="en-US" b="1" i="1" dirty="0">
                <a:solidFill>
                  <a:schemeClr val="accent2">
                    <a:lumMod val="75000"/>
                  </a:schemeClr>
                </a:solidFill>
              </a:rPr>
              <a:t>on demonstrable behaviors 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Program Outcomes-Indirect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Knowing, thinking, understanding, </a:t>
            </a:r>
            <a:r>
              <a:rPr lang="en-US" dirty="0"/>
              <a:t>or </a:t>
            </a:r>
            <a:r>
              <a:rPr lang="en-US" dirty="0" smtClean="0"/>
              <a:t>appreciating is </a:t>
            </a:r>
            <a:r>
              <a:rPr lang="en-US" dirty="0"/>
              <a:t>invisible and cannot be </a:t>
            </a:r>
            <a:r>
              <a:rPr lang="en-US" i="1" dirty="0" smtClean="0"/>
              <a:t>directly observed</a:t>
            </a:r>
            <a:endParaRPr lang="en-US" dirty="0"/>
          </a:p>
          <a:p>
            <a:pPr marL="0" indent="0">
              <a:buNone/>
            </a:pPr>
            <a:r>
              <a:rPr lang="en-US" b="1" i="1" dirty="0" smtClean="0">
                <a:solidFill>
                  <a:schemeClr val="accent2">
                    <a:lumMod val="75000"/>
                  </a:schemeClr>
                </a:solidFill>
              </a:rPr>
              <a:t>Focused on student perception of academic experience</a:t>
            </a:r>
            <a:endParaRPr lang="en-US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9670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Guidelines for Creating</a:t>
            </a:r>
            <a:br>
              <a:rPr lang="en-US" dirty="0" smtClean="0"/>
            </a:br>
            <a:r>
              <a:rPr lang="en-US" dirty="0" smtClean="0"/>
              <a:t> Program Outcomes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Preliminary Steps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Define the mission or goal of the program</a:t>
            </a:r>
          </a:p>
          <a:p>
            <a:endParaRPr lang="en-US" dirty="0" smtClean="0"/>
          </a:p>
          <a:p>
            <a:r>
              <a:rPr lang="en-US" dirty="0" smtClean="0"/>
              <a:t>Program goal related to College’s Mission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>Secondary Steps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Focus on foundational courses within the program</a:t>
            </a:r>
          </a:p>
          <a:p>
            <a:r>
              <a:rPr lang="en-US" dirty="0"/>
              <a:t>Focus on capstone </a:t>
            </a:r>
            <a:r>
              <a:rPr lang="en-US" dirty="0" smtClean="0"/>
              <a:t>expectations</a:t>
            </a:r>
            <a:endParaRPr lang="en-US" dirty="0"/>
          </a:p>
          <a:p>
            <a:r>
              <a:rPr lang="en-US" dirty="0" smtClean="0"/>
              <a:t>Focus </a:t>
            </a:r>
            <a:r>
              <a:rPr lang="en-US" dirty="0"/>
              <a:t>on areas of concentration or emphasis within a </a:t>
            </a:r>
            <a:r>
              <a:rPr lang="en-US" dirty="0" smtClean="0"/>
              <a:t>program</a:t>
            </a:r>
          </a:p>
          <a:p>
            <a:r>
              <a:rPr lang="en-US" dirty="0" smtClean="0"/>
              <a:t>Focus on relationship to academic discipline</a:t>
            </a:r>
          </a:p>
          <a:p>
            <a:r>
              <a:rPr lang="en-US" dirty="0" smtClean="0"/>
              <a:t>Focus on observable skills</a:t>
            </a:r>
          </a:p>
          <a:p>
            <a:endParaRPr lang="en-US" dirty="0"/>
          </a:p>
        </p:txBody>
      </p:sp>
      <p:sp>
        <p:nvSpPr>
          <p:cNvPr id="5" name="Down Arrow 4"/>
          <p:cNvSpPr/>
          <p:nvPr/>
        </p:nvSpPr>
        <p:spPr>
          <a:xfrm>
            <a:off x="1912619" y="2737245"/>
            <a:ext cx="484632" cy="625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744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Program Outcome- Directly related to Academic Discipline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General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Graduates of the Criminal Justice program will be critical thinkers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smtClean="0">
                <a:solidFill>
                  <a:srgbClr val="002060"/>
                </a:solidFill>
              </a:rPr>
              <a:t>Program Specific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Graduates of the Criminal Justice program will </a:t>
            </a:r>
            <a:r>
              <a:rPr lang="en-US" dirty="0" smtClean="0"/>
              <a:t>be able to analyze </a:t>
            </a:r>
            <a:r>
              <a:rPr lang="en-US" dirty="0"/>
              <a:t>a current issue in criminal justice, evaluate evidence, and construct an argument</a:t>
            </a:r>
          </a:p>
        </p:txBody>
      </p:sp>
    </p:spTree>
    <p:extLst>
      <p:ext uri="{BB962C8B-B14F-4D97-AF65-F5344CB8AC3E}">
        <p14:creationId xmlns:p14="http://schemas.microsoft.com/office/powerpoint/2010/main" val="2088692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783" y="536397"/>
            <a:ext cx="6347713" cy="1320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Direct PSLO Assessments demonstrate observable abilities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 Observable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Graduates </a:t>
            </a:r>
            <a:r>
              <a:rPr lang="en-US" dirty="0"/>
              <a:t>of the BA program will think critically.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Observable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 dirty="0"/>
          </a:p>
          <a:p>
            <a:pPr marL="0" indent="0">
              <a:buNone/>
            </a:pPr>
            <a:r>
              <a:rPr lang="en-US" b="1" i="1" dirty="0">
                <a:solidFill>
                  <a:schemeClr val="accent2"/>
                </a:solidFill>
              </a:rPr>
              <a:t>Graduates of the </a:t>
            </a:r>
            <a:r>
              <a:rPr lang="en-US" b="1" i="1" dirty="0" smtClean="0">
                <a:solidFill>
                  <a:schemeClr val="accent2"/>
                </a:solidFill>
              </a:rPr>
              <a:t>AA </a:t>
            </a:r>
            <a:r>
              <a:rPr lang="en-US" b="1" i="1" dirty="0">
                <a:solidFill>
                  <a:schemeClr val="accent2"/>
                </a:solidFill>
              </a:rPr>
              <a:t>program will interpret, analyze, evaluate and construct </a:t>
            </a:r>
            <a:r>
              <a:rPr lang="en-US" b="1" i="1" dirty="0" smtClean="0">
                <a:solidFill>
                  <a:schemeClr val="accent2"/>
                </a:solidFill>
              </a:rPr>
              <a:t>arguments</a:t>
            </a:r>
          </a:p>
          <a:p>
            <a:pPr marL="0" indent="0">
              <a:buNone/>
            </a:pPr>
            <a:endParaRPr lang="en-US" b="1" i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b="1" i="1" dirty="0">
              <a:solidFill>
                <a:schemeClr val="accent2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4267200" y="4267200"/>
            <a:ext cx="3429000" cy="1581329"/>
            <a:chOff x="4267200" y="4267200"/>
            <a:chExt cx="3429000" cy="1581329"/>
          </a:xfrm>
        </p:grpSpPr>
        <p:sp>
          <p:nvSpPr>
            <p:cNvPr id="7" name="TextBox 6"/>
            <p:cNvSpPr txBox="1"/>
            <p:nvPr/>
          </p:nvSpPr>
          <p:spPr>
            <a:xfrm>
              <a:off x="4267200" y="4648200"/>
              <a:ext cx="3429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Setting up an outcome in this manner also sets the evaluation criteria for your evaluation rubric!</a:t>
              </a:r>
              <a:endParaRPr lang="en-US" dirty="0"/>
            </a:p>
          </p:txBody>
        </p:sp>
        <p:cxnSp>
          <p:nvCxnSpPr>
            <p:cNvPr id="9" name="Straight Arrow Connector 8"/>
            <p:cNvCxnSpPr/>
            <p:nvPr/>
          </p:nvCxnSpPr>
          <p:spPr>
            <a:xfrm flipH="1" flipV="1">
              <a:off x="5486400" y="4267200"/>
              <a:ext cx="609600" cy="457200"/>
            </a:xfrm>
            <a:prstGeom prst="straightConnector1">
              <a:avLst/>
            </a:prstGeom>
            <a:ln w="34925">
              <a:solidFill>
                <a:schemeClr val="accent5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48117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Program Outcomes-Communicate a Single Outcome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Multiple Outcomes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 Graduates of the psychology program will be lifelong learners who understand the concepts of psychology and can apply those concepts to the design and application of real research problems</a:t>
            </a:r>
            <a:r>
              <a:rPr lang="en-US" dirty="0" smtClean="0"/>
              <a:t>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Single Outcome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Graduates </a:t>
            </a:r>
            <a:r>
              <a:rPr lang="en-US" dirty="0"/>
              <a:t>of the </a:t>
            </a:r>
            <a:r>
              <a:rPr lang="en-US" dirty="0" smtClean="0"/>
              <a:t>Psychology </a:t>
            </a:r>
            <a:r>
              <a:rPr lang="en-US" dirty="0"/>
              <a:t>program will be able to design a research study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414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Communicate A Single Outcome 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“Students  completing the BS in mathematics should be able to analyze and interpret data to produce meaningful conclusions and recommendations and explain statistics in </a:t>
            </a:r>
            <a:r>
              <a:rPr lang="en-US" dirty="0" smtClean="0"/>
              <a:t>writing”.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441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3AF1560C93770478FF83DE5DD8CD2E0" ma:contentTypeVersion="" ma:contentTypeDescription="Create a new document." ma:contentTypeScope="" ma:versionID="0b13e7fad10fa08dbfe43dfdf9c58c70">
  <xsd:schema xmlns:xsd="http://www.w3.org/2001/XMLSchema" xmlns:xs="http://www.w3.org/2001/XMLSchema" xmlns:p="http://schemas.microsoft.com/office/2006/metadata/properties" xmlns:ns2="c8536c28-5135-40b0-9a40-0916b2b37ddd" targetNamespace="http://schemas.microsoft.com/office/2006/metadata/properties" ma:root="true" ma:fieldsID="f8b525e2d34d2c2797781d8b01a7c92e" ns2:_="">
    <xsd:import namespace="c8536c28-5135-40b0-9a40-0916b2b37ddd"/>
    <xsd:element name="properties">
      <xsd:complexType>
        <xsd:sequence>
          <xsd:element name="documentManagement">
            <xsd:complexType>
              <xsd:all>
                <xsd:element ref="ns2:Category"/>
                <xsd:element ref="ns2:Date" minOccurs="0"/>
                <xsd:element ref="ns2:Semester" minOccurs="0"/>
                <xsd:element ref="ns2:Meeting_x0020_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536c28-5135-40b0-9a40-0916b2b37ddd" elementFormDefault="qualified">
    <xsd:import namespace="http://schemas.microsoft.com/office/2006/documentManagement/types"/>
    <xsd:import namespace="http://schemas.microsoft.com/office/infopath/2007/PartnerControls"/>
    <xsd:element name="Category" ma:index="8" ma:displayName="Category" ma:format="Dropdown" ma:internalName="Category">
      <xsd:simpleType>
        <xsd:restriction base="dms:Choice">
          <xsd:enumeration value="Meeting Documents"/>
          <xsd:enumeration value="Assessment Day"/>
          <xsd:enumeration value="Institutional Assessments"/>
          <xsd:enumeration value="ISLO/GELO Revision"/>
          <xsd:enumeration value="Other"/>
        </xsd:restriction>
      </xsd:simpleType>
    </xsd:element>
    <xsd:element name="Date" ma:index="9" nillable="true" ma:displayName="Event" ma:internalName="Date">
      <xsd:simpleType>
        <xsd:restriction base="dms:Text">
          <xsd:maxLength value="255"/>
        </xsd:restriction>
      </xsd:simpleType>
    </xsd:element>
    <xsd:element name="Semester" ma:index="10" nillable="true" ma:displayName="Semester" ma:internalName="Semester">
      <xsd:simpleType>
        <xsd:restriction base="dms:Text">
          <xsd:maxLength value="255"/>
        </xsd:restriction>
      </xsd:simpleType>
    </xsd:element>
    <xsd:element name="Meeting_x0020_Date" ma:index="11" nillable="true" ma:displayName="Meeting Date" ma:format="DateOnly" ma:internalName="Meeting_x0020_Dat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eting_x0020_Date xmlns="c8536c28-5135-40b0-9a40-0916b2b37ddd" xsi:nil="true"/>
    <Category xmlns="c8536c28-5135-40b0-9a40-0916b2b37ddd">Other</Category>
    <Semester xmlns="c8536c28-5135-40b0-9a40-0916b2b37ddd" xsi:nil="true"/>
    <Date xmlns="c8536c28-5135-40b0-9a40-0916b2b37ddd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A49CA5C-DCE5-4FCE-99C8-EAF1DC3D2DD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8536c28-5135-40b0-9a40-0916b2b37dd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EE6DC13-F770-4166-B9A0-16B589017B76}">
  <ds:schemaRefs>
    <ds:schemaRef ds:uri="http://www.w3.org/XML/1998/namespace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c8536c28-5135-40b0-9a40-0916b2b37ddd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228CF01-6407-4B8B-9CF1-EA7269FE001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1700</TotalTime>
  <Words>1416</Words>
  <Application>Microsoft Office PowerPoint</Application>
  <PresentationFormat>On-screen Show (4:3)</PresentationFormat>
  <Paragraphs>221</Paragraphs>
  <Slides>21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Arial</vt:lpstr>
      <vt:lpstr>Calibri</vt:lpstr>
      <vt:lpstr>Calibri Light</vt:lpstr>
      <vt:lpstr>Times New Roman</vt:lpstr>
      <vt:lpstr>Trebuchet MS</vt:lpstr>
      <vt:lpstr>Wingdings</vt:lpstr>
      <vt:lpstr>Wingdings 3</vt:lpstr>
      <vt:lpstr>Facet</vt:lpstr>
      <vt:lpstr>Assessment of Course and Program Outcomes</vt:lpstr>
      <vt:lpstr>Learning Outcomes Development Courses and Programs</vt:lpstr>
      <vt:lpstr>Guidelines for Program Outcomes- Utilizing Bloom’s Taxonomy of Action Verbs</vt:lpstr>
      <vt:lpstr>Guidelines for Creating Program Outcomes</vt:lpstr>
      <vt:lpstr>Guidelines for Creating  Program Outcomes</vt:lpstr>
      <vt:lpstr>Program Outcome- Directly related to Academic Discipline</vt:lpstr>
      <vt:lpstr>Direct PSLO Assessments demonstrate observable abilities</vt:lpstr>
      <vt:lpstr>Program Outcomes-Communicate a Single Outcome</vt:lpstr>
      <vt:lpstr>Communicate A Single Outcome </vt:lpstr>
      <vt:lpstr>No Capstone Course?</vt:lpstr>
      <vt:lpstr>Synthesizing Course SLO’s &amp; Linking to PSLOs </vt:lpstr>
      <vt:lpstr>Program Learning Outcomes Checklist</vt:lpstr>
      <vt:lpstr>Two Parts to SLO’s</vt:lpstr>
      <vt:lpstr>Program SLO Assessment Methods</vt:lpstr>
      <vt:lpstr>Guidelines for Selecting Assessment Methods</vt:lpstr>
      <vt:lpstr>When should assessments be performed? </vt:lpstr>
      <vt:lpstr>Evaluation of assessments</vt:lpstr>
      <vt:lpstr>Reporting/Documenting</vt:lpstr>
      <vt:lpstr>Closing the Loop</vt:lpstr>
      <vt:lpstr>FAQ’s – We will try to answer</vt:lpstr>
      <vt:lpstr>Sources</vt:lpstr>
    </vt:vector>
  </TitlesOfParts>
  <Company>MiraCosta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Low-Down on SLO’s</dc:title>
  <dc:creator>Benschop, Joanne</dc:creator>
  <cp:lastModifiedBy>Sharp, Toni</cp:lastModifiedBy>
  <cp:revision>74</cp:revision>
  <cp:lastPrinted>2017-08-17T18:18:57Z</cp:lastPrinted>
  <dcterms:created xsi:type="dcterms:W3CDTF">2016-12-08T20:07:10Z</dcterms:created>
  <dcterms:modified xsi:type="dcterms:W3CDTF">2017-08-17T20:27:33Z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0x010100D3AF1560C93770478FF83DE5DD8CD2E0</vt:lpwstr>
  </property>
</Properties>
</file>