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500" r:id="rId2"/>
    <p:sldId id="514" r:id="rId3"/>
    <p:sldId id="503" r:id="rId4"/>
    <p:sldId id="504" r:id="rId5"/>
    <p:sldId id="508" r:id="rId6"/>
    <p:sldId id="525" r:id="rId7"/>
    <p:sldId id="513" r:id="rId8"/>
    <p:sldId id="510" r:id="rId9"/>
    <p:sldId id="511" r:id="rId10"/>
    <p:sldId id="512" r:id="rId11"/>
    <p:sldId id="526" r:id="rId12"/>
    <p:sldId id="515" r:id="rId13"/>
    <p:sldId id="516" r:id="rId14"/>
    <p:sldId id="517" r:id="rId15"/>
    <p:sldId id="518" r:id="rId16"/>
    <p:sldId id="519" r:id="rId17"/>
    <p:sldId id="520" r:id="rId18"/>
    <p:sldId id="521" r:id="rId19"/>
    <p:sldId id="522" r:id="rId20"/>
    <p:sldId id="523" r:id="rId21"/>
    <p:sldId id="524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G:\OAC%20Outcomes%20Asmt%20Cmte\Core%20Competencies%20ASSESSMENTS\CC%20Asmt%20Fall%202018\Jan%2015%20Participant%20mtg\Faculty%20Survey%20graphs%20n=1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OAC%20Outcomes%20Asmt%20Cmte\Core%20Competencies%20ASSESSMENTS\CC%20Asmt%20Fall%202018\Jan%2015%20Participant%20mtg\Faculty%20Survey%20graphs%20n=1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OAC%20Outcomes%20Asmt%20Cmte\Core%20Competencies%20ASSESSMENTS\CC%20Asmt%20Fall%202018\Jan%2015%20Participant%20mtg\Faculty%20Survey%20graphs%20n=10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OAC%20Outcomes%20Asmt%20Cmte\Core%20Competencies%20ASSESSMENTS\CC%20Asmt%20Fall%202018\Jan%2015%20Participant%20mtg\Faculty%20Survey%20graphs%20n=10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OAC%20Outcomes%20Asmt%20Cmte\Core%20Competencies%20ASSESSMENTS\CC%20Asmt%20Fall%202018\Jan%2015%20Participant%20mtg\Faculty%20Survey%20graphs%20n=1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OAC%20Outcomes%20Asmt%20Cmte\Core%20Competencies%20ASSESSMENTS\CC%20Asmt%20Fall%202018\Jan%2015%20Participant%20mtg\Faculty%20Survey%20graphs%20n=1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OAC%20Outcomes%20Asmt%20Cmte\Core%20Competencies%20ASSESSMENTS\CC%20Asmt%20Fall%202018\Jan%2015%20Participant%20mtg\Faculty%20Survey%20graphs%20n=1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OAC%20Outcomes%20Asmt%20Cmte\Core%20Competencies%20ASSESSMENTS\CC%20Asmt%20Fall%202018\Jan%2015%20Participant%20mtg\Faculty%20Survey%20graphs%20n=1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pPr>
            <a:r>
              <a:rPr lang="en-US" baseline="0" dirty="0">
                <a:solidFill>
                  <a:schemeClr val="tx2"/>
                </a:solidFill>
              </a:rPr>
              <a:t>Number of Students by Written Communication Rating on VALUE Rubric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2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35</c:v>
                </c:pt>
                <c:pt idx="2">
                  <c:v>127</c:v>
                </c:pt>
                <c:pt idx="3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7-41CC-A4DD-76281511EC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56282496"/>
        <c:axId val="23143168"/>
      </c:barChart>
      <c:catAx>
        <c:axId val="5628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43168"/>
        <c:crosses val="autoZero"/>
        <c:auto val="1"/>
        <c:lblAlgn val="ctr"/>
        <c:lblOffset val="100"/>
        <c:noMultiLvlLbl val="0"/>
      </c:catAx>
      <c:valAx>
        <c:axId val="2314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8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ysClr val="windowText" lastClr="000000"/>
                </a:solidFill>
              </a:rPr>
              <a:t>Q6. Do you use rubrics to evaluate students on your CSLOs?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C0-4F43-9F4F-13E18C47E0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C0-4F43-9F4F-13E18C47E0F7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'Q6'!$A$1:$A$2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'Q6'!$B$1:$B$2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C0-4F43-9F4F-13E18C47E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ysClr val="windowText" lastClr="000000"/>
                </a:solidFill>
              </a:rPr>
              <a:t>Q7. Did you use an additional method to evaluate your students for their course grade?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95-416C-9B27-B896CA766B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95-416C-9B27-B896CA766B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95-416C-9B27-B896CA766B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95-416C-9B27-B896CA766BC6}"/>
              </c:ext>
            </c:extLst>
          </c:dPt>
          <c:cat>
            <c:strRef>
              <c:f>'Q7'!$A$1:$A$4</c:f>
              <c:strCache>
                <c:ptCount val="4"/>
                <c:pt idx="0">
                  <c:v>yes I used both VALUE &amp; my own rubric</c:v>
                </c:pt>
                <c:pt idx="1">
                  <c:v>no, only the VALUE rubric for both</c:v>
                </c:pt>
                <c:pt idx="2">
                  <c:v>no, I designed the assigment for use with the VALUE rubric</c:v>
                </c:pt>
                <c:pt idx="3">
                  <c:v>other</c:v>
                </c:pt>
              </c:strCache>
            </c:strRef>
          </c:cat>
          <c:val>
            <c:numRef>
              <c:f>'Q7'!$B$1:$B$4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95-416C-9B27-B896CA766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ysClr val="windowText" lastClr="000000"/>
                </a:solidFill>
              </a:rPr>
              <a:t>Would you consider adopting VALUE rubric?</a:t>
            </a:r>
          </a:p>
        </c:rich>
      </c:tx>
      <c:layout>
        <c:manualLayout>
          <c:xMode val="edge"/>
          <c:yMode val="edge"/>
          <c:x val="0.16493066491688538"/>
          <c:y val="0.535185265445786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CC-4BA2-9774-25FE3714C6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CC-4BA2-9774-25FE3714C6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CC-4BA2-9774-25FE3714C6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CC-4BA2-9774-25FE3714C643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'Q8'!$A$1:$A$4</c:f>
              <c:strCache>
                <c:ptCount val="4"/>
                <c:pt idx="0">
                  <c:v>Yes,rubric is comprehensive</c:v>
                </c:pt>
                <c:pt idx="1">
                  <c:v>Possibly, but rubric needs revision</c:v>
                </c:pt>
                <c:pt idx="2">
                  <c:v>Possibly, but I would make a new assignment </c:v>
                </c:pt>
                <c:pt idx="3">
                  <c:v>No, because I do not use embedded assignment</c:v>
                </c:pt>
              </c:strCache>
            </c:strRef>
          </c:cat>
          <c:val>
            <c:numRef>
              <c:f>'Q8'!$B$1:$B$4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30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CC-4BA2-9774-25FE3714C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ysClr val="windowText" lastClr="000000"/>
                </a:solidFill>
              </a:rPr>
              <a:t>Q#9. Hours</a:t>
            </a:r>
            <a:r>
              <a:rPr lang="en-US" sz="2000" b="1" baseline="0">
                <a:solidFill>
                  <a:sysClr val="windowText" lastClr="000000"/>
                </a:solidFill>
              </a:rPr>
              <a:t> to complete scoring the artifacts</a:t>
            </a:r>
            <a:endParaRPr lang="en-US" sz="20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'Q9'!$B$1</c:f>
              <c:strCache>
                <c:ptCount val="1"/>
                <c:pt idx="0">
                  <c:v>hours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A47ED83B-3DDE-4916-A350-325B0858B41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957-4B2A-B423-DE6F30264E1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7539D3A8-297C-4365-827B-29211A996D0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57-4B2A-B423-DE6F30264E1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44981C2C-9B68-4DB6-9F3D-597448D2FD4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957-4B2A-B423-DE6F30264E1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7C53C351-011B-453D-BF37-4210FB28B2E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57-4B2A-B423-DE6F30264E1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44FAA139-7CD6-4CEC-95C0-57B92C86B43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957-4B2A-B423-DE6F30264E1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DEDD3ABB-9729-4F01-86E6-EA2A11DC804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57-4B2A-B423-DE6F30264E1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BF086E3C-B70D-4D9D-8EF6-F6675B3E34E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957-4B2A-B423-DE6F30264E1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E4EB9F7B-6E42-44E0-BCFC-9594C6C64BA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957-4B2A-B423-DE6F30264E1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AF05C71A-7F9D-4477-89B6-2CCF2ED79DE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957-4B2A-B423-DE6F30264E1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BEA5513D-4B5C-4C2C-8430-73E0618954B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957-4B2A-B423-DE6F30264E1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'Q9'!$A$2:$A$11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'Q9'!$B$2:$B$11</c:f>
              <c:numCache>
                <c:formatCode>General</c:formatCode>
                <c:ptCount val="10"/>
                <c:pt idx="0">
                  <c:v>13.5</c:v>
                </c:pt>
                <c:pt idx="1">
                  <c:v>10</c:v>
                </c:pt>
                <c:pt idx="2">
                  <c:v>0.08</c:v>
                </c:pt>
                <c:pt idx="3">
                  <c:v>1</c:v>
                </c:pt>
                <c:pt idx="4">
                  <c:v>11</c:v>
                </c:pt>
                <c:pt idx="5">
                  <c:v>0.17</c:v>
                </c:pt>
                <c:pt idx="6">
                  <c:v>4</c:v>
                </c:pt>
                <c:pt idx="7">
                  <c:v>6</c:v>
                </c:pt>
                <c:pt idx="8">
                  <c:v>5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57-4B2A-B423-DE6F30264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220864"/>
        <c:axId val="73222784"/>
      </c:barChart>
      <c:catAx>
        <c:axId val="73220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</a:rPr>
                  <a:t>Faculty member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22784"/>
        <c:crosses val="autoZero"/>
        <c:auto val="1"/>
        <c:lblAlgn val="ctr"/>
        <c:lblOffset val="100"/>
        <c:noMultiLvlLbl val="0"/>
      </c:catAx>
      <c:valAx>
        <c:axId val="7322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</a:rPr>
                  <a:t>Hours</a:t>
                </a:r>
                <a:r>
                  <a:rPr lang="en-US" sz="1400"/>
                  <a:t> </a:t>
                </a:r>
                <a:r>
                  <a:rPr lang="en-US" sz="1400" b="1">
                    <a:solidFill>
                      <a:sysClr val="windowText" lastClr="000000"/>
                    </a:solidFill>
                  </a:rPr>
                  <a:t>worked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2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</a:rPr>
              <a:t>Average Score by Written Communication</a:t>
            </a:r>
            <a:r>
              <a:rPr lang="en-US" baseline="0" dirty="0">
                <a:solidFill>
                  <a:schemeClr val="tx2"/>
                </a:solidFill>
              </a:rPr>
              <a:t> Component</a:t>
            </a:r>
            <a:endParaRPr lang="en-US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Score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Context of and Purpose for Writing</c:v>
                </c:pt>
                <c:pt idx="1">
                  <c:v>Content Development</c:v>
                </c:pt>
                <c:pt idx="2">
                  <c:v>Genre and Disciplinary Conventions</c:v>
                </c:pt>
                <c:pt idx="3">
                  <c:v>Sources and Evidence</c:v>
                </c:pt>
                <c:pt idx="4">
                  <c:v>Control of Syntax and Mechanics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3.36</c:v>
                </c:pt>
                <c:pt idx="1">
                  <c:v>3.13</c:v>
                </c:pt>
                <c:pt idx="2">
                  <c:v>3.18</c:v>
                </c:pt>
                <c:pt idx="3">
                  <c:v>3.15</c:v>
                </c:pt>
                <c:pt idx="4">
                  <c:v>3.27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6C-486E-872A-2E10099DE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971520"/>
        <c:axId val="24985600"/>
      </c:barChart>
      <c:catAx>
        <c:axId val="2497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85600"/>
        <c:crosses val="autoZero"/>
        <c:auto val="1"/>
        <c:lblAlgn val="ctr"/>
        <c:lblOffset val="100"/>
        <c:noMultiLvlLbl val="0"/>
      </c:catAx>
      <c:valAx>
        <c:axId val="24985600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7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pPr>
            <a:r>
              <a:rPr lang="en-US" baseline="0" dirty="0">
                <a:solidFill>
                  <a:schemeClr val="tx2"/>
                </a:solidFill>
              </a:rPr>
              <a:t>Number of Students by Teamwork Rating on VALUE Rubric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2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23</c:v>
                </c:pt>
                <c:pt idx="2">
                  <c:v>40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81-4B08-8EC2-DEA6FCF67A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25427968"/>
        <c:axId val="25430656"/>
      </c:barChart>
      <c:catAx>
        <c:axId val="2542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30656"/>
        <c:crosses val="autoZero"/>
        <c:auto val="1"/>
        <c:lblAlgn val="ctr"/>
        <c:lblOffset val="100"/>
        <c:noMultiLvlLbl val="0"/>
      </c:catAx>
      <c:valAx>
        <c:axId val="2543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2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</a:rPr>
              <a:t>Average Score by Teamwork</a:t>
            </a:r>
            <a:r>
              <a:rPr lang="en-US" baseline="0" dirty="0">
                <a:solidFill>
                  <a:schemeClr val="tx2"/>
                </a:solidFill>
              </a:rPr>
              <a:t> Component</a:t>
            </a:r>
            <a:endParaRPr lang="en-US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Score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Contributes to Team Meetings</c:v>
                </c:pt>
                <c:pt idx="1">
                  <c:v>Facilitates the Contributions of Team Members</c:v>
                </c:pt>
                <c:pt idx="2">
                  <c:v>Individual Contributions Outside of Team Meetings</c:v>
                </c:pt>
                <c:pt idx="3">
                  <c:v>Fosters Constructive Team Climate</c:v>
                </c:pt>
                <c:pt idx="4">
                  <c:v>Responds to Conflict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3.21</c:v>
                </c:pt>
                <c:pt idx="1">
                  <c:v>2.94</c:v>
                </c:pt>
                <c:pt idx="2">
                  <c:v>3.09</c:v>
                </c:pt>
                <c:pt idx="3">
                  <c:v>2.92</c:v>
                </c:pt>
                <c:pt idx="4">
                  <c:v>2.5299999999999998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C1-4CD6-88E6-CBF8315E5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469312"/>
        <c:axId val="25470848"/>
      </c:barChart>
      <c:catAx>
        <c:axId val="2546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70848"/>
        <c:crosses val="autoZero"/>
        <c:auto val="1"/>
        <c:lblAlgn val="ctr"/>
        <c:lblOffset val="100"/>
        <c:noMultiLvlLbl val="0"/>
      </c:catAx>
      <c:valAx>
        <c:axId val="2547084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6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ysClr val="windowText" lastClr="000000"/>
                </a:solidFill>
              </a:rPr>
              <a:t>Q#1. Have you previously participated in a CC assessment?</a:t>
            </a:r>
          </a:p>
        </c:rich>
      </c:tx>
      <c:layout>
        <c:manualLayout>
          <c:xMode val="edge"/>
          <c:yMode val="edge"/>
          <c:x val="0.1423956692913385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F2-42C3-AF83-0BD84A2CB2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F2-42C3-AF83-0BD84A2CB22A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'Q1'!$A$1:$A$2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'Q1'!$B$1:$B$2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F2-42C3-AF83-0BD84A2CB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ysClr val="windowText" lastClr="000000"/>
                </a:solidFill>
              </a:rPr>
              <a:t>Q2. Do</a:t>
            </a:r>
            <a:r>
              <a:rPr lang="en-US" sz="1800" b="1" baseline="0">
                <a:solidFill>
                  <a:sysClr val="windowText" lastClr="000000"/>
                </a:solidFill>
              </a:rPr>
              <a:t> you feel that your CSLO &amp; student assignment used in this asmt both aligned with the CC?</a:t>
            </a:r>
            <a:endParaRPr lang="en-US" sz="18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3E-4690-AFB5-E6CC754E35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3E-4690-AFB5-E6CC754E35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3E-4690-AFB5-E6CC754E35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3E-4690-AFB5-E6CC754E3538}"/>
              </c:ext>
            </c:extLst>
          </c:dPt>
          <c:dLbls>
            <c:dLbl>
              <c:idx val="2"/>
              <c:layout>
                <c:manualLayout>
                  <c:x val="-6.1111111111111109E-2"/>
                  <c:y val="4.16666666666666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3E-4690-AFB5-E6CC754E353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'Q2'!$A$1:$A$4</c:f>
              <c:strCache>
                <c:ptCount val="4"/>
                <c:pt idx="0">
                  <c:v>yes -well aligned</c:v>
                </c:pt>
                <c:pt idx="1">
                  <c:v>yes, but modify</c:v>
                </c:pt>
                <c:pt idx="2">
                  <c:v>not a good fit</c:v>
                </c:pt>
                <c:pt idx="3">
                  <c:v>other</c:v>
                </c:pt>
              </c:strCache>
            </c:strRef>
          </c:cat>
          <c:val>
            <c:numRef>
              <c:f>'Q2'!$B$1:$B$4</c:f>
              <c:numCache>
                <c:formatCode>General</c:formatCode>
                <c:ptCount val="4"/>
                <c:pt idx="0">
                  <c:v>60</c:v>
                </c:pt>
                <c:pt idx="1">
                  <c:v>30</c:v>
                </c:pt>
                <c:pt idx="2">
                  <c:v>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3E-4690-AFB5-E6CC754E3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ysClr val="windowText" lastClr="000000"/>
                </a:solidFill>
              </a:rPr>
              <a:t>Q3.</a:t>
            </a:r>
            <a:r>
              <a:rPr lang="en-US" sz="1800" b="1" baseline="0">
                <a:solidFill>
                  <a:sysClr val="windowText" lastClr="000000"/>
                </a:solidFill>
              </a:rPr>
              <a:t> </a:t>
            </a:r>
            <a:r>
              <a:rPr lang="en-US" sz="1800" b="1">
                <a:solidFill>
                  <a:sysClr val="windowText" lastClr="000000"/>
                </a:solidFill>
              </a:rPr>
              <a:t>Do You feel that you received sufficient guidance on the asmt. process through interaction with a member of the OAC?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3F-4639-B2DB-C593F370BC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3F-4639-B2DB-C593F370BCF0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'Q3'!$A$1:$A$2</c:f>
              <c:strCache>
                <c:ptCount val="2"/>
                <c:pt idx="0">
                  <c:v>yes </c:v>
                </c:pt>
                <c:pt idx="1">
                  <c:v>no</c:v>
                </c:pt>
              </c:strCache>
            </c:strRef>
          </c:cat>
          <c:val>
            <c:numRef>
              <c:f>'Q3'!$B$1:$B$2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3F-4639-B2DB-C593F370B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ysClr val="windowText" lastClr="000000"/>
                </a:solidFill>
              </a:rPr>
              <a:t>Q4. Do you have better understanding of CC </a:t>
            </a:r>
            <a:r>
              <a:rPr lang="en-US" sz="2000" b="1" dirty="0" err="1">
                <a:solidFill>
                  <a:sysClr val="windowText" lastClr="000000"/>
                </a:solidFill>
              </a:rPr>
              <a:t>asmt</a:t>
            </a:r>
            <a:r>
              <a:rPr lang="en-US" sz="2000" b="1" dirty="0">
                <a:solidFill>
                  <a:sysClr val="windowText" lastClr="000000"/>
                </a:solidFill>
              </a:rPr>
              <a:t>. process? </a:t>
            </a:r>
          </a:p>
          <a:p>
            <a:pPr>
              <a:defRPr sz="2000"/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>
              <a:defRPr sz="2000"/>
            </a:pPr>
            <a:endParaRPr lang="en-US" sz="2000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22-4F8F-A015-8650F05584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22-4F8F-A015-8650F05584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22-4F8F-A015-8650F05584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622-4F8F-A015-8650F05584A7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'Q4'!$A$1:$A$4</c:f>
              <c:strCache>
                <c:ptCount val="4"/>
                <c:pt idx="0">
                  <c:v>a great deal</c:v>
                </c:pt>
                <c:pt idx="1">
                  <c:v>a moderate amount</c:v>
                </c:pt>
                <c:pt idx="2">
                  <c:v>a little </c:v>
                </c:pt>
                <c:pt idx="3">
                  <c:v>none at all</c:v>
                </c:pt>
              </c:strCache>
            </c:strRef>
          </c:cat>
          <c:val>
            <c:numRef>
              <c:f>'Q4'!$B$1:$B$4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22-4F8F-A015-8650F0558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ysClr val="windowText" lastClr="000000"/>
                </a:solidFill>
              </a:rPr>
              <a:t>Q5. Was the MCC-calibrated rubric useful in terms of </a:t>
            </a:r>
            <a:r>
              <a:rPr lang="en-US" sz="1800" b="1" baseline="0" dirty="0">
                <a:solidFill>
                  <a:sysClr val="windowText" lastClr="000000"/>
                </a:solidFill>
              </a:rPr>
              <a:t>providing you </a:t>
            </a:r>
            <a:r>
              <a:rPr lang="en-US" sz="1800" b="1" baseline="0" dirty="0" err="1">
                <a:solidFill>
                  <a:sysClr val="windowText" lastClr="000000"/>
                </a:solidFill>
              </a:rPr>
              <a:t>wth</a:t>
            </a:r>
            <a:r>
              <a:rPr lang="en-US" sz="1800" b="1" baseline="0" dirty="0">
                <a:solidFill>
                  <a:sysClr val="windowText" lastClr="000000"/>
                </a:solidFill>
              </a:rPr>
              <a:t> info that may be used in action plan development?</a:t>
            </a:r>
          </a:p>
          <a:p>
            <a:pPr>
              <a:defRPr sz="1800"/>
            </a:pPr>
            <a:r>
              <a:rPr lang="en-US" sz="1800" b="1" baseline="0" dirty="0">
                <a:solidFill>
                  <a:sysClr val="windowText" lastClr="000000"/>
                </a:solidFill>
              </a:rPr>
              <a:t> </a:t>
            </a:r>
            <a:endParaRPr lang="en-US" sz="1800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C6-48F1-9CD8-F5912336B1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C6-48F1-9CD8-F5912336B1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C6-48F1-9CD8-F5912336B138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'Q5'!$A$1:$A$3</c:f>
              <c:strCache>
                <c:ptCount val="3"/>
                <c:pt idx="0">
                  <c:v>extremely useful</c:v>
                </c:pt>
                <c:pt idx="1">
                  <c:v>somewhat useful</c:v>
                </c:pt>
                <c:pt idx="2">
                  <c:v>not very useful</c:v>
                </c:pt>
              </c:strCache>
            </c:strRef>
          </c:cat>
          <c:val>
            <c:numRef>
              <c:f>'Q5'!$B$1:$B$3</c:f>
              <c:numCache>
                <c:formatCode>General</c:formatCode>
                <c:ptCount val="3"/>
                <c:pt idx="0">
                  <c:v>30</c:v>
                </c:pt>
                <c:pt idx="1">
                  <c:v>60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C6-48F1-9CD8-F5912336B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69E07B-CD95-48BF-8440-35651B2AA5A6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8576C9-B00C-4B9C-ABC2-F77DDFDAE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40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03939E0-F328-4E4A-B88B-04D287FC0E7B}" type="datetimeFigureOut">
              <a:rPr lang="en-US" altLang="en-US"/>
              <a:pPr>
                <a:defRPr/>
              </a:pPr>
              <a:t>1/29/2019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C9C6663-F212-41D6-9D16-E71AE87A9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176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ave Cropp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363200"/>
            <a:ext cx="7538720" cy="1097280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anchor="b" anchorCtr="0"/>
          <a:lstStyle>
            <a:lvl1pPr algn="l">
              <a:defRPr sz="3800" cap="all">
                <a:solidFill>
                  <a:srgbClr val="009CD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60480"/>
            <a:ext cx="6400800" cy="523220"/>
          </a:xfrm>
        </p:spPr>
        <p:txBody>
          <a:bodyPr>
            <a:sp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1" y="561975"/>
            <a:ext cx="7175500" cy="10953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1301" y="1657350"/>
            <a:ext cx="3495454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0280" y="1657350"/>
            <a:ext cx="341652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FAB98D9A-CBF1-45F3-9F3D-6955033BA0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5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63688" y="2197100"/>
            <a:ext cx="7580312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63688" y="3724275"/>
            <a:ext cx="7580312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63688" y="5253038"/>
            <a:ext cx="7580312" cy="1587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63688" y="2197100"/>
            <a:ext cx="7580312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63688" y="3724275"/>
            <a:ext cx="7580312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63688" y="5253038"/>
            <a:ext cx="7580312" cy="1587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11300" y="1745464"/>
            <a:ext cx="7175500" cy="486647"/>
          </a:xfrm>
        </p:spPr>
        <p:txBody>
          <a:bodyPr anchor="b"/>
          <a:lstStyle>
            <a:lvl1pPr marL="457200" indent="-457200" algn="l">
              <a:buClr>
                <a:srgbClr val="009CD1"/>
              </a:buClr>
              <a:buFont typeface="Wingdings" charset="2"/>
              <a:buAutoNum type="arabicPlain"/>
              <a:defRPr sz="22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511300" y="2233699"/>
            <a:ext cx="5913468" cy="1038054"/>
          </a:xfrm>
        </p:spPr>
        <p:txBody>
          <a:bodyPr/>
          <a:lstStyle>
            <a:lvl1pPr marL="0" indent="0" algn="l">
              <a:buFont typeface="Arial"/>
              <a:buNone/>
              <a:defRPr sz="1200" b="0" i="0">
                <a:latin typeface="Arial Bold"/>
                <a:cs typeface="Arial Bold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511300" y="3759988"/>
            <a:ext cx="5913468" cy="1038054"/>
          </a:xfrm>
        </p:spPr>
        <p:txBody>
          <a:bodyPr/>
          <a:lstStyle>
            <a:lvl1pPr marL="0" indent="0" algn="l">
              <a:buFont typeface="Arial"/>
              <a:buNone/>
              <a:defRPr sz="1200" b="0" i="0">
                <a:latin typeface="Arial Bold"/>
                <a:cs typeface="Arial Bold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11300" y="5287680"/>
            <a:ext cx="5913468" cy="1038054"/>
          </a:xfrm>
        </p:spPr>
        <p:txBody>
          <a:bodyPr/>
          <a:lstStyle>
            <a:lvl1pPr marL="0" indent="0" algn="l">
              <a:buFont typeface="Arial"/>
              <a:buNone/>
              <a:defRPr sz="1200" b="0" i="0">
                <a:latin typeface="Arial Bold"/>
                <a:cs typeface="Arial Bold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1511300" y="3271753"/>
            <a:ext cx="7175500" cy="486647"/>
          </a:xfrm>
        </p:spPr>
        <p:txBody>
          <a:bodyPr anchor="b"/>
          <a:lstStyle>
            <a:lvl1pPr marL="457200" indent="-457200" algn="l">
              <a:buClr>
                <a:srgbClr val="009CD1"/>
              </a:buClr>
              <a:buFont typeface="Wingdings" charset="2"/>
              <a:buAutoNum type="arabicPlain" startAt="2"/>
              <a:defRPr sz="22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8"/>
          </p:nvPr>
        </p:nvSpPr>
        <p:spPr>
          <a:xfrm>
            <a:off x="1511300" y="4802621"/>
            <a:ext cx="7175500" cy="486647"/>
          </a:xfrm>
        </p:spPr>
        <p:txBody>
          <a:bodyPr anchor="b"/>
          <a:lstStyle>
            <a:lvl1pPr marL="457200" indent="-457200" algn="l">
              <a:buClr>
                <a:srgbClr val="009CD1"/>
              </a:buClr>
              <a:buFont typeface="Wingdings" charset="2"/>
              <a:buAutoNum type="arabicPlain" startAt="3"/>
              <a:defRPr sz="22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C6291E78-840C-4D0C-B777-6EE5175E9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57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63688" y="1987550"/>
            <a:ext cx="7580312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63688" y="1987550"/>
            <a:ext cx="7580312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1" y="1279314"/>
            <a:ext cx="3483864" cy="707886"/>
          </a:xfrm>
        </p:spPr>
        <p:txBody>
          <a:bodyPr anchor="b">
            <a:spAutoFit/>
          </a:bodyPr>
          <a:lstStyle>
            <a:lvl1pPr marL="0" indent="0" algn="l">
              <a:buNone/>
              <a:defRPr sz="2000" b="0" i="0">
                <a:latin typeface="Arial Bold"/>
                <a:cs typeface="Arial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300" y="2298240"/>
            <a:ext cx="3483864" cy="3550110"/>
          </a:xfrm>
        </p:spPr>
        <p:txBody>
          <a:bodyPr/>
          <a:lstStyle>
            <a:lvl1pPr marL="457200" indent="-457200">
              <a:buClr>
                <a:schemeClr val="accent4"/>
              </a:buClr>
              <a:buFont typeface="Wingdings" charset="2"/>
              <a:buAutoNum type="arabicPlain"/>
              <a:defRPr sz="2000" b="0" i="0">
                <a:latin typeface="Arial"/>
                <a:cs typeface="Arial"/>
              </a:defRPr>
            </a:lvl1pPr>
            <a:lvl2pPr marL="457200" indent="0">
              <a:buClr>
                <a:schemeClr val="tx2"/>
              </a:buClr>
              <a:buFontTx/>
              <a:buNone/>
              <a:defRPr sz="2000" b="0" i="0">
                <a:latin typeface="Arial"/>
                <a:cs typeface="Arial"/>
              </a:defRPr>
            </a:lvl2pPr>
            <a:lvl3pPr marL="915988" indent="-1588">
              <a:buClr>
                <a:schemeClr val="tx2"/>
              </a:buClr>
              <a:buFontTx/>
              <a:buNone/>
              <a:defRPr sz="1800" b="0" i="0">
                <a:latin typeface="Arial"/>
                <a:cs typeface="Arial"/>
              </a:defRPr>
            </a:lvl3pPr>
            <a:lvl4pPr marL="1373188" indent="-1588">
              <a:buClr>
                <a:schemeClr val="tx2"/>
              </a:buClr>
              <a:buFontTx/>
              <a:buNone/>
              <a:defRPr sz="1600" b="0" i="0">
                <a:latin typeface="Arial"/>
                <a:cs typeface="Arial"/>
              </a:defRPr>
            </a:lvl4pPr>
            <a:lvl5pPr marL="1831975" indent="-3175">
              <a:buClr>
                <a:schemeClr val="tx2"/>
              </a:buClr>
              <a:buFontTx/>
              <a:buNone/>
              <a:defRPr sz="1600" b="0" i="0">
                <a:latin typeface="Arial"/>
                <a:cs typeface="Arial"/>
              </a:defRPr>
            </a:lvl5pPr>
            <a:lvl6pPr>
              <a:buNone/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6625" y="1279314"/>
            <a:ext cx="3480175" cy="707886"/>
          </a:xfrm>
        </p:spPr>
        <p:txBody>
          <a:bodyPr anchor="b">
            <a:spAutoFit/>
          </a:bodyPr>
          <a:lstStyle>
            <a:lvl1pPr marL="0" indent="0">
              <a:buNone/>
              <a:defRPr sz="2000" b="0" i="0">
                <a:latin typeface="Arial Bold"/>
                <a:cs typeface="Arial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6625" y="2298240"/>
            <a:ext cx="3480175" cy="3550110"/>
          </a:xfrm>
        </p:spPr>
        <p:txBody>
          <a:bodyPr/>
          <a:lstStyle>
            <a:lvl1pPr marL="457200" indent="-457200">
              <a:buClr>
                <a:schemeClr val="accent4"/>
              </a:buClr>
              <a:buFont typeface="Wingdings" charset="2"/>
              <a:buAutoNum type="arabicPlain"/>
              <a:defRPr sz="2000" b="0" i="0">
                <a:latin typeface="Arial"/>
                <a:cs typeface="Arial"/>
              </a:defRPr>
            </a:lvl1pPr>
            <a:lvl2pPr marL="457200" indent="0">
              <a:buClr>
                <a:schemeClr val="tx2"/>
              </a:buClr>
              <a:buFontTx/>
              <a:buNone/>
              <a:defRPr sz="2000" b="0" i="0">
                <a:latin typeface="Arial"/>
                <a:cs typeface="Arial"/>
              </a:defRPr>
            </a:lvl2pPr>
            <a:lvl3pPr marL="915988" indent="-1588">
              <a:buClr>
                <a:schemeClr val="tx2"/>
              </a:buClr>
              <a:buFontTx/>
              <a:buNone/>
              <a:defRPr sz="1800" b="0" i="0">
                <a:latin typeface="Arial"/>
                <a:cs typeface="Arial"/>
              </a:defRPr>
            </a:lvl3pPr>
            <a:lvl4pPr marL="1373188" indent="-1588">
              <a:buClr>
                <a:schemeClr val="tx2"/>
              </a:buClr>
              <a:buFontTx/>
              <a:buNone/>
              <a:defRPr sz="1600" b="0" i="0">
                <a:latin typeface="Arial"/>
                <a:cs typeface="Arial"/>
              </a:defRPr>
            </a:lvl4pPr>
            <a:lvl5pPr marL="1831975" indent="-3175">
              <a:buClr>
                <a:schemeClr val="tx2"/>
              </a:buClr>
              <a:buFontTx/>
              <a:buNone/>
              <a:defRPr sz="1600" b="0" i="0">
                <a:latin typeface="Arial"/>
                <a:cs typeface="Arial"/>
              </a:defRPr>
            </a:lvl5pPr>
            <a:lvl6pPr>
              <a:buNone/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11300" y="561974"/>
            <a:ext cx="7175500" cy="600164"/>
          </a:xfrm>
        </p:spPr>
        <p:txBody>
          <a:bodyPr wrap="non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6A7A455C-D375-4C67-AFAC-2B194400C9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0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MCC Logo_4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684838"/>
            <a:ext cx="1401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CC Logo_4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684838"/>
            <a:ext cx="1401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562532"/>
            <a:ext cx="7175499" cy="27811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 smtClean="0">
                <a:latin typeface="Calibri (Body)" charset="0"/>
              </a:defRPr>
            </a:lvl1pPr>
          </a:lstStyle>
          <a:p>
            <a:pPr>
              <a:defRPr/>
            </a:pPr>
            <a:fld id="{38095315-2946-46D1-A48F-3430993D5A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6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7D4C2765-3332-454B-A503-1D4BA30153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239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1300" y="1175039"/>
            <a:ext cx="4388947" cy="4673311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3994" y="1175040"/>
            <a:ext cx="2523422" cy="4673310"/>
          </a:xfrm>
        </p:spPr>
        <p:txBody>
          <a:bodyPr/>
          <a:lstStyle>
            <a:lvl1pPr marL="0" indent="0">
              <a:buNone/>
              <a:defRPr sz="13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11300" y="561975"/>
            <a:ext cx="4388947" cy="523220"/>
          </a:xfrm>
        </p:spPr>
        <p:txBody>
          <a:bodyPr wrap="none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194425" y="682560"/>
            <a:ext cx="2522991" cy="553998"/>
          </a:xfrm>
        </p:spPr>
        <p:txBody>
          <a:bodyPr>
            <a:spAutoFit/>
          </a:bodyPr>
          <a:lstStyle>
            <a:lvl1pPr algn="l">
              <a:buFont typeface="Arial"/>
              <a:buNone/>
              <a:defRPr sz="1500" b="0" i="0" cap="none" baseline="0">
                <a:solidFill>
                  <a:schemeClr val="tx2"/>
                </a:solidFill>
                <a:latin typeface="Arial Bold"/>
                <a:cs typeface="Arial Bold"/>
              </a:defRPr>
            </a:lvl1pPr>
            <a:lvl2pPr algn="ctr">
              <a:buNone/>
              <a:defRPr sz="1500"/>
            </a:lvl2pPr>
            <a:lvl3pPr algn="ctr">
              <a:buNone/>
              <a:defRPr sz="1500"/>
            </a:lvl3pPr>
            <a:lvl4pPr algn="ctr">
              <a:buNone/>
              <a:defRPr sz="1500"/>
            </a:lvl4pPr>
            <a:lvl5pPr algn="ctr"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61C6C3E1-8E65-4AEC-9C64-0214D5CE3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3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MCC Logo_4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684838"/>
            <a:ext cx="1401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MCC Logo_4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684838"/>
            <a:ext cx="1401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11003" y="3921812"/>
            <a:ext cx="3675798" cy="707886"/>
          </a:xfrm>
        </p:spPr>
        <p:txBody>
          <a:bodyPr anchor="b"/>
          <a:lstStyle>
            <a:lvl1pPr algn="l">
              <a:defRPr sz="2000" b="0" i="0">
                <a:latin typeface="Arial Bold"/>
                <a:cs typeface="Arial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1002" y="4629698"/>
            <a:ext cx="3675798" cy="820190"/>
          </a:xfrm>
        </p:spPr>
        <p:txBody>
          <a:bodyPr/>
          <a:lstStyle>
            <a:lvl1pPr marL="0" indent="0" algn="l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511300" y="550863"/>
            <a:ext cx="3249153" cy="4899025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AE9832B1-3E99-4C7E-BFD3-34CC9A401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1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CC Logo_4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684838"/>
            <a:ext cx="1401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MCC Logo_4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684838"/>
            <a:ext cx="1401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561975"/>
            <a:ext cx="1166995" cy="4887913"/>
          </a:xfrm>
        </p:spPr>
        <p:txBody>
          <a:bodyPr vert="vert27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81325" y="561975"/>
            <a:ext cx="5640388" cy="488791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A5DF5BFB-1F00-4C71-8BD3-66943DF84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7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prstClr val="white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90838"/>
            <a:ext cx="1504950" cy="912812"/>
          </a:xfrm>
          <a:prstGeom prst="rect">
            <a:avLst/>
          </a:prstGeom>
          <a:gradFill flip="none" rotWithShape="1">
            <a:gsLst>
              <a:gs pos="0">
                <a:srgbClr val="002545"/>
              </a:gs>
              <a:gs pos="100000">
                <a:srgbClr val="BDDCE4"/>
              </a:gs>
              <a:gs pos="50000">
                <a:srgbClr val="009CD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738312" y="3491366"/>
            <a:ext cx="6991180" cy="311536"/>
          </a:xfrm>
        </p:spPr>
        <p:txBody>
          <a:bodyPr anchor="b">
            <a:noAutofit/>
          </a:bodyPr>
          <a:lstStyle>
            <a:lvl1pPr>
              <a:buNone/>
              <a:defRPr sz="2000" b="0" i="0" cap="none">
                <a:solidFill>
                  <a:srgbClr val="009CD1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738311" y="2891202"/>
            <a:ext cx="7796350" cy="60016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B9334DD6-8278-4AAF-8D55-32A6D68338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81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prstClr val="white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588" y="550863"/>
            <a:ext cx="1271588" cy="769937"/>
          </a:xfrm>
          <a:prstGeom prst="rect">
            <a:avLst/>
          </a:prstGeom>
          <a:gradFill flip="none" rotWithShape="1">
            <a:gsLst>
              <a:gs pos="0">
                <a:srgbClr val="002545"/>
              </a:gs>
              <a:gs pos="100000">
                <a:srgbClr val="BDDCE4"/>
              </a:gs>
              <a:gs pos="50000">
                <a:srgbClr val="009CD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11300" y="550862"/>
            <a:ext cx="7796350" cy="769937"/>
          </a:xfrm>
        </p:spPr>
        <p:txBody>
          <a:bodyPr wrap="none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7"/>
          </p:nvPr>
        </p:nvSpPr>
        <p:spPr>
          <a:xfrm>
            <a:off x="4227848" y="2438442"/>
            <a:ext cx="4236373" cy="57025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2"/>
          </p:nvPr>
        </p:nvSpPr>
        <p:spPr>
          <a:xfrm>
            <a:off x="4227848" y="3976467"/>
            <a:ext cx="4236373" cy="57025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3"/>
          </p:nvPr>
        </p:nvSpPr>
        <p:spPr>
          <a:xfrm>
            <a:off x="4227848" y="5514492"/>
            <a:ext cx="4236373" cy="57025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24"/>
          </p:nvPr>
        </p:nvSpPr>
        <p:spPr>
          <a:xfrm>
            <a:off x="4227849" y="1734057"/>
            <a:ext cx="4236372" cy="704850"/>
          </a:xfrm>
        </p:spPr>
        <p:txBody>
          <a:bodyPr anchor="b"/>
          <a:lstStyle>
            <a:lvl1pPr algn="l">
              <a:buNone/>
              <a:defRPr sz="2000" b="0" i="0" cap="all" baseline="0">
                <a:solidFill>
                  <a:schemeClr val="accent4"/>
                </a:solidFill>
                <a:latin typeface="Arial Bold"/>
                <a:cs typeface="Arial Bold"/>
              </a:defRPr>
            </a:lvl1pPr>
            <a:lvl2pPr>
              <a:buNone/>
              <a:defRPr sz="2000" b="0" i="0" cap="all">
                <a:latin typeface="Arial Bold"/>
                <a:cs typeface="Arial Bold"/>
              </a:defRPr>
            </a:lvl2pPr>
            <a:lvl3pPr>
              <a:buNone/>
              <a:defRPr sz="2000" b="0" i="0" cap="all">
                <a:latin typeface="Arial Bold"/>
                <a:cs typeface="Arial Bold"/>
              </a:defRPr>
            </a:lvl3pPr>
            <a:lvl4pPr>
              <a:buNone/>
              <a:defRPr sz="2000" b="0" i="0" cap="all">
                <a:latin typeface="Arial Bold"/>
                <a:cs typeface="Arial Bold"/>
              </a:defRPr>
            </a:lvl4pPr>
            <a:lvl5pPr>
              <a:buNone/>
              <a:defRPr sz="2000" b="0" i="0" cap="all">
                <a:latin typeface="Arial Bold"/>
                <a:cs typeface="Arial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33"/>
          <p:cNvSpPr>
            <a:spLocks noGrp="1"/>
          </p:cNvSpPr>
          <p:nvPr>
            <p:ph sz="quarter" idx="25"/>
          </p:nvPr>
        </p:nvSpPr>
        <p:spPr>
          <a:xfrm>
            <a:off x="4227848" y="3272082"/>
            <a:ext cx="4236373" cy="704850"/>
          </a:xfrm>
        </p:spPr>
        <p:txBody>
          <a:bodyPr anchor="b"/>
          <a:lstStyle>
            <a:lvl1pPr algn="l">
              <a:buNone/>
              <a:defRPr sz="2000" b="0" i="0" cap="all" baseline="0">
                <a:solidFill>
                  <a:schemeClr val="accent4"/>
                </a:solidFill>
                <a:latin typeface="Arial Bold"/>
                <a:cs typeface="Arial Bold"/>
              </a:defRPr>
            </a:lvl1pPr>
            <a:lvl2pPr>
              <a:buNone/>
              <a:defRPr sz="2000" b="0" i="0" cap="all">
                <a:latin typeface="Arial Bold"/>
                <a:cs typeface="Arial Bold"/>
              </a:defRPr>
            </a:lvl2pPr>
            <a:lvl3pPr>
              <a:buNone/>
              <a:defRPr sz="2000" b="0" i="0" cap="all">
                <a:latin typeface="Arial Bold"/>
                <a:cs typeface="Arial Bold"/>
              </a:defRPr>
            </a:lvl3pPr>
            <a:lvl4pPr>
              <a:buNone/>
              <a:defRPr sz="2000" b="0" i="0" cap="all">
                <a:latin typeface="Arial Bold"/>
                <a:cs typeface="Arial Bold"/>
              </a:defRPr>
            </a:lvl4pPr>
            <a:lvl5pPr>
              <a:buNone/>
              <a:defRPr sz="2000" b="0" i="0" cap="all">
                <a:latin typeface="Arial Bold"/>
                <a:cs typeface="Arial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3"/>
          <p:cNvSpPr>
            <a:spLocks noGrp="1"/>
          </p:cNvSpPr>
          <p:nvPr>
            <p:ph sz="quarter" idx="26"/>
          </p:nvPr>
        </p:nvSpPr>
        <p:spPr>
          <a:xfrm>
            <a:off x="4227848" y="4809642"/>
            <a:ext cx="4236373" cy="704850"/>
          </a:xfrm>
        </p:spPr>
        <p:txBody>
          <a:bodyPr anchor="b"/>
          <a:lstStyle>
            <a:lvl1pPr algn="l">
              <a:buNone/>
              <a:defRPr sz="2000" b="0" i="0" cap="all" baseline="0">
                <a:solidFill>
                  <a:schemeClr val="accent4"/>
                </a:solidFill>
                <a:latin typeface="Arial Bold"/>
                <a:cs typeface="Arial Bold"/>
              </a:defRPr>
            </a:lvl1pPr>
            <a:lvl2pPr>
              <a:buNone/>
              <a:defRPr sz="2000" b="0" i="0" cap="all">
                <a:latin typeface="Arial Bold"/>
                <a:cs typeface="Arial Bold"/>
              </a:defRPr>
            </a:lvl2pPr>
            <a:lvl3pPr>
              <a:buNone/>
              <a:defRPr sz="2000" b="0" i="0" cap="all">
                <a:latin typeface="Arial Bold"/>
                <a:cs typeface="Arial Bold"/>
              </a:defRPr>
            </a:lvl3pPr>
            <a:lvl4pPr>
              <a:buNone/>
              <a:defRPr sz="2000" b="0" i="0" cap="all">
                <a:latin typeface="Arial Bold"/>
                <a:cs typeface="Arial Bold"/>
              </a:defRPr>
            </a:lvl4pPr>
            <a:lvl5pPr>
              <a:buNone/>
              <a:defRPr sz="2000" b="0" i="0" cap="all">
                <a:latin typeface="Arial Bold"/>
                <a:cs typeface="Arial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/>
          </p:cNvSpPr>
          <p:nvPr>
            <p:ph type="pic" idx="1"/>
          </p:nvPr>
        </p:nvSpPr>
        <p:spPr>
          <a:xfrm>
            <a:off x="1994589" y="1734057"/>
            <a:ext cx="1790017" cy="1274639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Picture Placeholder 2"/>
          <p:cNvSpPr>
            <a:spLocks noGrp="1"/>
          </p:cNvSpPr>
          <p:nvPr>
            <p:ph type="pic" idx="27"/>
          </p:nvPr>
        </p:nvSpPr>
        <p:spPr>
          <a:xfrm>
            <a:off x="1994589" y="3272082"/>
            <a:ext cx="1790017" cy="1274639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1" name="Picture Placeholder 2"/>
          <p:cNvSpPr>
            <a:spLocks noGrp="1"/>
          </p:cNvSpPr>
          <p:nvPr>
            <p:ph type="pic" idx="28"/>
          </p:nvPr>
        </p:nvSpPr>
        <p:spPr>
          <a:xfrm>
            <a:off x="1994589" y="4809642"/>
            <a:ext cx="1790017" cy="1274639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83596E91-3357-4C88-A662-584B07C50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41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0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70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70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142080" y="5765006"/>
            <a:ext cx="1408112" cy="777875"/>
          </a:xfrm>
          <a:prstGeom prst="rect">
            <a:avLst/>
          </a:prstGeom>
          <a:gradFill flip="none" rotWithShape="1">
            <a:gsLst>
              <a:gs pos="0">
                <a:srgbClr val="002545"/>
              </a:gs>
              <a:gs pos="100000">
                <a:srgbClr val="BDDCE4"/>
              </a:gs>
              <a:gs pos="50000">
                <a:srgbClr val="009CD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10" descr="MCC Logo_4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684838"/>
            <a:ext cx="1401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MCC Logo_4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684838"/>
            <a:ext cx="1401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881852" y="2376340"/>
            <a:ext cx="4887259" cy="777240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11300" y="321330"/>
            <a:ext cx="7175500" cy="4887258"/>
          </a:xfrm>
        </p:spPr>
        <p:txBody>
          <a:bodyPr anchor="ctr"/>
          <a:lstStyle>
            <a:lvl1pPr marL="0" indent="0" algn="l">
              <a:buFont typeface="Arial"/>
              <a:buNone/>
              <a:defRPr sz="1800" b="0" i="0">
                <a:latin typeface="Arial"/>
                <a:cs typeface="Arial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1876A62A-4AFF-4E95-9252-6FE4F6F07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5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CC Logo_4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684838"/>
            <a:ext cx="1401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MCC Logo_4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684838"/>
            <a:ext cx="1401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11300" y="1669970"/>
            <a:ext cx="7175500" cy="3781870"/>
          </a:xfrm>
        </p:spPr>
        <p:txBody>
          <a:bodyPr/>
          <a:lstStyle>
            <a:lvl1pPr marL="0" indent="0" algn="l">
              <a:buFont typeface="Arial"/>
              <a:buNone/>
              <a:defRPr sz="1800" b="0" i="0">
                <a:latin typeface="Arial"/>
                <a:cs typeface="Arial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5500D057-D3DC-4FED-93DB-C9D2215EF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3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70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70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57350"/>
            <a:ext cx="1271588" cy="769938"/>
          </a:xfrm>
          <a:prstGeom prst="rect">
            <a:avLst/>
          </a:prstGeom>
          <a:gradFill flip="none" rotWithShape="1">
            <a:gsLst>
              <a:gs pos="0">
                <a:srgbClr val="002545"/>
              </a:gs>
              <a:gs pos="100000">
                <a:srgbClr val="BDDCE4"/>
              </a:gs>
              <a:gs pos="50000">
                <a:srgbClr val="009CD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1658328"/>
            <a:ext cx="7796350" cy="768959"/>
          </a:xfrm>
        </p:spPr>
        <p:txBody>
          <a:bodyPr wrap="none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11300" y="2867668"/>
            <a:ext cx="7175500" cy="2980682"/>
          </a:xfrm>
        </p:spPr>
        <p:txBody>
          <a:bodyPr/>
          <a:lstStyle>
            <a:lvl1pPr marL="0" indent="0" algn="l">
              <a:buFont typeface="Arial"/>
              <a:buNone/>
              <a:defRPr sz="1800" b="0" i="0">
                <a:latin typeface="Arial"/>
                <a:cs typeface="Arial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>
              <a:defRPr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979AFF55-4371-4CCE-8F4C-7AF0731E1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1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70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70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88" y="550863"/>
            <a:ext cx="1271588" cy="769937"/>
          </a:xfrm>
          <a:prstGeom prst="rect">
            <a:avLst/>
          </a:prstGeom>
          <a:gradFill flip="none" rotWithShape="1">
            <a:gsLst>
              <a:gs pos="0">
                <a:srgbClr val="002545"/>
              </a:gs>
              <a:gs pos="100000">
                <a:srgbClr val="BDDCE4"/>
              </a:gs>
              <a:gs pos="50000">
                <a:srgbClr val="009CD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87951" y="2495824"/>
            <a:ext cx="2312979" cy="3353457"/>
          </a:xfrm>
        </p:spPr>
        <p:txBody>
          <a:bodyPr anchor="b"/>
          <a:lstStyle>
            <a:lvl1pPr marL="0" indent="0" algn="l">
              <a:buFont typeface="Arial"/>
              <a:buNone/>
              <a:defRPr sz="1400" b="0" i="0">
                <a:latin typeface="Arial"/>
                <a:cs typeface="Arial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/>
          </p:nvPr>
        </p:nvSpPr>
        <p:spPr>
          <a:xfrm rot="16200000">
            <a:off x="-1259555" y="3901773"/>
            <a:ext cx="3551041" cy="343971"/>
          </a:xfrm>
          <a:solidFill>
            <a:schemeClr val="accent2"/>
          </a:solidFill>
        </p:spPr>
        <p:txBody>
          <a:bodyPr anchor="ctr"/>
          <a:lstStyle>
            <a:lvl1pPr marL="0" indent="0" algn="l">
              <a:buFont typeface="Arial"/>
              <a:buNone/>
              <a:defRPr sz="1600" b="0" i="0" cap="none">
                <a:solidFill>
                  <a:schemeClr val="bg1"/>
                </a:solidFill>
                <a:latin typeface="Arial Bold"/>
                <a:cs typeface="Arial Bold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590869" y="2495824"/>
            <a:ext cx="2312979" cy="3353457"/>
          </a:xfrm>
        </p:spPr>
        <p:txBody>
          <a:bodyPr anchor="b"/>
          <a:lstStyle>
            <a:lvl1pPr marL="0" indent="0" algn="l">
              <a:buFont typeface="Arial"/>
              <a:buNone/>
              <a:defRPr sz="1400" b="0" i="0">
                <a:latin typeface="Arial"/>
                <a:cs typeface="Arial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479661" y="2495824"/>
            <a:ext cx="2312979" cy="3353457"/>
          </a:xfrm>
        </p:spPr>
        <p:txBody>
          <a:bodyPr anchor="b"/>
          <a:lstStyle>
            <a:lvl1pPr marL="0" indent="0" algn="l">
              <a:buFont typeface="Arial"/>
              <a:buNone/>
              <a:defRPr sz="1400" b="0" i="0">
                <a:latin typeface="Arial"/>
                <a:cs typeface="Arial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511300" y="561976"/>
            <a:ext cx="7796350" cy="758824"/>
          </a:xfrm>
        </p:spPr>
        <p:txBody>
          <a:bodyPr wrap="none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1"/>
          </p:nvPr>
        </p:nvSpPr>
        <p:spPr>
          <a:xfrm rot="16200000">
            <a:off x="1643363" y="3901774"/>
            <a:ext cx="3551041" cy="343971"/>
          </a:xfrm>
          <a:solidFill>
            <a:schemeClr val="tx1"/>
          </a:solidFill>
        </p:spPr>
        <p:txBody>
          <a:bodyPr anchor="ctr"/>
          <a:lstStyle>
            <a:lvl1pPr marL="0" indent="0" algn="l">
              <a:buFont typeface="Arial"/>
              <a:buNone/>
              <a:defRPr sz="1600" b="0" i="0" cap="none">
                <a:solidFill>
                  <a:schemeClr val="bg1"/>
                </a:solidFill>
                <a:latin typeface="Arial Bold"/>
                <a:cs typeface="Arial Bold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2"/>
          </p:nvPr>
        </p:nvSpPr>
        <p:spPr>
          <a:xfrm rot="16200000">
            <a:off x="4532155" y="3901774"/>
            <a:ext cx="3551041" cy="343971"/>
          </a:xfrm>
          <a:solidFill>
            <a:schemeClr val="accent4"/>
          </a:solidFill>
        </p:spPr>
        <p:txBody>
          <a:bodyPr anchor="ctr"/>
          <a:lstStyle>
            <a:lvl1pPr marL="0" indent="0" algn="l">
              <a:buFont typeface="Arial"/>
              <a:buNone/>
              <a:defRPr sz="1600" b="0" i="0" cap="none">
                <a:solidFill>
                  <a:schemeClr val="bg1"/>
                </a:solidFill>
                <a:latin typeface="Arial Bold"/>
                <a:cs typeface="Arial Bold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1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914400">
              <a:defRPr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AD073E5D-C91F-4563-8B08-8035587E1E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64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CC Logo_4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684838"/>
            <a:ext cx="1401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MCC Logo_4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684838"/>
            <a:ext cx="1401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1940" y="1669970"/>
            <a:ext cx="7174860" cy="3779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C5893251-EFA9-4DCD-B689-8B0EA92C58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4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CC Logo_4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684838"/>
            <a:ext cx="1401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MCC Logo_4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684838"/>
            <a:ext cx="1401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4088823"/>
            <a:ext cx="7137000" cy="1362075"/>
          </a:xfrm>
        </p:spPr>
        <p:txBody>
          <a:bodyPr/>
          <a:lstStyle>
            <a:lvl1pPr algn="l">
              <a:defRPr sz="4000" b="0" i="0" cap="all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588636"/>
            <a:ext cx="7137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D063CE43-ECDD-418D-ABF7-7A23D8B64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1300" y="561975"/>
            <a:ext cx="7175500" cy="11080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1300" y="1670050"/>
            <a:ext cx="71755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1089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eaLnBrk="1" hangingPunct="1">
              <a:defRPr sz="1000" smtClean="0">
                <a:solidFill>
                  <a:srgbClr val="FFFFFF"/>
                </a:solidFill>
                <a:latin typeface="Arial Bold" panose="020B0704020202020204" pitchFamily="34" charset="0"/>
              </a:defRPr>
            </a:lvl1pPr>
          </a:lstStyle>
          <a:p>
            <a:pPr>
              <a:defRPr/>
            </a:pPr>
            <a:fld id="{81E0E24B-B4BB-4831-9BF2-F83E98D986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511300" y="6356350"/>
            <a:ext cx="2524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hangingPunct="1">
              <a:defRPr sz="1200">
                <a:solidFill>
                  <a:prstClr val="white">
                    <a:lumMod val="50000"/>
                  </a:prstClr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6" r:id="rId1"/>
    <p:sldLayoutId id="2147484687" r:id="rId2"/>
    <p:sldLayoutId id="2147484688" r:id="rId3"/>
    <p:sldLayoutId id="2147484689" r:id="rId4"/>
    <p:sldLayoutId id="2147484690" r:id="rId5"/>
    <p:sldLayoutId id="2147484691" r:id="rId6"/>
    <p:sldLayoutId id="2147484692" r:id="rId7"/>
    <p:sldLayoutId id="2147484693" r:id="rId8"/>
    <p:sldLayoutId id="2147484694" r:id="rId9"/>
    <p:sldLayoutId id="2147484695" r:id="rId10"/>
    <p:sldLayoutId id="2147484696" r:id="rId11"/>
    <p:sldLayoutId id="2147484697" r:id="rId12"/>
    <p:sldLayoutId id="2147484698" r:id="rId13"/>
    <p:sldLayoutId id="2147484699" r:id="rId14"/>
    <p:sldLayoutId id="2147484700" r:id="rId15"/>
    <p:sldLayoutId id="2147484701" r:id="rId16"/>
    <p:sldLayoutId id="2147484702" r:id="rId1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kern="1200" cap="all">
          <a:solidFill>
            <a:srgbClr val="009CD1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>
          <a:solidFill>
            <a:srgbClr val="009CD1"/>
          </a:solidFill>
          <a:latin typeface="Arial" pitchFamily="-109" charset="0"/>
          <a:ea typeface="MS PGothic" panose="020B0600070205080204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>
          <a:solidFill>
            <a:srgbClr val="009CD1"/>
          </a:solidFill>
          <a:latin typeface="Arial" pitchFamily="-109" charset="0"/>
          <a:ea typeface="MS PGothic" panose="020B0600070205080204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>
          <a:solidFill>
            <a:srgbClr val="009CD1"/>
          </a:solidFill>
          <a:latin typeface="Arial" pitchFamily="-109" charset="0"/>
          <a:ea typeface="MS PGothic" panose="020B0600070205080204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>
          <a:solidFill>
            <a:srgbClr val="009CD1"/>
          </a:solidFill>
          <a:latin typeface="Arial" pitchFamily="-109" charset="0"/>
          <a:ea typeface="MS PGothic" panose="020B0600070205080204" pitchFamily="34" charset="-128"/>
          <a:cs typeface="Arial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CD1"/>
          </a:solidFill>
          <a:latin typeface="Avant Garde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CD1"/>
          </a:solidFill>
          <a:latin typeface="Avant Garde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CD1"/>
          </a:solidFill>
          <a:latin typeface="Avant Garde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CD1"/>
          </a:solidFill>
          <a:latin typeface="Avant Garde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9CD1"/>
        </a:buClr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Arial Bold"/>
          <a:ea typeface="MS PGothic" panose="020B0600070205080204" pitchFamily="34" charset="-128"/>
          <a:cs typeface="Arial Bold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2" charset="0"/>
        <a:buChar char="›"/>
        <a:defRPr sz="2600" kern="1200">
          <a:solidFill>
            <a:schemeClr val="tx2"/>
          </a:solidFill>
          <a:latin typeface="Arial"/>
          <a:ea typeface="Adobe Caslon Pro" charset="-1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/>
          <a:ea typeface="Adobe Caslon Pro" charset="-1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5BC1D"/>
        </a:buClr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Arial"/>
          <a:ea typeface="Adobe Caslon Pro" charset="-1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Arial"/>
          <a:ea typeface="Adobe Caslon Pro" charset="-1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92067"/>
            <a:ext cx="6934200" cy="1692771"/>
          </a:xfrm>
        </p:spPr>
        <p:txBody>
          <a:bodyPr/>
          <a:lstStyle/>
          <a:p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1" dirty="0"/>
              <a:t>Written Communication &amp; </a:t>
            </a:r>
            <a:br>
              <a:rPr lang="en-US" sz="2400" b="1" dirty="0"/>
            </a:br>
            <a:r>
              <a:rPr lang="en-US" sz="2400" b="1" dirty="0"/>
              <a:t>Teamwork &amp; Collaborative skills</a:t>
            </a:r>
          </a:p>
        </p:txBody>
      </p:sp>
      <p:pic>
        <p:nvPicPr>
          <p:cNvPr id="5" name="Picture 8" descr="MCC Logo_4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684838"/>
            <a:ext cx="1401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388" y="381000"/>
            <a:ext cx="485401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Core Competencies </a:t>
            </a:r>
            <a:r>
              <a:rPr lang="en-US" sz="2800" b="1" dirty="0" smtClean="0">
                <a:solidFill>
                  <a:schemeClr val="tx2"/>
                </a:solidFill>
              </a:rPr>
              <a:t>Assessment Report- Fall 2018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(Preliminary data) 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FACULTY &amp; OAC MEETING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January 15, 2019 10am-noon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4901 OC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84397"/>
            <a:ext cx="3760966" cy="600164"/>
          </a:xfrm>
        </p:spPr>
        <p:txBody>
          <a:bodyPr/>
          <a:lstStyle/>
          <a:p>
            <a:r>
              <a:rPr lang="en-US" dirty="0"/>
              <a:t>Teamwork </a:t>
            </a:r>
            <a:r>
              <a:rPr lang="en-US" sz="1600" dirty="0"/>
              <a:t>(Cont’d.)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9AFF55-4371-4CCE-8F4C-7AF0731E13C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792818"/>
              </p:ext>
            </p:extLst>
          </p:nvPr>
        </p:nvGraphicFramePr>
        <p:xfrm>
          <a:off x="1511300" y="4114800"/>
          <a:ext cx="6082146" cy="25673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3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3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3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3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6761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 Teamwork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Score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61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61"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Course Grade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0.0%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9.6%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51.9%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38.5%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6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B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3.6%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42.9%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42.9%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10.7%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6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14.3%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71.4%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14.3%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0.0%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6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F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0.0%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100.0%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0.0%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0.0%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76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P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100.0%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0.0%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0.0%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340219"/>
              </p:ext>
            </p:extLst>
          </p:nvPr>
        </p:nvGraphicFramePr>
        <p:xfrm>
          <a:off x="1497446" y="1289700"/>
          <a:ext cx="6096000" cy="2494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0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Grades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Overall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6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9AFF55-4371-4CCE-8F4C-7AF0731E13C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559637"/>
              </p:ext>
            </p:extLst>
          </p:nvPr>
        </p:nvGraphicFramePr>
        <p:xfrm>
          <a:off x="381000" y="457200"/>
          <a:ext cx="8534399" cy="518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8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38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81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887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Mean of all student scores on each criterion for </a:t>
                      </a:r>
                      <a:b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TEAMWORK &amp; COLLABORATIVE SKILLS </a:t>
                      </a:r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/>
                      </a:r>
                      <a:b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(from VALUE rubric)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9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Course Section </a:t>
                      </a:r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number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Contributes to Team Meetings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Facilitates the Contributions of Team Members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Individual Contributions Outside of Team Meetings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Fosters Constructive Team Climate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Responds to Conflict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Average score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3.3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2.9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3.0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2.8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2.5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2.9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3.1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2.6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2.9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2.7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2.4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2.7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3.7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3.4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3.4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3.6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3.2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3.5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2.9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2.9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3.2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2.8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2.1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2.8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7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192DCE-0472-4384-9914-1974229EFC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SurveyMonkey – 10 </a:t>
            </a:r>
            <a:r>
              <a:rPr lang="en-US" dirty="0" smtClean="0"/>
              <a:t>responders (as of Jan 14, 2019)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1D4ABB-5026-44CA-AA03-4546EE92E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6F075-84FF-4B8E-BE50-5D6082C050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9334DD6-8278-4AAF-8D55-32A6D68338F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9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97334-AC5B-46CA-90AC-C06704DE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53" y="609600"/>
            <a:ext cx="2981907" cy="600164"/>
          </a:xfrm>
        </p:spPr>
        <p:txBody>
          <a:bodyPr/>
          <a:lstStyle/>
          <a:p>
            <a:r>
              <a:rPr lang="en-US" dirty="0"/>
              <a:t>Question #1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3F9ED-D0F3-442B-BD16-8784C7358C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9AFF55-4371-4CCE-8F4C-7AF0731E13C2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BB10E9E-17AF-4A44-B5B4-DC2AAB6B37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698897"/>
              </p:ext>
            </p:extLst>
          </p:nvPr>
        </p:nvGraphicFramePr>
        <p:xfrm>
          <a:off x="1600200" y="1447800"/>
          <a:ext cx="5791199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56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F0FF7-B80D-40F4-AA94-B01792F5B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367" y="838200"/>
            <a:ext cx="2981907" cy="600164"/>
          </a:xfrm>
        </p:spPr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543F3-D5AE-43B1-8DB3-DE90B5303D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9AFF55-4371-4CCE-8F4C-7AF0731E13C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3DBB002-94B1-4C53-8DBA-6FD5DC5477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894347"/>
              </p:ext>
            </p:extLst>
          </p:nvPr>
        </p:nvGraphicFramePr>
        <p:xfrm>
          <a:off x="1143000" y="1600200"/>
          <a:ext cx="6781800" cy="464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35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BC302-88C6-4DAA-B337-0B1F49DE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8200"/>
            <a:ext cx="2981907" cy="600164"/>
          </a:xfrm>
        </p:spPr>
        <p:txBody>
          <a:bodyPr/>
          <a:lstStyle/>
          <a:p>
            <a:r>
              <a:rPr lang="en-US" dirty="0"/>
              <a:t>Question #3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5A1EC-7E6B-43DA-AE4C-AE20F92D10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9AFF55-4371-4CCE-8F4C-7AF0731E13C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D3C104F-2A51-4C02-9F74-ACBD187033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745329"/>
              </p:ext>
            </p:extLst>
          </p:nvPr>
        </p:nvGraphicFramePr>
        <p:xfrm>
          <a:off x="1752600" y="1752600"/>
          <a:ext cx="617220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13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D49E1-DBC6-4F3B-8545-EB34B07EF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34" y="369105"/>
            <a:ext cx="2981907" cy="600164"/>
          </a:xfrm>
        </p:spPr>
        <p:txBody>
          <a:bodyPr/>
          <a:lstStyle/>
          <a:p>
            <a:r>
              <a:rPr lang="en-US" dirty="0"/>
              <a:t>Question #4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1EFE-7A7D-46E8-B559-2DDE0FF6F7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9AFF55-4371-4CCE-8F4C-7AF0731E13C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948B60-A58D-442C-A7E3-8BCC2BEC86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690161"/>
              </p:ext>
            </p:extLst>
          </p:nvPr>
        </p:nvGraphicFramePr>
        <p:xfrm>
          <a:off x="1089025" y="1447800"/>
          <a:ext cx="5959472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82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82BD-AADC-4B1E-AB16-4400CF6F6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2981907" cy="1107996"/>
          </a:xfrm>
        </p:spPr>
        <p:txBody>
          <a:bodyPr/>
          <a:lstStyle/>
          <a:p>
            <a:r>
              <a:rPr lang="en-US" dirty="0"/>
              <a:t>Question #5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E85E4-2638-4E17-90CE-F034F2FCB8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9AFF55-4371-4CCE-8F4C-7AF0731E13C2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A3A6832-F1F7-425B-AEC9-A5D5B4C15A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077857"/>
              </p:ext>
            </p:extLst>
          </p:nvPr>
        </p:nvGraphicFramePr>
        <p:xfrm>
          <a:off x="838200" y="1143000"/>
          <a:ext cx="6096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30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8F2F6-2629-4678-BFB6-6AB948D4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62000"/>
            <a:ext cx="2981907" cy="1107996"/>
          </a:xfrm>
        </p:spPr>
        <p:txBody>
          <a:bodyPr/>
          <a:lstStyle/>
          <a:p>
            <a:r>
              <a:rPr lang="en-US" dirty="0"/>
              <a:t>Question #6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66097-7376-43C6-9C03-0E718F9CEEC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9AFF55-4371-4CCE-8F4C-7AF0731E13C2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49D5EF9-2DE7-45E5-8AA1-C4E470AB6F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272076"/>
              </p:ext>
            </p:extLst>
          </p:nvPr>
        </p:nvGraphicFramePr>
        <p:xfrm>
          <a:off x="1666295" y="1811277"/>
          <a:ext cx="7010400" cy="437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47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070D-D770-410F-810F-F5C40CFF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5" y="709568"/>
            <a:ext cx="2981907" cy="600164"/>
          </a:xfrm>
        </p:spPr>
        <p:txBody>
          <a:bodyPr/>
          <a:lstStyle/>
          <a:p>
            <a:r>
              <a:rPr lang="en-US" dirty="0"/>
              <a:t>Question #7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BFF3C-C617-4749-BA24-3AD469FE5B8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9AFF55-4371-4CCE-8F4C-7AF0731E13C2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D217966-20E7-4B3A-94DB-A559C48167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861270"/>
              </p:ext>
            </p:extLst>
          </p:nvPr>
        </p:nvGraphicFramePr>
        <p:xfrm>
          <a:off x="1524000" y="1623241"/>
          <a:ext cx="6477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97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Written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9334DD6-8278-4AAF-8D55-32A6D68338F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B320D-92F8-4F87-89D0-5FC2846FE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400"/>
            <a:ext cx="2981907" cy="600164"/>
          </a:xfrm>
        </p:spPr>
        <p:txBody>
          <a:bodyPr/>
          <a:lstStyle/>
          <a:p>
            <a:r>
              <a:rPr lang="en-US" dirty="0"/>
              <a:t>Question #8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19C8C-EED6-4C5C-99E9-187408FB26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9AFF55-4371-4CCE-8F4C-7AF0731E13C2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E846966-DFCE-47E0-81F6-187CE70774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757510"/>
              </p:ext>
            </p:extLst>
          </p:nvPr>
        </p:nvGraphicFramePr>
        <p:xfrm>
          <a:off x="1905000" y="1406569"/>
          <a:ext cx="6324600" cy="46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85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0A121-5E70-416F-9AE6-0343226C1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3400"/>
            <a:ext cx="2981907" cy="600164"/>
          </a:xfrm>
        </p:spPr>
        <p:txBody>
          <a:bodyPr/>
          <a:lstStyle/>
          <a:p>
            <a:r>
              <a:rPr lang="en-US" dirty="0"/>
              <a:t>Question #9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EAFD4-2CEE-42B4-8BCF-D98372AE122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9AFF55-4371-4CCE-8F4C-7AF0731E13C2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E28645D-F384-490A-BA69-D132D0CEEC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647159"/>
              </p:ext>
            </p:extLst>
          </p:nvPr>
        </p:nvGraphicFramePr>
        <p:xfrm>
          <a:off x="609600" y="1600200"/>
          <a:ext cx="7772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30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11300" y="76200"/>
            <a:ext cx="6186309" cy="600164"/>
          </a:xfrm>
        </p:spPr>
        <p:txBody>
          <a:bodyPr/>
          <a:lstStyle/>
          <a:p>
            <a:r>
              <a:rPr lang="en-US" dirty="0"/>
              <a:t>Written Communication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9334DD6-8278-4AAF-8D55-32A6D68338F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001499"/>
              </p:ext>
            </p:extLst>
          </p:nvPr>
        </p:nvGraphicFramePr>
        <p:xfrm>
          <a:off x="1511300" y="91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Number of Course 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Students Rated (Duplicated)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Average 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27955496"/>
              </p:ext>
            </p:extLst>
          </p:nvPr>
        </p:nvGraphicFramePr>
        <p:xfrm>
          <a:off x="1511300" y="247629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94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84397"/>
            <a:ext cx="6949980" cy="600164"/>
          </a:xfrm>
        </p:spPr>
        <p:txBody>
          <a:bodyPr/>
          <a:lstStyle/>
          <a:p>
            <a:r>
              <a:rPr lang="en-US" dirty="0"/>
              <a:t>Written Communication </a:t>
            </a:r>
            <a:r>
              <a:rPr lang="en-US" sz="1600" dirty="0"/>
              <a:t>(Cont’d.)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9AFF55-4371-4CCE-8F4C-7AF0731E13C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60967865"/>
              </p:ext>
            </p:extLst>
          </p:nvPr>
        </p:nvGraphicFramePr>
        <p:xfrm>
          <a:off x="1524000" y="1397000"/>
          <a:ext cx="7010400" cy="49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56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84397"/>
            <a:ext cx="6949980" cy="600164"/>
          </a:xfrm>
        </p:spPr>
        <p:txBody>
          <a:bodyPr/>
          <a:lstStyle/>
          <a:p>
            <a:r>
              <a:rPr lang="en-US" dirty="0"/>
              <a:t>Written Communication </a:t>
            </a:r>
            <a:r>
              <a:rPr lang="en-US" sz="1600" dirty="0"/>
              <a:t>(Cont’d.)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9AFF55-4371-4CCE-8F4C-7AF0731E13C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548437"/>
              </p:ext>
            </p:extLst>
          </p:nvPr>
        </p:nvGraphicFramePr>
        <p:xfrm>
          <a:off x="1511300" y="4114800"/>
          <a:ext cx="6082146" cy="25673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3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3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3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3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6761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Written Communication Score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61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61"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Course 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0.0%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1.9%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35.5%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62.6%</a:t>
                      </a: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6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0.0%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10.5%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58.9%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30.5%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6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0.0%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33.3%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57.8%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8.9%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6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0.0%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50.0%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35.7%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14.3%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76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0.0%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33.3%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66.7%</a:t>
                      </a: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0.0%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026943"/>
              </p:ext>
            </p:extLst>
          </p:nvPr>
        </p:nvGraphicFramePr>
        <p:xfrm>
          <a:off x="1497446" y="1289700"/>
          <a:ext cx="6096000" cy="249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0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Grades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Overall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7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1658328"/>
            <a:ext cx="6489700" cy="7800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9AFF55-4371-4CCE-8F4C-7AF0731E13C2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993190"/>
              </p:ext>
            </p:extLst>
          </p:nvPr>
        </p:nvGraphicFramePr>
        <p:xfrm>
          <a:off x="914400" y="304800"/>
          <a:ext cx="7162798" cy="5562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2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78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9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46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Mean of all student scores </a:t>
                      </a:r>
                      <a:r>
                        <a:rPr lang="en-US" sz="14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on </a:t>
                      </a: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each criterion for </a:t>
                      </a:r>
                      <a:endParaRPr lang="en-US" sz="1400" b="1" u="none" strike="noStrike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WRITEN COMMUNICATION</a:t>
                      </a:r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/>
                      </a:r>
                      <a:b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(from VALUE rubric)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Course section </a:t>
                      </a: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number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Context of and Purpose for Writing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Content Development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Genre and Disciplinary Conventions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Sources and Evidence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Control of Syntax and Mechanics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Average overall score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3.2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1.1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3.2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2.7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3.0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2.8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3.1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3.1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3.1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3.0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3.6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3.5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3.1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3.0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2.8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3.2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3.3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2.9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2.7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2.8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3.2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3.0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3.9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3.7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3.5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3.6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3.7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3.7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3.2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3.0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3.0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2.9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2.6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2.9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3.7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3.3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2.9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2.9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3.5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3.3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3.7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3.4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3.5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3.5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3.6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3.5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3.1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2.9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2.8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3.1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3.6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3.1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2.5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3.0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2.8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2.8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2.9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2.8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3.7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3.5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3.6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3.4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3.8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3.6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3.8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3.7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3.6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3.6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3.6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3.6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2.7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2.1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3.6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2.8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2.5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2.7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26" marR="6726" marT="6726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9334DD6-8278-4AAF-8D55-32A6D68338F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7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11300" y="76200"/>
            <a:ext cx="2675732" cy="600164"/>
          </a:xfrm>
        </p:spPr>
        <p:txBody>
          <a:bodyPr/>
          <a:lstStyle/>
          <a:p>
            <a:r>
              <a:rPr lang="en-US" dirty="0"/>
              <a:t>Teamwork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9334DD6-8278-4AAF-8D55-32A6D68338F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25498"/>
              </p:ext>
            </p:extLst>
          </p:nvPr>
        </p:nvGraphicFramePr>
        <p:xfrm>
          <a:off x="1511300" y="91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Number of Course 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Students Rated (Duplicated)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Average 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45230286"/>
              </p:ext>
            </p:extLst>
          </p:nvPr>
        </p:nvGraphicFramePr>
        <p:xfrm>
          <a:off x="1511300" y="247629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98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84397"/>
            <a:ext cx="3882794" cy="600164"/>
          </a:xfrm>
        </p:spPr>
        <p:txBody>
          <a:bodyPr/>
          <a:lstStyle/>
          <a:p>
            <a:r>
              <a:rPr lang="en-US" dirty="0"/>
              <a:t>Teamwork </a:t>
            </a:r>
            <a:r>
              <a:rPr lang="en-US" sz="1600" dirty="0"/>
              <a:t>(</a:t>
            </a:r>
            <a:r>
              <a:rPr lang="en-US" sz="1600" dirty="0" err="1"/>
              <a:t>Cont’D</a:t>
            </a:r>
            <a:r>
              <a:rPr lang="en-US" sz="1600" dirty="0"/>
              <a:t>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9AFF55-4371-4CCE-8F4C-7AF0731E13C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37403832"/>
              </p:ext>
            </p:extLst>
          </p:nvPr>
        </p:nvGraphicFramePr>
        <p:xfrm>
          <a:off x="1524000" y="1397000"/>
          <a:ext cx="7010400" cy="49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63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undationMtgPP">
  <a:themeElements>
    <a:clrScheme name="MCC Green ">
      <a:dk1>
        <a:srgbClr val="64B034"/>
      </a:dk1>
      <a:lt1>
        <a:sysClr val="window" lastClr="FFFFFF"/>
      </a:lt1>
      <a:dk2>
        <a:srgbClr val="131313"/>
      </a:dk2>
      <a:lt2>
        <a:srgbClr val="FFFFFF"/>
      </a:lt2>
      <a:accent1>
        <a:srgbClr val="64B034"/>
      </a:accent1>
      <a:accent2>
        <a:srgbClr val="007B99"/>
      </a:accent2>
      <a:accent3>
        <a:srgbClr val="F5BC1D"/>
      </a:accent3>
      <a:accent4>
        <a:srgbClr val="009CD1"/>
      </a:accent4>
      <a:accent5>
        <a:srgbClr val="64B034"/>
      </a:accent5>
      <a:accent6>
        <a:srgbClr val="007B99"/>
      </a:accent6>
      <a:hlink>
        <a:srgbClr val="F5BC1D"/>
      </a:hlink>
      <a:folHlink>
        <a:srgbClr val="009C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674</Words>
  <Application>Microsoft Office PowerPoint</Application>
  <PresentationFormat>On-screen Show (4:3)</PresentationFormat>
  <Paragraphs>320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MS PGothic</vt:lpstr>
      <vt:lpstr>MS PGothic</vt:lpstr>
      <vt:lpstr>Aarial</vt:lpstr>
      <vt:lpstr>Adobe Caslon Pro</vt:lpstr>
      <vt:lpstr>Arial</vt:lpstr>
      <vt:lpstr>Arial Bold</vt:lpstr>
      <vt:lpstr>Avant Garde</vt:lpstr>
      <vt:lpstr>Calibri</vt:lpstr>
      <vt:lpstr>Calibri (Body)</vt:lpstr>
      <vt:lpstr>Lucida Grande</vt:lpstr>
      <vt:lpstr>Wingdings</vt:lpstr>
      <vt:lpstr>FoundationMtgPP</vt:lpstr>
      <vt:lpstr>  Written Communication &amp;  Teamwork &amp; Collaborative skills</vt:lpstr>
      <vt:lpstr>Written Communication</vt:lpstr>
      <vt:lpstr>Written Communication </vt:lpstr>
      <vt:lpstr>Written Communication (Cont’d.)</vt:lpstr>
      <vt:lpstr>Written Communication (Cont’d.)</vt:lpstr>
      <vt:lpstr>PowerPoint Presentation</vt:lpstr>
      <vt:lpstr>Teamwork</vt:lpstr>
      <vt:lpstr>Teamwork</vt:lpstr>
      <vt:lpstr>Teamwork (Cont’D.)</vt:lpstr>
      <vt:lpstr>Teamwork (Cont’d.)</vt:lpstr>
      <vt:lpstr>PowerPoint Presentation</vt:lpstr>
      <vt:lpstr>Faculty survey</vt:lpstr>
      <vt:lpstr>Question #1</vt:lpstr>
      <vt:lpstr>Question #2</vt:lpstr>
      <vt:lpstr>Question #3</vt:lpstr>
      <vt:lpstr>Question #4</vt:lpstr>
      <vt:lpstr>Question #5 </vt:lpstr>
      <vt:lpstr>Question #6 </vt:lpstr>
      <vt:lpstr>Question #7</vt:lpstr>
      <vt:lpstr>Question #8</vt:lpstr>
      <vt:lpstr>Question #9</vt:lpstr>
    </vt:vector>
  </TitlesOfParts>
  <Company>MiraCosta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MIRACOSTA RPIE</dc:title>
  <dc:creator>MCC</dc:creator>
  <cp:lastModifiedBy>Sharp, Toni</cp:lastModifiedBy>
  <cp:revision>185</cp:revision>
  <cp:lastPrinted>2019-01-15T16:45:00Z</cp:lastPrinted>
  <dcterms:created xsi:type="dcterms:W3CDTF">2014-07-31T18:21:35Z</dcterms:created>
  <dcterms:modified xsi:type="dcterms:W3CDTF">2019-01-29T21:42:42Z</dcterms:modified>
</cp:coreProperties>
</file>