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0" r:id="rId3"/>
    <p:sldId id="261" r:id="rId4"/>
    <p:sldId id="262" r:id="rId5"/>
    <p:sldId id="259" r:id="rId6"/>
    <p:sldId id="267" r:id="rId7"/>
    <p:sldId id="258" r:id="rId8"/>
    <p:sldId id="277" r:id="rId9"/>
    <p:sldId id="275" r:id="rId10"/>
    <p:sldId id="276" r:id="rId11"/>
    <p:sldId id="273" r:id="rId12"/>
    <p:sldId id="274" r:id="rId13"/>
    <p:sldId id="27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720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BDB0D-93E6-47DC-A2C7-6D78A1DC9DA3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E40F54-3EC8-45F6-9987-D93411331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743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D1A04-4F83-4976-9D88-34473CF980E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237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2CE3-01BD-495E-9428-64446B2E66A5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CD56B-227B-4822-AF49-EF23FABA4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470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2CE3-01BD-495E-9428-64446B2E66A5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CD56B-227B-4822-AF49-EF23FABA4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529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2CE3-01BD-495E-9428-64446B2E66A5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CD56B-227B-4822-AF49-EF23FABA4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65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2CE3-01BD-495E-9428-64446B2E66A5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CD56B-227B-4822-AF49-EF23FABA4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207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2CE3-01BD-495E-9428-64446B2E66A5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CD56B-227B-4822-AF49-EF23FABA4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893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2CE3-01BD-495E-9428-64446B2E66A5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CD56B-227B-4822-AF49-EF23FABA4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049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2CE3-01BD-495E-9428-64446B2E66A5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CD56B-227B-4822-AF49-EF23FABA4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486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2CE3-01BD-495E-9428-64446B2E66A5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CD56B-227B-4822-AF49-EF23FABA4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952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2CE3-01BD-495E-9428-64446B2E66A5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CD56B-227B-4822-AF49-EF23FABA4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31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2CE3-01BD-495E-9428-64446B2E66A5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CD56B-227B-4822-AF49-EF23FABA4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08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2CE3-01BD-495E-9428-64446B2E66A5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CD56B-227B-4822-AF49-EF23FABA4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734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42CE3-01BD-495E-9428-64446B2E66A5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CD56B-227B-4822-AF49-EF23FABA4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943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om/url?sa=i&amp;rct=j&amp;q=concern&amp;source=images&amp;cd=&amp;cad=rja&amp;docid=DdXF_5l0ozPzbM&amp;tbnid=bCtnbDTu5K_aBM:&amp;ved=0CAUQjRw&amp;url=http://www.ci.socorro.tx.us/socorro-police-department/attachment/concern/&amp;ei=ypMoUr-IL6PiiAKUpIGAAg&amp;bvm=bv.51773540,d.b2I&amp;psig=AFQjCNGN7SE8kagNm1h7exWUv5t_qJ79dA&amp;ust=1378477370031839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ACCJC&amp;source=images&amp;cd=&amp;cad=rja&amp;docid=SeUlc9rHZ3fQJM&amp;tbnid=ZjKVsf-QO5M2gM:&amp;ved=0CAUQjRw&amp;url=http://www.rcc.edu/administration/academicaffairs/accreditation.cfm&amp;ei=ihSCUfLPNYro9ATlnoG4Dg&amp;bvm=bv.45921128,d.dmg&amp;psig=AFQjCNEYD9QdDQU2Ckh8N55kzrjh3JdnLw&amp;ust=1367565659390344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survey&amp;source=images&amp;cd=&amp;cad=rja&amp;docid=1LUFTz062pA3UM&amp;tbnid=ZKpdaU4gwfW3FM:&amp;ved=0CAUQjRw&amp;url=http://blog.owu.edu/healthybishopblog/2011/04/06/health-behavior-survey-2/&amp;ei=9xeCUd-UIoy29gSPiYHACg&amp;bvm=bv.45921128,d.dmQ&amp;psig=AFQjCNHOQ3qpCGYSLo5d3niTl-rkQLzZbA&amp;ust=1367566692382083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www.google.com/url?sa=i&amp;rct=j&amp;q=assessment&amp;source=images&amp;cd=&amp;cad=rja&amp;docid=PQMwsOn-H1X6GM&amp;tbnid=c0cM_AiJMKhGmM:&amp;ved=0CAUQjRw&amp;url=http://www.jennifergroepl.com/assessment.htm&amp;ei=PxWCUfSsJpCy8AT4o4H4Dg&amp;bvm=bv.45921128,d.dmg&amp;psig=AFQjCNEKTDKl0_BuM9kljYsB5jdfJAA2XA&amp;ust=1367565995789368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google.com/url?sa=i&amp;rct=j&amp;q=focus%20group%20discussion&amp;source=images&amp;cd=&amp;cad=rja&amp;docid=nWyJW1-uOohwEM&amp;tbnid=wA9Rc6xNOcMF8M:&amp;ved=0CAUQjRw&amp;url=http://www.focuspointeglobal.com/blog/bid/136582/Focus-Group-Participation-Encouraging-Discussion&amp;ei=fI0oUsvKKqfp2QXl04Ew&amp;bvm=bv.51773540,d.b2I&amp;psig=AFQjCNGBWOvLxZ4LnlalfzkJtG1v0lMGZA&amp;ust=1378475707270480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www.google.com/url?sa=i&amp;rct=j&amp;q=triangulation%20of%20data&amp;source=images&amp;cd=&amp;cad=rja&amp;docid=np3X4pmWnvNPGM&amp;tbnid=HxsR_JplRRbQlM:&amp;ved=0CAUQjRw&amp;url=http://usingdata.wordpress.com/2012/03/07/using-data-tip-8-triangulate-triangulate-triangulate/&amp;ei=LZEoUs-mFYzbiwKv1oDQDA&amp;bvm=bv.51773540,d.b2I&amp;psig=AFQjCNEi_gM0dAiAOBXzP8a6qadCkr6Ofw&amp;ust=137847669151926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http://www.google.com/url?sa=i&amp;rct=j&amp;q=graduation&amp;source=images&amp;cd=&amp;cad=rja&amp;docid=0gPEVGSY1b6mcM&amp;tbnid=Cwy7vZ9PXtVwKM:&amp;ved=0CAUQjRw&amp;url=http://educationmom.com/2012/06/02/graduation-for-fifth-grade-really/&amp;ei=yw6CUc7hH5Ti8gTD4IEY&amp;bvm=bv.45921128,d.dmg&amp;psig=AFQjCNHA_kQmzMpxI3CxuAZXgj-a27v2PQ&amp;ust=1367564357050492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m/imgres?imgurl&amp;imgrefurl=http://www.diabetesmine.com/2012/09/call-for-input-glucose-monitoring-experiences-of-type-2s.html/take-the-survey&amp;h=0&amp;w=0&amp;sz=1&amp;tbnid=WH8W92nhK-0NhM&amp;tbnh=176&amp;tbnw=182&amp;prev=/search?q=survey&amp;tbm=isch&amp;tbo=u&amp;zoom=1&amp;q=survey&amp;docid=VpKGRih0R8W-ZM&amp;hl=en&amp;ei=Bo0oUvLmKcrx2AXZiYHgCQ&amp;ved=0CAEQsCU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Evolution of a Program Assessment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Liberal Arts Degree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246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5943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b="1" dirty="0" smtClean="0"/>
              <a:t>Institutional Dialogue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b="1" dirty="0" smtClean="0"/>
              <a:t>Critical Thinking assessments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5029200" cy="5181600"/>
          </a:xfrm>
        </p:spPr>
        <p:txBody>
          <a:bodyPr rtlCol="0">
            <a:normAutofit fontScale="92500"/>
          </a:bodyPr>
          <a:lstStyle/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Do courses that emphasize CT skills really have one or more CSLOs and  assessments that test CT skills?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Are we challenging our students with CT assignments?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Are students practicing and implementing their CT skills in our courses?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Are our assessments valid and results measurable?  </a:t>
            </a:r>
          </a:p>
          <a:p>
            <a:pPr marL="342900"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/>
          </a:p>
        </p:txBody>
      </p:sp>
      <p:pic>
        <p:nvPicPr>
          <p:cNvPr id="9220" name="Picture 2" descr="http://www.ci.socorro.tx.us/wp-content/uploads/2011/05/concern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219200"/>
            <a:ext cx="3200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9514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Linking Liberal Arts Program Assessment to GELO’s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Faculty formulating Critical Thinking outcome per GE area</a:t>
            </a:r>
          </a:p>
          <a:p>
            <a:r>
              <a:rPr lang="en-US" dirty="0" smtClean="0"/>
              <a:t>Developing common rubric to assess that outcome </a:t>
            </a:r>
          </a:p>
          <a:p>
            <a:r>
              <a:rPr lang="en-US" dirty="0" smtClean="0"/>
              <a:t>Faculty to design or use existing assessments that can be graded with  common critical thinking rubric </a:t>
            </a:r>
          </a:p>
          <a:p>
            <a:r>
              <a:rPr lang="en-US" dirty="0" smtClean="0"/>
              <a:t>Assessment to be administered to LA completers and all others in a GE course: </a:t>
            </a:r>
            <a:r>
              <a:rPr lang="en-US" b="1" i="1" dirty="0" smtClean="0"/>
              <a:t>Assessing  LA program and GELO’s simultaneously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2742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Institutional Dialogue</a:t>
            </a:r>
            <a:br>
              <a:rPr lang="en-US" sz="2800" dirty="0" smtClean="0"/>
            </a:br>
            <a:r>
              <a:rPr lang="en-US" sz="2800" dirty="0" smtClean="0"/>
              <a:t>Linking Liberal Arts assessment to other Programs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Programs with few Completers:</a:t>
            </a:r>
            <a:endParaRPr lang="en-US" dirty="0"/>
          </a:p>
          <a:p>
            <a:r>
              <a:rPr lang="en-US" dirty="0" smtClean="0"/>
              <a:t>Develop assessment question related to your program outcome-</a:t>
            </a:r>
          </a:p>
          <a:p>
            <a:r>
              <a:rPr lang="en-US" dirty="0" smtClean="0"/>
              <a:t>Add on to Liberal Arts degree</a:t>
            </a:r>
          </a:p>
          <a:p>
            <a:r>
              <a:rPr lang="en-US" dirty="0" smtClean="0"/>
              <a:t>This survey sent only to your Program completers; but you must assess and evaluate</a:t>
            </a:r>
          </a:p>
          <a:p>
            <a:r>
              <a:rPr lang="en-US" dirty="0" smtClean="0"/>
              <a:t>Collaboration required with OIE to distribute survey; department scores results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759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Institutional Dialogue</a:t>
            </a:r>
            <a:br>
              <a:rPr lang="en-US" sz="2800" dirty="0"/>
            </a:br>
            <a:r>
              <a:rPr lang="en-US" sz="2800" dirty="0"/>
              <a:t>Linking Liberal Arts assessment to other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Programs with no Degrees or Certificates</a:t>
            </a:r>
          </a:p>
          <a:p>
            <a:r>
              <a:rPr lang="en-US" dirty="0" smtClean="0"/>
              <a:t> Focus on a high ranking  GE or ISLO for your </a:t>
            </a:r>
            <a:r>
              <a:rPr lang="en-US" dirty="0" smtClean="0"/>
              <a:t>courses (critical thinking, effective communication?</a:t>
            </a:r>
            <a:endParaRPr lang="en-US" dirty="0" smtClean="0"/>
          </a:p>
          <a:p>
            <a:r>
              <a:rPr lang="en-US" dirty="0" smtClean="0"/>
              <a:t>Faculty collaboration on common definition GE or ISLO </a:t>
            </a:r>
            <a:r>
              <a:rPr lang="en-US" dirty="0" smtClean="0"/>
              <a:t>(as </a:t>
            </a:r>
            <a:r>
              <a:rPr lang="en-US" dirty="0" smtClean="0"/>
              <a:t>it pertains </a:t>
            </a:r>
            <a:r>
              <a:rPr lang="en-US" dirty="0" smtClean="0"/>
              <a:t>to your </a:t>
            </a:r>
            <a:r>
              <a:rPr lang="en-US" dirty="0" smtClean="0"/>
              <a:t>course </a:t>
            </a:r>
            <a:r>
              <a:rPr lang="en-US" dirty="0" smtClean="0"/>
              <a:t>offerings)</a:t>
            </a:r>
            <a:endParaRPr lang="en-US" dirty="0" smtClean="0"/>
          </a:p>
          <a:p>
            <a:r>
              <a:rPr lang="en-US" dirty="0" smtClean="0"/>
              <a:t>Develop one assessment per course based on this </a:t>
            </a:r>
            <a:r>
              <a:rPr lang="en-US" dirty="0" smtClean="0"/>
              <a:t>collaboration? Higher standard of critical thinking, </a:t>
            </a:r>
            <a:r>
              <a:rPr lang="en-US" i="1" dirty="0" smtClean="0"/>
              <a:t>is it reasonable to lower minimum achievement levels?</a:t>
            </a:r>
            <a:endParaRPr lang="en-US" i="1" dirty="0" smtClean="0"/>
          </a:p>
          <a:p>
            <a:r>
              <a:rPr lang="en-US" dirty="0" smtClean="0"/>
              <a:t>Faculty dialogue: Evaluate, discuss, modify curriculum as needed; Enter data into Program Review </a:t>
            </a:r>
          </a:p>
          <a:p>
            <a:r>
              <a:rPr lang="en-US" dirty="0" smtClean="0"/>
              <a:t>Discuss unofficial “programs” (</a:t>
            </a:r>
            <a:r>
              <a:rPr lang="en-US" dirty="0" err="1" smtClean="0"/>
              <a:t>Tidepools</a:t>
            </a:r>
            <a:r>
              <a:rPr lang="en-US" dirty="0" smtClean="0"/>
              <a:t>) that are effectively meeting ISLO/GELO’s- how can they be assessed?(Exit Interviews,  inter-departmental faculty reviewing work)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49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4" descr="http://www.rccd.edu/administration/educationalservices/PublishingImages/accreditation_banner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228600"/>
            <a:ext cx="6686550" cy="191452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Accreditation             requirements</a:t>
            </a:r>
            <a:endParaRPr lang="en-US" sz="4000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81000" y="1905000"/>
            <a:ext cx="4040188" cy="63976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Develop and Assess Program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533400" y="2209800"/>
            <a:ext cx="4040188" cy="3951288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Degree Program =General Education courses and Major courses</a:t>
            </a:r>
          </a:p>
          <a:p>
            <a:r>
              <a:rPr lang="en-US" dirty="0" smtClean="0"/>
              <a:t>Outcome must be tied to what students should can do  upon completion of a program</a:t>
            </a:r>
          </a:p>
          <a:p>
            <a:r>
              <a:rPr lang="en-US" dirty="0" smtClean="0"/>
              <a:t>Develop </a:t>
            </a:r>
            <a:r>
              <a:rPr lang="en-US" dirty="0"/>
              <a:t>an assessment method that captures Program </a:t>
            </a:r>
            <a:r>
              <a:rPr lang="en-US" dirty="0" smtClean="0"/>
              <a:t>completers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8200" y="1981200"/>
            <a:ext cx="4041775" cy="609600"/>
          </a:xfrm>
        </p:spPr>
        <p:txBody>
          <a:bodyPr>
            <a:normAutofit/>
          </a:bodyPr>
          <a:lstStyle/>
          <a:p>
            <a:r>
              <a:rPr lang="en-US" dirty="0" smtClean="0"/>
              <a:t>Institutional Dialogue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648200" y="2590800"/>
            <a:ext cx="4041775" cy="1330325"/>
          </a:xfrm>
        </p:spPr>
        <p:txBody>
          <a:bodyPr>
            <a:normAutofit fontScale="25000" lnSpcReduction="20000"/>
          </a:bodyPr>
          <a:lstStyle/>
          <a:p>
            <a:endParaRPr lang="en-US" dirty="0" smtClean="0"/>
          </a:p>
          <a:p>
            <a:r>
              <a:rPr lang="en-US" sz="9600" dirty="0" smtClean="0"/>
              <a:t>Faculty assess and analyze if program outcomes are being met</a:t>
            </a:r>
          </a:p>
          <a:p>
            <a:r>
              <a:rPr lang="en-US" sz="9600" dirty="0" smtClean="0"/>
              <a:t>Faculty make modifications to assessment and/or curriculum based on assessment results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001269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02076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Liberal Arts Degree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620000" cy="4419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One broad Program outcome connected to MiraCosta’s ILOs and GE outcomes-All Emphasis</a:t>
            </a:r>
          </a:p>
          <a:p>
            <a:r>
              <a:rPr lang="en-US" dirty="0" smtClean="0"/>
              <a:t>Critical thinking</a:t>
            </a:r>
          </a:p>
          <a:p>
            <a:r>
              <a:rPr lang="en-US" dirty="0" smtClean="0"/>
              <a:t>Effective communication</a:t>
            </a:r>
          </a:p>
          <a:p>
            <a:r>
              <a:rPr lang="en-US" dirty="0" smtClean="0"/>
              <a:t>Intellectual Skills</a:t>
            </a:r>
          </a:p>
          <a:p>
            <a:r>
              <a:rPr lang="en-US" dirty="0" smtClean="0"/>
              <a:t>Preparation for further study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55298" name="Picture 2" descr="http://blog.owu.edu/healthybishopblog/files/2011/04/survey.jpe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0" y="3048000"/>
            <a:ext cx="2695719" cy="304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3923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6705600" cy="8382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Assessment Method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3657600" cy="4297680"/>
          </a:xfrm>
        </p:spPr>
        <p:txBody>
          <a:bodyPr>
            <a:normAutofit/>
          </a:bodyPr>
          <a:lstStyle/>
          <a:p>
            <a:r>
              <a:rPr lang="en-US" dirty="0" smtClean="0"/>
              <a:t>No capstone course</a:t>
            </a:r>
          </a:p>
          <a:p>
            <a:r>
              <a:rPr lang="en-US" dirty="0" smtClean="0"/>
              <a:t>No common course in each area of emphasis</a:t>
            </a:r>
          </a:p>
          <a:p>
            <a:r>
              <a:rPr lang="en-US" dirty="0" smtClean="0"/>
              <a:t>Most courses for this program derive from the general education patterns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2133600"/>
            <a:ext cx="3657600" cy="4297680"/>
          </a:xfrm>
        </p:spPr>
        <p:txBody>
          <a:bodyPr>
            <a:normAutofit/>
          </a:bodyPr>
          <a:lstStyle/>
          <a:p>
            <a:r>
              <a:rPr lang="en-US" dirty="0" smtClean="0"/>
              <a:t>Students report their </a:t>
            </a:r>
            <a:r>
              <a:rPr lang="en-US" i="1" dirty="0" smtClean="0"/>
              <a:t>perception </a:t>
            </a:r>
            <a:r>
              <a:rPr lang="en-US" dirty="0" smtClean="0"/>
              <a:t>of how well a given learning outcome has been achieved</a:t>
            </a:r>
          </a:p>
          <a:p>
            <a:r>
              <a:rPr lang="en-US" dirty="0" smtClean="0"/>
              <a:t>Survey method was chosen as most expedient and practical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3716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chemeClr val="tx2"/>
                </a:solidFill>
              </a:rPr>
              <a:t>Considerations</a:t>
            </a:r>
          </a:p>
        </p:txBody>
      </p:sp>
      <p:pic>
        <p:nvPicPr>
          <p:cNvPr id="24578" name="Picture 2" descr="http://www.jennifergroepl.com/rubric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152400"/>
            <a:ext cx="1467320" cy="12954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343400" y="1219200"/>
            <a:ext cx="378706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</a:rPr>
              <a:t>Indirect measure of learning outcome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16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100" b="1" dirty="0" smtClean="0"/>
              <a:t/>
            </a:r>
            <a:br>
              <a:rPr lang="en-US" sz="3100" b="1" dirty="0" smtClean="0"/>
            </a:br>
            <a:r>
              <a:rPr lang="en-US" sz="3100" b="1" dirty="0" smtClean="0"/>
              <a:t/>
            </a:r>
            <a:br>
              <a:rPr lang="en-US" sz="3100" b="1" dirty="0" smtClean="0"/>
            </a:br>
            <a:r>
              <a:rPr lang="en-US" sz="3100" b="1" dirty="0" smtClean="0"/>
              <a:t/>
            </a:r>
            <a:br>
              <a:rPr lang="en-US" sz="3100" b="1" dirty="0" smtClean="0"/>
            </a:br>
            <a:r>
              <a:rPr lang="en-US" sz="3100" b="1" dirty="0" smtClean="0"/>
              <a:t>Liberal Arts Program Assessment</a:t>
            </a:r>
            <a:br>
              <a:rPr lang="en-US" sz="3100" b="1" dirty="0" smtClean="0"/>
            </a:br>
            <a:r>
              <a:rPr lang="en-US" sz="3100" b="1" dirty="0" smtClean="0"/>
              <a:t>Faculty Evaluation and Analysis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124" name="Picture 4" descr="http://www.focuspointeglobal.com/Portals/136660/images/encouraging-focus-group-discussion-resized-600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2737" y="4343400"/>
            <a:ext cx="2362200" cy="235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91519"/>
            <a:ext cx="6477000" cy="3463131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Assessments  conducted: Summer, Fall 2011, Spring 2012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 Faculty review and analysis; Revise program outcome; refine/add assessment method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Modified survey questions; distribution method streamlined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added Triangulation of CSLO data (selected GE gateway courses)</a:t>
            </a:r>
            <a:endParaRPr lang="en-US" dirty="0" smtClean="0"/>
          </a:p>
        </p:txBody>
      </p:sp>
      <p:pic>
        <p:nvPicPr>
          <p:cNvPr id="5126" name="Picture 6" descr="http://usingdata.files.wordpress.com/2012/03/triangle1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092700"/>
            <a:ext cx="1876425" cy="176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http://www.focuspointeglobal.com/Portals/136660/images/encouraging-focus-group-discussion-resized-600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5137" y="4495800"/>
            <a:ext cx="2362200" cy="235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136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Graduation Petitioners</a:t>
            </a:r>
            <a:br>
              <a:rPr lang="en-US" b="1" dirty="0" smtClean="0"/>
            </a:br>
            <a:r>
              <a:rPr lang="en-US" sz="3600" b="1" dirty="0" smtClean="0"/>
              <a:t>spring 2013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96200" cy="4525963"/>
          </a:xfrm>
        </p:spPr>
        <p:txBody>
          <a:bodyPr/>
          <a:lstStyle/>
          <a:p>
            <a:r>
              <a:rPr lang="en-US" dirty="0" smtClean="0"/>
              <a:t>Liberal Arts AA degree:  n=367 </a:t>
            </a:r>
          </a:p>
          <a:p>
            <a:pPr lvl="1"/>
            <a:r>
              <a:rPr lang="en-US" dirty="0" smtClean="0"/>
              <a:t>Applied Health, Nutrition &amp; Kinesiology: 20</a:t>
            </a:r>
          </a:p>
          <a:p>
            <a:pPr lvl="1"/>
            <a:r>
              <a:rPr lang="en-US" dirty="0" smtClean="0"/>
              <a:t>Arts &amp; Humanities: 80</a:t>
            </a:r>
          </a:p>
          <a:p>
            <a:pPr lvl="1"/>
            <a:r>
              <a:rPr lang="en-US" dirty="0" smtClean="0"/>
              <a:t>Business &amp; Technology: 3</a:t>
            </a:r>
          </a:p>
          <a:p>
            <a:pPr lvl="1"/>
            <a:r>
              <a:rPr lang="en-US" dirty="0" smtClean="0"/>
              <a:t>Creative &amp; Applied Arts: 7</a:t>
            </a:r>
          </a:p>
          <a:p>
            <a:pPr lvl="1"/>
            <a:r>
              <a:rPr lang="en-US" dirty="0" smtClean="0"/>
              <a:t>Math &amp; Sciences: 100</a:t>
            </a:r>
          </a:p>
          <a:p>
            <a:pPr lvl="1"/>
            <a:r>
              <a:rPr lang="en-US" dirty="0" smtClean="0"/>
              <a:t>Multicultural Studies: 2</a:t>
            </a:r>
          </a:p>
          <a:p>
            <a:pPr lvl="1"/>
            <a:r>
              <a:rPr lang="en-US" dirty="0" smtClean="0"/>
              <a:t>Social &amp; Behavioral Sciences: 155</a:t>
            </a:r>
          </a:p>
          <a:p>
            <a:endParaRPr lang="en-US" dirty="0"/>
          </a:p>
        </p:txBody>
      </p:sp>
      <p:pic>
        <p:nvPicPr>
          <p:cNvPr id="49154" name="Picture 2" descr="http://educationmom.com/wp-content/uploads/2012/06/Gradua2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2743200"/>
            <a:ext cx="2862095" cy="2514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5867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571500" indent="-571500" eaLnBrk="1" hangingPunct="1"/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Liberal Arts Program Completers</a:t>
            </a:r>
            <a:endParaRPr lang="en-US" sz="2800" dirty="0" smtClean="0"/>
          </a:p>
        </p:txBody>
      </p:sp>
      <p:sp>
        <p:nvSpPr>
          <p:cNvPr id="6147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b="1" dirty="0" smtClean="0"/>
              <a:t>Effective Communication- 90</a:t>
            </a:r>
            <a:r>
              <a:rPr lang="en-US" sz="2400" dirty="0" smtClean="0"/>
              <a:t>% of students responding perceived that </a:t>
            </a:r>
            <a:r>
              <a:rPr lang="en-US" sz="2400" dirty="0" err="1" smtClean="0"/>
              <a:t>MiraCosta</a:t>
            </a:r>
            <a:r>
              <a:rPr lang="en-US" sz="2400" dirty="0" smtClean="0"/>
              <a:t> courses had improved their ability to effectively communicate</a:t>
            </a:r>
          </a:p>
          <a:p>
            <a:r>
              <a:rPr lang="en-US" sz="2400" dirty="0" smtClean="0"/>
              <a:t> </a:t>
            </a:r>
            <a:r>
              <a:rPr lang="en-US" sz="2400" b="1" dirty="0" smtClean="0"/>
              <a:t>Productive Work Habits- 89</a:t>
            </a:r>
            <a:r>
              <a:rPr lang="en-US" sz="2400" dirty="0" smtClean="0"/>
              <a:t>% of students perceived that they had improved their ability to apply productive work habits 9defined as </a:t>
            </a:r>
          </a:p>
          <a:p>
            <a:pPr eaLnBrk="1" hangingPunct="1"/>
            <a:r>
              <a:rPr lang="en-US" sz="2400" b="1" dirty="0" smtClean="0"/>
              <a:t>Critical Thinking-</a:t>
            </a:r>
            <a:r>
              <a:rPr lang="en-US" sz="2400" dirty="0" smtClean="0"/>
              <a:t> </a:t>
            </a:r>
            <a:r>
              <a:rPr lang="en-US" sz="2400" b="1" dirty="0" smtClean="0"/>
              <a:t>97% </a:t>
            </a:r>
            <a:r>
              <a:rPr lang="en-US" sz="2400" dirty="0" smtClean="0"/>
              <a:t>students perceived that they improved their Critical Thinking skills during their coursework at MCC</a:t>
            </a:r>
          </a:p>
          <a:p>
            <a:r>
              <a:rPr lang="en-US" sz="2400" b="1" dirty="0" smtClean="0"/>
              <a:t>Prepared for further Study- 95.8% of students perceived </a:t>
            </a:r>
            <a:r>
              <a:rPr lang="en-US" sz="2400" dirty="0" smtClean="0"/>
              <a:t>that at </a:t>
            </a:r>
            <a:r>
              <a:rPr lang="en-US" sz="2400" dirty="0" err="1" smtClean="0"/>
              <a:t>Miracosta</a:t>
            </a:r>
            <a:r>
              <a:rPr lang="en-US" sz="2400" dirty="0" smtClean="0"/>
              <a:t> they had developed </a:t>
            </a:r>
            <a:r>
              <a:rPr lang="en-US" sz="2400" dirty="0"/>
              <a:t>skills that </a:t>
            </a:r>
            <a:r>
              <a:rPr lang="en-US" sz="2400" dirty="0" smtClean="0"/>
              <a:t>would assist them  in achieving  </a:t>
            </a:r>
            <a:r>
              <a:rPr lang="en-US" sz="2400" dirty="0"/>
              <a:t>future education goals or requirements.</a:t>
            </a:r>
            <a:r>
              <a:rPr lang="en-US" sz="2400" b="1" dirty="0" smtClean="0"/>
              <a:t> </a:t>
            </a:r>
          </a:p>
          <a:p>
            <a:r>
              <a:rPr lang="en-US" sz="2400" b="1" dirty="0" smtClean="0"/>
              <a:t> Met University transfer requirements -84% of students responded yes</a:t>
            </a:r>
          </a:p>
          <a:p>
            <a:pPr eaLnBrk="1" hangingPunct="1"/>
            <a:endParaRPr lang="en-US" sz="2400" dirty="0" smtClean="0"/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1066800" y="336550"/>
            <a:ext cx="6248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dirty="0">
                <a:latin typeface="Calibri" pitchFamily="34" charset="0"/>
              </a:rPr>
              <a:t> </a:t>
            </a:r>
            <a:r>
              <a:rPr lang="en-US" sz="2800" b="1" dirty="0" smtClean="0">
                <a:latin typeface="Calibri" pitchFamily="34" charset="0"/>
              </a:rPr>
              <a:t>                     Survey  Results</a:t>
            </a:r>
            <a:endParaRPr lang="en-US" sz="2800" dirty="0">
              <a:latin typeface="Calibri" pitchFamily="34" charset="0"/>
            </a:endParaRPr>
          </a:p>
        </p:txBody>
      </p:sp>
      <p:pic>
        <p:nvPicPr>
          <p:cNvPr id="6149" name="Picture 2" descr="http://t0.gstatic.com/images?q=tbn:ANd9GcSvAy_8NNXAxQVJXfXyCMDQdqjsW9GExCZQMT3Xt45Q-tcDjXhqDTkirucs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6363" y="236538"/>
            <a:ext cx="1417637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839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Linking Liberal Arts assessment to ISLO’s and GELO’s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Institutional Learning Outcomes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114800" cy="4378325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Knowledge, skills, abilities and attitude students can demonstrate after completing experience as a </a:t>
            </a:r>
            <a:r>
              <a:rPr lang="en-US" dirty="0" err="1" smtClean="0"/>
              <a:t>MiraCosta</a:t>
            </a:r>
            <a:r>
              <a:rPr lang="en-US" dirty="0" smtClean="0"/>
              <a:t> student</a:t>
            </a:r>
          </a:p>
          <a:p>
            <a:r>
              <a:rPr lang="en-US" dirty="0" smtClean="0"/>
              <a:t>ISLO’s overlap with Liberal Arts program outcomes (critical thinking, effective communication, productive work habits,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r>
              <a:rPr lang="en-US" dirty="0" smtClean="0"/>
              <a:t>Program at </a:t>
            </a:r>
            <a:r>
              <a:rPr lang="en-US" dirty="0" err="1" smtClean="0"/>
              <a:t>MiraCosta</a:t>
            </a:r>
            <a:r>
              <a:rPr lang="en-US" dirty="0" smtClean="0"/>
              <a:t> with highest amount of completers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General Education Learning Outcomes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Knowledge, skills, abilities derived from completing general education courses or a GE program </a:t>
            </a:r>
          </a:p>
          <a:p>
            <a:r>
              <a:rPr lang="en-US" dirty="0" smtClean="0"/>
              <a:t>GELO’s overlap with Liberal Arts program outcomes (critical thinking, effective communication, productive work habits,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r>
              <a:rPr lang="en-US" dirty="0" smtClean="0"/>
              <a:t>Liberal Arts degree primarily composed of GE courses</a:t>
            </a:r>
          </a:p>
        </p:txBody>
      </p:sp>
    </p:spTree>
    <p:extLst>
      <p:ext uri="{BB962C8B-B14F-4D97-AF65-F5344CB8AC3E}">
        <p14:creationId xmlns:p14="http://schemas.microsoft.com/office/powerpoint/2010/main" val="2726479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sz="3100" b="1" dirty="0" smtClean="0"/>
              <a:t>Institutional Dialogue</a:t>
            </a:r>
            <a:br>
              <a:rPr lang="en-US" sz="3100" b="1" dirty="0" smtClean="0"/>
            </a:br>
            <a:r>
              <a:rPr lang="en-US" sz="3100" b="1" dirty="0" smtClean="0"/>
              <a:t>Linking Liberal Arts Assessment to ISLO’s</a:t>
            </a:r>
            <a:endParaRPr lang="en-US" sz="31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9530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 ISLO Assessment  Focus Group and Course Triangulation- </a:t>
            </a:r>
            <a:r>
              <a:rPr lang="en-US" i="1" dirty="0" smtClean="0"/>
              <a:t>Any</a:t>
            </a:r>
            <a:r>
              <a:rPr lang="en-US" dirty="0" smtClean="0"/>
              <a:t> Program completer invited to participate in assessments outside of classroom context</a:t>
            </a:r>
          </a:p>
          <a:p>
            <a:pPr>
              <a:defRPr/>
            </a:pPr>
            <a:r>
              <a:rPr lang="en-US" b="1" dirty="0"/>
              <a:t>Group Communication-Activity </a:t>
            </a:r>
            <a:r>
              <a:rPr lang="en-US" dirty="0"/>
              <a:t>assessed  against Communication rubric; Scoring (Out of 4.0 points) Participation: 3.5; Collaboration: 3.5; Speaking:  3.8; Listening:  3.8</a:t>
            </a:r>
          </a:p>
          <a:p>
            <a:pPr>
              <a:defRPr/>
            </a:pPr>
            <a:r>
              <a:rPr lang="en-US" b="1" dirty="0"/>
              <a:t>Productive Work Habits</a:t>
            </a:r>
            <a:r>
              <a:rPr lang="en-US" dirty="0"/>
              <a:t>-Assessment based on participation and on-time attendance-94%</a:t>
            </a:r>
          </a:p>
          <a:p>
            <a:pPr>
              <a:defRPr/>
            </a:pPr>
            <a:r>
              <a:rPr lang="en-US" b="1" dirty="0"/>
              <a:t>Critical Thinking</a:t>
            </a:r>
            <a:r>
              <a:rPr lang="en-US" dirty="0"/>
              <a:t>-Individual Activity - 15% of the students met minimum achievement levels skills using Watson-Glaser CT </a:t>
            </a:r>
            <a:r>
              <a:rPr lang="en-US" dirty="0" smtClean="0"/>
              <a:t>assessment</a:t>
            </a:r>
          </a:p>
          <a:p>
            <a:pPr>
              <a:defRPr/>
            </a:pPr>
            <a:r>
              <a:rPr lang="en-US" b="1" dirty="0"/>
              <a:t>Course SLO Analysis  (triangulation</a:t>
            </a:r>
            <a:r>
              <a:rPr lang="en-US" b="1" dirty="0" smtClean="0"/>
              <a:t>)-</a:t>
            </a:r>
            <a:r>
              <a:rPr lang="en-US" dirty="0" smtClean="0"/>
              <a:t>93% of students  assessed in 34 gateway courses that emphasize critical thinking met minimum achievement levels</a:t>
            </a:r>
          </a:p>
          <a:p>
            <a:pPr>
              <a:defRPr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828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1609</TotalTime>
  <Words>808</Words>
  <Application>Microsoft Office PowerPoint</Application>
  <PresentationFormat>On-screen Show (4:3)</PresentationFormat>
  <Paragraphs>91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Evolution of a Program Assessment</vt:lpstr>
      <vt:lpstr>Accreditation             requirements</vt:lpstr>
      <vt:lpstr>Liberal Arts Degree</vt:lpstr>
      <vt:lpstr>Assessment Method</vt:lpstr>
      <vt:lpstr>   Liberal Arts Program Assessment Faculty Evaluation and Analysis  </vt:lpstr>
      <vt:lpstr>Graduation Petitioners spring 2013</vt:lpstr>
      <vt:lpstr>  Liberal Arts Program Completers</vt:lpstr>
      <vt:lpstr>Linking Liberal Arts assessment to ISLO’s and GELO’s</vt:lpstr>
      <vt:lpstr> Institutional Dialogue Linking Liberal Arts Assessment to ISLO’s</vt:lpstr>
      <vt:lpstr> Institutional Dialogue Critical Thinking assessments </vt:lpstr>
      <vt:lpstr>Linking Liberal Arts Program Assessment to GELO’s</vt:lpstr>
      <vt:lpstr>Institutional Dialogue Linking Liberal Arts assessment to other Programs</vt:lpstr>
      <vt:lpstr>Institutional Dialogue Linking Liberal Arts assessment to other Programs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 of a Program Assessment</dc:title>
  <dc:creator>Dilbert</dc:creator>
  <cp:lastModifiedBy>Joanne</cp:lastModifiedBy>
  <cp:revision>35</cp:revision>
  <dcterms:created xsi:type="dcterms:W3CDTF">2013-12-10T20:00:17Z</dcterms:created>
  <dcterms:modified xsi:type="dcterms:W3CDTF">2013-12-12T02:31:35Z</dcterms:modified>
</cp:coreProperties>
</file>