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handoutMasterIdLst>
    <p:handoutMasterId r:id="rId45"/>
  </p:handoutMasterIdLst>
  <p:sldIdLst>
    <p:sldId id="256" r:id="rId2"/>
    <p:sldId id="269" r:id="rId3"/>
    <p:sldId id="293" r:id="rId4"/>
    <p:sldId id="312" r:id="rId5"/>
    <p:sldId id="313" r:id="rId6"/>
    <p:sldId id="314" r:id="rId7"/>
    <p:sldId id="315" r:id="rId8"/>
    <p:sldId id="316" r:id="rId9"/>
    <p:sldId id="336" r:id="rId10"/>
    <p:sldId id="317" r:id="rId11"/>
    <p:sldId id="318" r:id="rId12"/>
    <p:sldId id="319" r:id="rId13"/>
    <p:sldId id="321" r:id="rId14"/>
    <p:sldId id="305" r:id="rId15"/>
    <p:sldId id="322" r:id="rId16"/>
    <p:sldId id="272" r:id="rId17"/>
    <p:sldId id="310" r:id="rId18"/>
    <p:sldId id="311" r:id="rId19"/>
    <p:sldId id="304" r:id="rId20"/>
    <p:sldId id="324" r:id="rId21"/>
    <p:sldId id="323" r:id="rId22"/>
    <p:sldId id="325" r:id="rId23"/>
    <p:sldId id="326" r:id="rId24"/>
    <p:sldId id="327" r:id="rId25"/>
    <p:sldId id="328" r:id="rId26"/>
    <p:sldId id="329" r:id="rId27"/>
    <p:sldId id="330" r:id="rId28"/>
    <p:sldId id="331" r:id="rId29"/>
    <p:sldId id="339" r:id="rId30"/>
    <p:sldId id="333" r:id="rId31"/>
    <p:sldId id="337" r:id="rId32"/>
    <p:sldId id="306" r:id="rId33"/>
    <p:sldId id="258" r:id="rId34"/>
    <p:sldId id="296" r:id="rId35"/>
    <p:sldId id="300" r:id="rId36"/>
    <p:sldId id="294" r:id="rId37"/>
    <p:sldId id="295" r:id="rId38"/>
    <p:sldId id="301" r:id="rId39"/>
    <p:sldId id="276" r:id="rId40"/>
    <p:sldId id="302" r:id="rId41"/>
    <p:sldId id="263" r:id="rId42"/>
    <p:sldId id="338"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61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solidFill>
                  <a:schemeClr val="tx1"/>
                </a:solidFill>
                <a:latin typeface="+mn-lt"/>
              </a:rPr>
              <a:t>Agreement</a:t>
            </a:r>
            <a:r>
              <a:rPr lang="en-US" sz="1600" b="1" baseline="0" dirty="0">
                <a:solidFill>
                  <a:schemeClr val="tx1"/>
                </a:solidFill>
                <a:latin typeface="+mn-lt"/>
              </a:rPr>
              <a:t> with Outcomes</a:t>
            </a:r>
            <a:endParaRPr lang="en-US" sz="1600" b="1" dirty="0">
              <a:solidFill>
                <a:schemeClr val="tx1"/>
              </a:solidFill>
              <a:latin typeface="+mn-l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Strongly Agree or Agree</c:v>
                </c:pt>
              </c:strCache>
            </c:strRef>
          </c:tx>
          <c:spPr>
            <a:solidFill>
              <a:srgbClr val="1A3D6D"/>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dobe Caslon Pro" panose="0205050205050A0204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improved my ability to apply critical thinking</c:v>
                </c:pt>
                <c:pt idx="1">
                  <c:v>I improved my ability to effectively communicate</c:v>
                </c:pt>
                <c:pt idx="2">
                  <c:v>I improved my ability to apply productive work habits</c:v>
                </c:pt>
                <c:pt idx="3">
                  <c:v>I became prepared for further study</c:v>
                </c:pt>
              </c:strCache>
            </c:strRef>
          </c:cat>
          <c:val>
            <c:numRef>
              <c:f>Sheet1!$B$2:$B$5</c:f>
              <c:numCache>
                <c:formatCode>0%</c:formatCode>
                <c:ptCount val="4"/>
                <c:pt idx="0">
                  <c:v>0.97199999999999998</c:v>
                </c:pt>
                <c:pt idx="1">
                  <c:v>0.90900000000000003</c:v>
                </c:pt>
                <c:pt idx="2">
                  <c:v>0.89500000000000002</c:v>
                </c:pt>
                <c:pt idx="3">
                  <c:v>0.95799999999999996</c:v>
                </c:pt>
              </c:numCache>
            </c:numRef>
          </c:val>
          <c:extLst>
            <c:ext xmlns:c16="http://schemas.microsoft.com/office/drawing/2014/chart" uri="{C3380CC4-5D6E-409C-BE32-E72D297353CC}">
              <c16:uniqueId val="{00000000-CF6F-486E-95FA-4E6867381678}"/>
            </c:ext>
          </c:extLst>
        </c:ser>
        <c:dLbls>
          <c:showLegendKey val="0"/>
          <c:showVal val="0"/>
          <c:showCatName val="0"/>
          <c:showSerName val="0"/>
          <c:showPercent val="0"/>
          <c:showBubbleSize val="0"/>
        </c:dLbls>
        <c:gapWidth val="30"/>
        <c:axId val="316297912"/>
        <c:axId val="316300264"/>
      </c:barChart>
      <c:catAx>
        <c:axId val="316297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316300264"/>
        <c:crosses val="autoZero"/>
        <c:auto val="1"/>
        <c:lblAlgn val="ctr"/>
        <c:lblOffset val="100"/>
        <c:noMultiLvlLbl val="0"/>
      </c:catAx>
      <c:valAx>
        <c:axId val="3163002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316297912"/>
        <c:crosses val="autoZero"/>
        <c:crossBetween val="between"/>
      </c:valAx>
      <c:spPr>
        <a:noFill/>
        <a:ln>
          <a:noFill/>
        </a:ln>
        <a:effectLst/>
      </c:spPr>
    </c:plotArea>
    <c:legend>
      <c:legendPos val="b"/>
      <c:layout>
        <c:manualLayout>
          <c:xMode val="edge"/>
          <c:yMode val="edge"/>
          <c:x val="0.47799716069755382"/>
          <c:y val="0.90443740990517862"/>
          <c:w val="0.27712029188828186"/>
          <c:h val="7.348347325949483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dobe Caslon Pro" panose="0205050205050A020403" pitchFamily="18"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dirty="0">
                <a:solidFill>
                  <a:schemeClr val="tx1"/>
                </a:solidFill>
                <a:latin typeface="+mn-lt"/>
              </a:rPr>
              <a:t>Statements on Critical Thinking - 2016</a:t>
            </a:r>
          </a:p>
          <a:p>
            <a:pPr>
              <a:defRPr>
                <a:latin typeface="+mn-lt"/>
              </a:defRPr>
            </a:pPr>
            <a:r>
              <a:rPr lang="en-US" sz="1400" b="1" dirty="0">
                <a:solidFill>
                  <a:schemeClr val="tx1"/>
                </a:solidFill>
                <a:latin typeface="+mn-lt"/>
              </a:rPr>
              <a:t>Percent "Agree" and "Strongly Agree</a:t>
            </a:r>
            <a:r>
              <a:rPr lang="en-US" sz="1100" b="1" dirty="0">
                <a:latin typeface="+mn-lt"/>
              </a:rPr>
              <a:t>"</a:t>
            </a:r>
          </a:p>
        </c:rich>
      </c:tx>
      <c:layout>
        <c:manualLayout>
          <c:xMode val="edge"/>
          <c:yMode val="edge"/>
          <c:x val="0.29282467532467532"/>
          <c:y val="1.838375879350430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7392919145294926"/>
          <c:y val="0.23748827605080172"/>
          <c:w val="0.48015122717810743"/>
          <c:h val="0.61824856016220719"/>
        </c:manualLayout>
      </c:layout>
      <c:barChart>
        <c:barDir val="bar"/>
        <c:grouping val="clustered"/>
        <c:varyColors val="0"/>
        <c:ser>
          <c:idx val="0"/>
          <c:order val="0"/>
          <c:tx>
            <c:strRef>
              <c:f>Sheet1!$B$1</c:f>
              <c:strCache>
                <c:ptCount val="1"/>
                <c:pt idx="0">
                  <c:v>After</c:v>
                </c:pt>
              </c:strCache>
            </c:strRef>
          </c:tx>
          <c:spPr>
            <a:solidFill>
              <a:srgbClr val="1A3D6D"/>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dobe Caslon Pro" panose="0205050205050A020403" pitchFamily="18" charset="0"/>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am able to apply appropriate problem solving methods.</c:v>
                </c:pt>
                <c:pt idx="1">
                  <c:v>I am able to think independently, creatively, logically, and effectively.</c:v>
                </c:pt>
                <c:pt idx="2">
                  <c:v>I am able to define and analyze problems clearly.</c:v>
                </c:pt>
              </c:strCache>
            </c:strRef>
          </c:cat>
          <c:val>
            <c:numRef>
              <c:f>Sheet1!$B$2:$B$4</c:f>
              <c:numCache>
                <c:formatCode>0.00%</c:formatCode>
                <c:ptCount val="3"/>
                <c:pt idx="0">
                  <c:v>0.98847926267281094</c:v>
                </c:pt>
                <c:pt idx="1">
                  <c:v>0.98617511520737322</c:v>
                </c:pt>
                <c:pt idx="2">
                  <c:v>0.99078341013824889</c:v>
                </c:pt>
              </c:numCache>
            </c:numRef>
          </c:val>
          <c:extLst>
            <c:ext xmlns:c16="http://schemas.microsoft.com/office/drawing/2014/chart" uri="{C3380CC4-5D6E-409C-BE32-E72D297353CC}">
              <c16:uniqueId val="{00000000-C313-4116-803E-73571E21387A}"/>
            </c:ext>
          </c:extLst>
        </c:ser>
        <c:ser>
          <c:idx val="1"/>
          <c:order val="1"/>
          <c:tx>
            <c:strRef>
              <c:f>Sheet1!$C$1</c:f>
              <c:strCache>
                <c:ptCount val="1"/>
                <c:pt idx="0">
                  <c:v>Before</c:v>
                </c:pt>
              </c:strCache>
            </c:strRef>
          </c:tx>
          <c:spPr>
            <a:solidFill>
              <a:srgbClr val="A5D6EC"/>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dobe Caslon Pro" panose="0205050205050A020403" pitchFamily="18" charset="0"/>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am able to apply appropriate problem solving methods.</c:v>
                </c:pt>
                <c:pt idx="1">
                  <c:v>I am able to think independently, creatively, logically, and effectively.</c:v>
                </c:pt>
                <c:pt idx="2">
                  <c:v>I am able to define and analyze problems clearly.</c:v>
                </c:pt>
              </c:strCache>
            </c:strRef>
          </c:cat>
          <c:val>
            <c:numRef>
              <c:f>Sheet1!$C$2:$C$4</c:f>
              <c:numCache>
                <c:formatCode>0.00%</c:formatCode>
                <c:ptCount val="3"/>
                <c:pt idx="0">
                  <c:v>0.83179723502304148</c:v>
                </c:pt>
                <c:pt idx="1">
                  <c:v>0.85681293302540407</c:v>
                </c:pt>
                <c:pt idx="2">
                  <c:v>0.85483870967741937</c:v>
                </c:pt>
              </c:numCache>
            </c:numRef>
          </c:val>
          <c:extLst>
            <c:ext xmlns:c16="http://schemas.microsoft.com/office/drawing/2014/chart" uri="{C3380CC4-5D6E-409C-BE32-E72D297353CC}">
              <c16:uniqueId val="{00000001-C313-4116-803E-73571E21387A}"/>
            </c:ext>
          </c:extLst>
        </c:ser>
        <c:dLbls>
          <c:showLegendKey val="0"/>
          <c:showVal val="0"/>
          <c:showCatName val="0"/>
          <c:showSerName val="0"/>
          <c:showPercent val="0"/>
          <c:showBubbleSize val="0"/>
        </c:dLbls>
        <c:gapWidth val="50"/>
        <c:axId val="382796536"/>
        <c:axId val="382796928"/>
      </c:barChart>
      <c:catAx>
        <c:axId val="3827965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382796928"/>
        <c:crosses val="autoZero"/>
        <c:auto val="1"/>
        <c:lblAlgn val="ctr"/>
        <c:lblOffset val="100"/>
        <c:noMultiLvlLbl val="0"/>
      </c:catAx>
      <c:valAx>
        <c:axId val="38279692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38279653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dobe Caslon Pro" panose="0205050205050A020403"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solidFill>
                  <a:sysClr val="windowText" lastClr="000000"/>
                </a:solidFill>
              </a:rPr>
              <a:t>Group Communication Skills</a:t>
            </a:r>
          </a:p>
          <a:p>
            <a:pPr>
              <a:defRPr/>
            </a:pPr>
            <a:r>
              <a:rPr lang="en-US" sz="1600" b="1" dirty="0">
                <a:solidFill>
                  <a:sysClr val="windowText" lastClr="000000"/>
                </a:solidFill>
              </a:rPr>
              <a:t> (n=38 students)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4790780871875772E-2"/>
          <c:y val="0.17085790746744892"/>
          <c:w val="0.92352849292419315"/>
          <c:h val="0.73830863053882967"/>
        </c:manualLayout>
      </c:layout>
      <c:barChart>
        <c:barDir val="col"/>
        <c:grouping val="clustered"/>
        <c:varyColors val="0"/>
        <c:ser>
          <c:idx val="0"/>
          <c:order val="0"/>
          <c:spPr>
            <a:solidFill>
              <a:schemeClr val="accent1"/>
            </a:solidFill>
            <a:ln>
              <a:noFill/>
            </a:ln>
            <a:effectLst/>
          </c:spPr>
          <c:invertIfNegative val="0"/>
          <c:cat>
            <c:strRef>
              <c:f>Sheet1!$A$1:$A$4</c:f>
              <c:strCache>
                <c:ptCount val="4"/>
                <c:pt idx="0">
                  <c:v>Participation</c:v>
                </c:pt>
                <c:pt idx="1">
                  <c:v>Collaboration</c:v>
                </c:pt>
                <c:pt idx="2">
                  <c:v>Speaking</c:v>
                </c:pt>
                <c:pt idx="3">
                  <c:v>Listening</c:v>
                </c:pt>
              </c:strCache>
            </c:strRef>
          </c:cat>
          <c:val>
            <c:numRef>
              <c:f>Sheet1!$B$1:$B$4</c:f>
              <c:numCache>
                <c:formatCode>General</c:formatCode>
                <c:ptCount val="4"/>
                <c:pt idx="0">
                  <c:v>3.5</c:v>
                </c:pt>
                <c:pt idx="1">
                  <c:v>3.5</c:v>
                </c:pt>
                <c:pt idx="2">
                  <c:v>3.8</c:v>
                </c:pt>
                <c:pt idx="3">
                  <c:v>3.8</c:v>
                </c:pt>
              </c:numCache>
            </c:numRef>
          </c:val>
          <c:extLst>
            <c:ext xmlns:c16="http://schemas.microsoft.com/office/drawing/2014/chart" uri="{C3380CC4-5D6E-409C-BE32-E72D297353CC}">
              <c16:uniqueId val="{00000000-73EA-46B2-AC8A-68A7D6EDE43E}"/>
            </c:ext>
          </c:extLst>
        </c:ser>
        <c:dLbls>
          <c:showLegendKey val="0"/>
          <c:showVal val="0"/>
          <c:showCatName val="0"/>
          <c:showSerName val="0"/>
          <c:showPercent val="0"/>
          <c:showBubbleSize val="0"/>
        </c:dLbls>
        <c:gapWidth val="219"/>
        <c:overlap val="-27"/>
        <c:axId val="314957760"/>
        <c:axId val="314958152"/>
      </c:barChart>
      <c:catAx>
        <c:axId val="31495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en-US"/>
          </a:p>
        </c:txPr>
        <c:crossAx val="314958152"/>
        <c:crosses val="autoZero"/>
        <c:auto val="1"/>
        <c:lblAlgn val="ctr"/>
        <c:lblOffset val="100"/>
        <c:noMultiLvlLbl val="0"/>
      </c:catAx>
      <c:valAx>
        <c:axId val="314958152"/>
        <c:scaling>
          <c:orientation val="minMax"/>
          <c:max val="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en-US"/>
          </a:p>
        </c:txPr>
        <c:crossAx val="314957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dobe Caslon Pro" panose="0205050205050A020403" pitchFamily="18" charset="0"/>
                <a:ea typeface="+mn-ea"/>
                <a:cs typeface="+mn-cs"/>
              </a:defRPr>
            </a:pPr>
            <a:r>
              <a:rPr lang="en-US" sz="2000" b="1" dirty="0">
                <a:solidFill>
                  <a:schemeClr val="tx1"/>
                </a:solidFill>
                <a:latin typeface="Adobe Caslon Pro" panose="0205050205050A020403" pitchFamily="18" charset="0"/>
              </a:rPr>
              <a:t>Summer</a:t>
            </a:r>
            <a:r>
              <a:rPr lang="en-US" sz="2000" b="1" baseline="0" dirty="0">
                <a:solidFill>
                  <a:schemeClr val="tx1"/>
                </a:solidFill>
                <a:latin typeface="Adobe Caslon Pro" panose="0205050205050A020403" pitchFamily="18" charset="0"/>
              </a:rPr>
              <a:t> &amp; Fall 2014 &amp; Spring 2015</a:t>
            </a:r>
            <a:endParaRPr lang="en-US" sz="2000" b="1" dirty="0">
              <a:solidFill>
                <a:schemeClr val="tx1"/>
              </a:solidFill>
              <a:latin typeface="Adobe Caslon Pro" panose="0205050205050A020403" pitchFamily="18"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dobe Caslon Pro" panose="0205050205050A020403" pitchFamily="18" charset="0"/>
              <a:ea typeface="+mn-ea"/>
              <a:cs typeface="+mn-cs"/>
            </a:defRPr>
          </a:pPr>
          <a:endParaRPr lang="en-US"/>
        </a:p>
      </c:txPr>
    </c:title>
    <c:autoTitleDeleted val="0"/>
    <c:plotArea>
      <c:layout>
        <c:manualLayout>
          <c:layoutTarget val="inner"/>
          <c:xMode val="edge"/>
          <c:yMode val="edge"/>
          <c:x val="7.8196681836788753E-2"/>
          <c:y val="0.10244988398189357"/>
          <c:w val="0.91073734339908541"/>
          <c:h val="0.68123302521967366"/>
        </c:manualLayout>
      </c:layout>
      <c:barChart>
        <c:barDir val="col"/>
        <c:grouping val="clustered"/>
        <c:varyColors val="0"/>
        <c:ser>
          <c:idx val="0"/>
          <c:order val="0"/>
          <c:tx>
            <c:strRef>
              <c:f>Sheet1!$B$1</c:f>
              <c:strCache>
                <c:ptCount val="1"/>
                <c:pt idx="0">
                  <c:v>Critical Thinking Assessments (n=23,734)</c:v>
                </c:pt>
              </c:strCache>
            </c:strRef>
          </c:tx>
          <c:spPr>
            <a:solidFill>
              <a:srgbClr val="1A3D6D"/>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dobe Caslon Pro" panose="0205050205050A0204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 Assessed (0)</c:v>
                </c:pt>
                <c:pt idx="1">
                  <c:v>Novice (1)</c:v>
                </c:pt>
                <c:pt idx="2">
                  <c:v>Apprentice (2)</c:v>
                </c:pt>
                <c:pt idx="3">
                  <c:v>Practitioner (3) </c:v>
                </c:pt>
                <c:pt idx="4">
                  <c:v>Expert (4)</c:v>
                </c:pt>
              </c:strCache>
            </c:strRef>
          </c:cat>
          <c:val>
            <c:numRef>
              <c:f>Sheet1!$B$2:$B$6</c:f>
              <c:numCache>
                <c:formatCode>0%</c:formatCode>
                <c:ptCount val="5"/>
                <c:pt idx="0">
                  <c:v>4.8917165248167187E-2</c:v>
                </c:pt>
                <c:pt idx="1">
                  <c:v>8.4140894918682055E-2</c:v>
                </c:pt>
                <c:pt idx="2">
                  <c:v>0.11397151765399849</c:v>
                </c:pt>
                <c:pt idx="3">
                  <c:v>0.47307659897193899</c:v>
                </c:pt>
                <c:pt idx="4">
                  <c:v>0.27989382320721329</c:v>
                </c:pt>
              </c:numCache>
            </c:numRef>
          </c:val>
          <c:extLst>
            <c:ext xmlns:c16="http://schemas.microsoft.com/office/drawing/2014/chart" uri="{C3380CC4-5D6E-409C-BE32-E72D297353CC}">
              <c16:uniqueId val="{00000000-F42F-4F1A-8783-B5527EF94220}"/>
            </c:ext>
          </c:extLst>
        </c:ser>
        <c:ser>
          <c:idx val="1"/>
          <c:order val="1"/>
          <c:tx>
            <c:strRef>
              <c:f>Sheet1!$C$1</c:f>
              <c:strCache>
                <c:ptCount val="1"/>
                <c:pt idx="0">
                  <c:v>Global Awareness Assessments (n=8,477)</c:v>
                </c:pt>
              </c:strCache>
            </c:strRef>
          </c:tx>
          <c:spPr>
            <a:solidFill>
              <a:srgbClr val="A5D6EC"/>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dobe Caslon Pro" panose="0205050205050A0204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 Assessed (0)</c:v>
                </c:pt>
                <c:pt idx="1">
                  <c:v>Novice (1)</c:v>
                </c:pt>
                <c:pt idx="2">
                  <c:v>Apprentice (2)</c:v>
                </c:pt>
                <c:pt idx="3">
                  <c:v>Practitioner (3) </c:v>
                </c:pt>
                <c:pt idx="4">
                  <c:v>Expert (4)</c:v>
                </c:pt>
              </c:strCache>
            </c:strRef>
          </c:cat>
          <c:val>
            <c:numRef>
              <c:f>Sheet1!$C$2:$C$6</c:f>
              <c:numCache>
                <c:formatCode>0%</c:formatCode>
                <c:ptCount val="5"/>
                <c:pt idx="0">
                  <c:v>0.15406393771381385</c:v>
                </c:pt>
                <c:pt idx="1">
                  <c:v>5.1669222602335731E-2</c:v>
                </c:pt>
                <c:pt idx="2">
                  <c:v>6.6297039046832609E-2</c:v>
                </c:pt>
                <c:pt idx="3">
                  <c:v>0.50029491565412287</c:v>
                </c:pt>
                <c:pt idx="4">
                  <c:v>0.2276748849828949</c:v>
                </c:pt>
              </c:numCache>
            </c:numRef>
          </c:val>
          <c:extLst>
            <c:ext xmlns:c16="http://schemas.microsoft.com/office/drawing/2014/chart" uri="{C3380CC4-5D6E-409C-BE32-E72D297353CC}">
              <c16:uniqueId val="{00000001-F42F-4F1A-8783-B5527EF94220}"/>
            </c:ext>
          </c:extLst>
        </c:ser>
        <c:dLbls>
          <c:showLegendKey val="0"/>
          <c:showVal val="0"/>
          <c:showCatName val="0"/>
          <c:showSerName val="0"/>
          <c:showPercent val="0"/>
          <c:showBubbleSize val="0"/>
        </c:dLbls>
        <c:gapWidth val="219"/>
        <c:overlap val="-27"/>
        <c:axId val="382798104"/>
        <c:axId val="383705080"/>
      </c:barChart>
      <c:catAx>
        <c:axId val="382798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dobe Caslon Pro" panose="0205050205050A020403" pitchFamily="18" charset="0"/>
                <a:ea typeface="+mn-ea"/>
                <a:cs typeface="+mn-cs"/>
              </a:defRPr>
            </a:pPr>
            <a:endParaRPr lang="en-US"/>
          </a:p>
        </c:txPr>
        <c:crossAx val="383705080"/>
        <c:crosses val="autoZero"/>
        <c:auto val="1"/>
        <c:lblAlgn val="ctr"/>
        <c:lblOffset val="100"/>
        <c:noMultiLvlLbl val="0"/>
      </c:catAx>
      <c:valAx>
        <c:axId val="383705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dobe Caslon Pro" panose="0205050205050A020403" pitchFamily="18" charset="0"/>
                <a:ea typeface="+mn-ea"/>
                <a:cs typeface="+mn-cs"/>
              </a:defRPr>
            </a:pPr>
            <a:endParaRPr lang="en-US"/>
          </a:p>
        </c:txPr>
        <c:crossAx val="382798104"/>
        <c:crosses val="autoZero"/>
        <c:crossBetween val="between"/>
      </c:valAx>
      <c:spPr>
        <a:noFill/>
        <a:ln>
          <a:noFill/>
        </a:ln>
        <a:effectLst/>
      </c:spPr>
    </c:plotArea>
    <c:legend>
      <c:legendPos val="b"/>
      <c:layout>
        <c:manualLayout>
          <c:xMode val="edge"/>
          <c:yMode val="edge"/>
          <c:x val="1.714476630788124E-2"/>
          <c:y val="0.8925115067138345"/>
          <c:w val="0.95106208078156895"/>
          <c:h val="7.367204099487563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dobe Caslon Pro" panose="0205050205050A020403" pitchFamily="18"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5D296BE-EFF1-4C54-B177-8AF1E2A6757F}" type="datetimeFigureOut">
              <a:rPr lang="en-US" smtClean="0"/>
              <a:t>2/12/2018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B84A2A8-1A0B-4CD6-9C68-56A11F03DA71}" type="slidenum">
              <a:rPr lang="en-US" smtClean="0"/>
              <a:t>‹#›</a:t>
            </a:fld>
            <a:endParaRPr lang="en-US"/>
          </a:p>
        </p:txBody>
      </p:sp>
    </p:spTree>
    <p:extLst>
      <p:ext uri="{BB962C8B-B14F-4D97-AF65-F5344CB8AC3E}">
        <p14:creationId xmlns:p14="http://schemas.microsoft.com/office/powerpoint/2010/main" val="1756187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55A7E44-9FAB-4D9C-8E5B-8C1B585E45A5}" type="datetimeFigureOut">
              <a:rPr lang="en-US" smtClean="0"/>
              <a:t>2/12/2018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698D7E4-FF41-49A1-AA02-7269BE1DC859}" type="slidenum">
              <a:rPr lang="en-US" smtClean="0"/>
              <a:t>‹#›</a:t>
            </a:fld>
            <a:endParaRPr lang="en-US"/>
          </a:p>
        </p:txBody>
      </p:sp>
    </p:spTree>
    <p:extLst>
      <p:ext uri="{BB962C8B-B14F-4D97-AF65-F5344CB8AC3E}">
        <p14:creationId xmlns:p14="http://schemas.microsoft.com/office/powerpoint/2010/main" val="3396811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98D7E4-FF41-49A1-AA02-7269BE1DC859}" type="slidenum">
              <a:rPr lang="en-US" smtClean="0"/>
              <a:t>1</a:t>
            </a:fld>
            <a:endParaRPr lang="en-US"/>
          </a:p>
        </p:txBody>
      </p:sp>
    </p:spTree>
    <p:extLst>
      <p:ext uri="{BB962C8B-B14F-4D97-AF65-F5344CB8AC3E}">
        <p14:creationId xmlns:p14="http://schemas.microsoft.com/office/powerpoint/2010/main" val="1781339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is redundant</a:t>
            </a:r>
            <a:r>
              <a:rPr lang="en-US" baseline="0" dirty="0"/>
              <a:t> to #29.  JT    </a:t>
            </a:r>
            <a:r>
              <a:rPr lang="en-US" dirty="0"/>
              <a:t>Closing the loop-</a:t>
            </a:r>
            <a:r>
              <a:rPr lang="en-US" sz="1200" b="1" dirty="0">
                <a:solidFill>
                  <a:schemeClr val="tx1"/>
                </a:solidFill>
              </a:rPr>
              <a:t>Evaluate after each experience- make revisions, assess again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Everyone not in whole hearted agreement-but they did see that progress was being made in terms of assessment</a:t>
            </a:r>
          </a:p>
          <a:p>
            <a:endParaRPr lang="en-US" dirty="0"/>
          </a:p>
        </p:txBody>
      </p:sp>
      <p:sp>
        <p:nvSpPr>
          <p:cNvPr id="4" name="Slide Number Placeholder 3"/>
          <p:cNvSpPr>
            <a:spLocks noGrp="1"/>
          </p:cNvSpPr>
          <p:nvPr>
            <p:ph type="sldNum" sz="quarter" idx="10"/>
          </p:nvPr>
        </p:nvSpPr>
        <p:spPr/>
        <p:txBody>
          <a:bodyPr/>
          <a:lstStyle/>
          <a:p>
            <a:fld id="{1698D7E4-FF41-49A1-AA02-7269BE1DC859}" type="slidenum">
              <a:rPr lang="en-US" smtClean="0"/>
              <a:t>13</a:t>
            </a:fld>
            <a:endParaRPr lang="en-US"/>
          </a:p>
        </p:txBody>
      </p:sp>
    </p:spTree>
    <p:extLst>
      <p:ext uri="{BB962C8B-B14F-4D97-AF65-F5344CB8AC3E}">
        <p14:creationId xmlns:p14="http://schemas.microsoft.com/office/powerpoint/2010/main" val="883841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will add data to complete one or two slides; based on ILO report.  </a:t>
            </a:r>
          </a:p>
        </p:txBody>
      </p:sp>
      <p:sp>
        <p:nvSpPr>
          <p:cNvPr id="4" name="Slide Number Placeholder 3"/>
          <p:cNvSpPr>
            <a:spLocks noGrp="1"/>
          </p:cNvSpPr>
          <p:nvPr>
            <p:ph type="sldNum" sz="quarter" idx="10"/>
          </p:nvPr>
        </p:nvSpPr>
        <p:spPr/>
        <p:txBody>
          <a:bodyPr/>
          <a:lstStyle/>
          <a:p>
            <a:fld id="{1698D7E4-FF41-49A1-AA02-7269BE1DC859}" type="slidenum">
              <a:rPr lang="en-US" smtClean="0"/>
              <a:t>16</a:t>
            </a:fld>
            <a:endParaRPr lang="en-US"/>
          </a:p>
        </p:txBody>
      </p:sp>
    </p:spTree>
    <p:extLst>
      <p:ext uri="{BB962C8B-B14F-4D97-AF65-F5344CB8AC3E}">
        <p14:creationId xmlns:p14="http://schemas.microsoft.com/office/powerpoint/2010/main" val="2390557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Jonathan</a:t>
            </a:r>
          </a:p>
        </p:txBody>
      </p:sp>
      <p:sp>
        <p:nvSpPr>
          <p:cNvPr id="4" name="Slide Number Placeholder 3"/>
          <p:cNvSpPr>
            <a:spLocks noGrp="1"/>
          </p:cNvSpPr>
          <p:nvPr>
            <p:ph type="sldNum" sz="quarter" idx="10"/>
          </p:nvPr>
        </p:nvSpPr>
        <p:spPr/>
        <p:txBody>
          <a:bodyPr/>
          <a:lstStyle/>
          <a:p>
            <a:fld id="{1698D7E4-FF41-49A1-AA02-7269BE1DC859}" type="slidenum">
              <a:rPr lang="en-US" smtClean="0"/>
              <a:t>20</a:t>
            </a:fld>
            <a:endParaRPr lang="en-US"/>
          </a:p>
        </p:txBody>
      </p:sp>
    </p:spTree>
    <p:extLst>
      <p:ext uri="{BB962C8B-B14F-4D97-AF65-F5344CB8AC3E}">
        <p14:creationId xmlns:p14="http://schemas.microsoft.com/office/powerpoint/2010/main" val="1823260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will introduce this slide and Joanne will finish with a description of her role as SLO Coordinator</a:t>
            </a:r>
          </a:p>
        </p:txBody>
      </p:sp>
      <p:sp>
        <p:nvSpPr>
          <p:cNvPr id="4" name="Slide Number Placeholder 3"/>
          <p:cNvSpPr>
            <a:spLocks noGrp="1"/>
          </p:cNvSpPr>
          <p:nvPr>
            <p:ph type="sldNum" sz="quarter" idx="10"/>
          </p:nvPr>
        </p:nvSpPr>
        <p:spPr/>
        <p:txBody>
          <a:bodyPr/>
          <a:lstStyle/>
          <a:p>
            <a:fld id="{A147D121-5852-4AC5-8AC6-FC033F3C050E}" type="slidenum">
              <a:rPr lang="en-US" smtClean="0"/>
              <a:pPr/>
              <a:t>21</a:t>
            </a:fld>
            <a:endParaRPr lang="en-US"/>
          </a:p>
        </p:txBody>
      </p:sp>
    </p:spTree>
    <p:extLst>
      <p:ext uri="{BB962C8B-B14F-4D97-AF65-F5344CB8AC3E}">
        <p14:creationId xmlns:p14="http://schemas.microsoft.com/office/powerpoint/2010/main" val="2990347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Jonathan</a:t>
            </a:r>
          </a:p>
        </p:txBody>
      </p:sp>
      <p:sp>
        <p:nvSpPr>
          <p:cNvPr id="4" name="Slide Number Placeholder 3"/>
          <p:cNvSpPr>
            <a:spLocks noGrp="1"/>
          </p:cNvSpPr>
          <p:nvPr>
            <p:ph type="sldNum" sz="quarter" idx="10"/>
          </p:nvPr>
        </p:nvSpPr>
        <p:spPr/>
        <p:txBody>
          <a:bodyPr/>
          <a:lstStyle/>
          <a:p>
            <a:fld id="{1698D7E4-FF41-49A1-AA02-7269BE1DC859}" type="slidenum">
              <a:rPr lang="en-US" smtClean="0"/>
              <a:t>22</a:t>
            </a:fld>
            <a:endParaRPr lang="en-US"/>
          </a:p>
        </p:txBody>
      </p:sp>
    </p:spTree>
    <p:extLst>
      <p:ext uri="{BB962C8B-B14F-4D97-AF65-F5344CB8AC3E}">
        <p14:creationId xmlns:p14="http://schemas.microsoft.com/office/powerpoint/2010/main" val="1643597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Thomford</a:t>
            </a:r>
          </a:p>
        </p:txBody>
      </p:sp>
      <p:sp>
        <p:nvSpPr>
          <p:cNvPr id="4" name="Slide Number Placeholder 3"/>
          <p:cNvSpPr>
            <a:spLocks noGrp="1"/>
          </p:cNvSpPr>
          <p:nvPr>
            <p:ph type="sldNum" sz="quarter" idx="10"/>
          </p:nvPr>
        </p:nvSpPr>
        <p:spPr/>
        <p:txBody>
          <a:bodyPr/>
          <a:lstStyle/>
          <a:p>
            <a:fld id="{1698D7E4-FF41-49A1-AA02-7269BE1DC859}" type="slidenum">
              <a:rPr lang="en-US" smtClean="0"/>
              <a:t>32</a:t>
            </a:fld>
            <a:endParaRPr lang="en-US"/>
          </a:p>
        </p:txBody>
      </p:sp>
    </p:spTree>
    <p:extLst>
      <p:ext uri="{BB962C8B-B14F-4D97-AF65-F5344CB8AC3E}">
        <p14:creationId xmlns:p14="http://schemas.microsoft.com/office/powerpoint/2010/main" val="2385274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p:txBody>
      </p:sp>
      <p:sp>
        <p:nvSpPr>
          <p:cNvPr id="4" name="Slide Number Placeholder 3"/>
          <p:cNvSpPr>
            <a:spLocks noGrp="1"/>
          </p:cNvSpPr>
          <p:nvPr>
            <p:ph type="sldNum" sz="quarter" idx="10"/>
          </p:nvPr>
        </p:nvSpPr>
        <p:spPr/>
        <p:txBody>
          <a:bodyPr/>
          <a:lstStyle/>
          <a:p>
            <a:fld id="{1698D7E4-FF41-49A1-AA02-7269BE1DC859}" type="slidenum">
              <a:rPr lang="en-US" smtClean="0"/>
              <a:t>33</a:t>
            </a:fld>
            <a:endParaRPr lang="en-US"/>
          </a:p>
        </p:txBody>
      </p:sp>
    </p:spTree>
    <p:extLst>
      <p:ext uri="{BB962C8B-B14F-4D97-AF65-F5344CB8AC3E}">
        <p14:creationId xmlns:p14="http://schemas.microsoft.com/office/powerpoint/2010/main" val="2921068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JT</a:t>
            </a:r>
          </a:p>
        </p:txBody>
      </p:sp>
      <p:sp>
        <p:nvSpPr>
          <p:cNvPr id="4" name="Slide Number Placeholder 3"/>
          <p:cNvSpPr>
            <a:spLocks noGrp="1"/>
          </p:cNvSpPr>
          <p:nvPr>
            <p:ph type="sldNum" sz="quarter" idx="10"/>
          </p:nvPr>
        </p:nvSpPr>
        <p:spPr/>
        <p:txBody>
          <a:bodyPr/>
          <a:lstStyle/>
          <a:p>
            <a:fld id="{1698D7E4-FF41-49A1-AA02-7269BE1DC859}" type="slidenum">
              <a:rPr lang="en-US" smtClean="0"/>
              <a:t>2</a:t>
            </a:fld>
            <a:endParaRPr lang="en-US"/>
          </a:p>
        </p:txBody>
      </p:sp>
    </p:spTree>
    <p:extLst>
      <p:ext uri="{BB962C8B-B14F-4D97-AF65-F5344CB8AC3E}">
        <p14:creationId xmlns:p14="http://schemas.microsoft.com/office/powerpoint/2010/main" val="2179093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JT</a:t>
            </a:r>
          </a:p>
        </p:txBody>
      </p:sp>
      <p:sp>
        <p:nvSpPr>
          <p:cNvPr id="4" name="Slide Number Placeholder 3"/>
          <p:cNvSpPr>
            <a:spLocks noGrp="1"/>
          </p:cNvSpPr>
          <p:nvPr>
            <p:ph type="sldNum" sz="quarter" idx="10"/>
          </p:nvPr>
        </p:nvSpPr>
        <p:spPr/>
        <p:txBody>
          <a:bodyPr/>
          <a:lstStyle/>
          <a:p>
            <a:fld id="{1698D7E4-FF41-49A1-AA02-7269BE1DC859}" type="slidenum">
              <a:rPr lang="en-US" smtClean="0"/>
              <a:t>3</a:t>
            </a:fld>
            <a:endParaRPr lang="en-US"/>
          </a:p>
        </p:txBody>
      </p:sp>
    </p:spTree>
    <p:extLst>
      <p:ext uri="{BB962C8B-B14F-4D97-AF65-F5344CB8AC3E}">
        <p14:creationId xmlns:p14="http://schemas.microsoft.com/office/powerpoint/2010/main" val="2185070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Joanne: JF and I agreed that the info</a:t>
            </a:r>
            <a:r>
              <a:rPr lang="en-US" baseline="0" dirty="0"/>
              <a:t> about the LA grad survey revision should not be on this slide.  </a:t>
            </a:r>
            <a:endParaRPr lang="en-US" dirty="0"/>
          </a:p>
        </p:txBody>
      </p:sp>
      <p:sp>
        <p:nvSpPr>
          <p:cNvPr id="4" name="Slide Number Placeholder 3"/>
          <p:cNvSpPr>
            <a:spLocks noGrp="1"/>
          </p:cNvSpPr>
          <p:nvPr>
            <p:ph type="sldNum" sz="quarter" idx="10"/>
          </p:nvPr>
        </p:nvSpPr>
        <p:spPr/>
        <p:txBody>
          <a:bodyPr/>
          <a:lstStyle/>
          <a:p>
            <a:fld id="{1698D7E4-FF41-49A1-AA02-7269BE1DC859}" type="slidenum">
              <a:rPr lang="en-US" smtClean="0"/>
              <a:t>4</a:t>
            </a:fld>
            <a:endParaRPr lang="en-US"/>
          </a:p>
        </p:txBody>
      </p:sp>
    </p:spTree>
    <p:extLst>
      <p:ext uri="{BB962C8B-B14F-4D97-AF65-F5344CB8AC3E}">
        <p14:creationId xmlns:p14="http://schemas.microsoft.com/office/powerpoint/2010/main" val="4059026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get other response data and put that in.</a:t>
            </a:r>
          </a:p>
        </p:txBody>
      </p:sp>
      <p:sp>
        <p:nvSpPr>
          <p:cNvPr id="4" name="Slide Number Placeholder 3"/>
          <p:cNvSpPr>
            <a:spLocks noGrp="1"/>
          </p:cNvSpPr>
          <p:nvPr>
            <p:ph type="sldNum" sz="quarter" idx="10"/>
          </p:nvPr>
        </p:nvSpPr>
        <p:spPr/>
        <p:txBody>
          <a:bodyPr/>
          <a:lstStyle/>
          <a:p>
            <a:fld id="{1698D7E4-FF41-49A1-AA02-7269BE1DC859}" type="slidenum">
              <a:rPr lang="en-US" smtClean="0"/>
              <a:t>5</a:t>
            </a:fld>
            <a:endParaRPr lang="en-US"/>
          </a:p>
        </p:txBody>
      </p:sp>
    </p:spTree>
    <p:extLst>
      <p:ext uri="{BB962C8B-B14F-4D97-AF65-F5344CB8AC3E}">
        <p14:creationId xmlns:p14="http://schemas.microsoft.com/office/powerpoint/2010/main" val="521109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modified survey to include a definition of each outcome, to  include question about how many units were actually completed at </a:t>
            </a:r>
            <a:r>
              <a:rPr lang="en-US" dirty="0" err="1"/>
              <a:t>MiraCosta</a:t>
            </a:r>
            <a:endParaRPr lang="en-US" dirty="0"/>
          </a:p>
          <a:p>
            <a:r>
              <a:rPr lang="en-US" dirty="0"/>
              <a:t>Survey modified to ask students if outcome skills were greater as they were leaving </a:t>
            </a:r>
            <a:r>
              <a:rPr lang="en-US" dirty="0" err="1"/>
              <a:t>MiraCosta</a:t>
            </a:r>
            <a:r>
              <a:rPr lang="en-US" dirty="0"/>
              <a:t> or if they were about the same.</a:t>
            </a:r>
          </a:p>
        </p:txBody>
      </p:sp>
      <p:sp>
        <p:nvSpPr>
          <p:cNvPr id="4" name="Slide Number Placeholder 3"/>
          <p:cNvSpPr>
            <a:spLocks noGrp="1"/>
          </p:cNvSpPr>
          <p:nvPr>
            <p:ph type="sldNum" sz="quarter" idx="10"/>
          </p:nvPr>
        </p:nvSpPr>
        <p:spPr/>
        <p:txBody>
          <a:bodyPr/>
          <a:lstStyle/>
          <a:p>
            <a:fld id="{1698D7E4-FF41-49A1-AA02-7269BE1DC859}" type="slidenum">
              <a:rPr lang="en-US" smtClean="0"/>
              <a:t>8</a:t>
            </a:fld>
            <a:endParaRPr lang="en-US"/>
          </a:p>
        </p:txBody>
      </p:sp>
    </p:spTree>
    <p:extLst>
      <p:ext uri="{BB962C8B-B14F-4D97-AF65-F5344CB8AC3E}">
        <p14:creationId xmlns:p14="http://schemas.microsoft.com/office/powerpoint/2010/main" val="2926347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98D7E4-FF41-49A1-AA02-7269BE1DC859}" type="slidenum">
              <a:rPr lang="en-US" smtClean="0"/>
              <a:t>10</a:t>
            </a:fld>
            <a:endParaRPr lang="en-US"/>
          </a:p>
        </p:txBody>
      </p:sp>
    </p:spTree>
    <p:extLst>
      <p:ext uri="{BB962C8B-B14F-4D97-AF65-F5344CB8AC3E}">
        <p14:creationId xmlns:p14="http://schemas.microsoft.com/office/powerpoint/2010/main" val="2329135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Joanne:</a:t>
            </a:r>
            <a:r>
              <a:rPr lang="en-US" baseline="0" dirty="0"/>
              <a:t>  show the data and maybe define each category (e.g. what did we consider Participation?, etc.  ) </a:t>
            </a:r>
            <a:endParaRPr lang="en-US" dirty="0"/>
          </a:p>
        </p:txBody>
      </p:sp>
      <p:sp>
        <p:nvSpPr>
          <p:cNvPr id="4" name="Slide Number Placeholder 3"/>
          <p:cNvSpPr>
            <a:spLocks noGrp="1"/>
          </p:cNvSpPr>
          <p:nvPr>
            <p:ph type="sldNum" sz="quarter" idx="10"/>
          </p:nvPr>
        </p:nvSpPr>
        <p:spPr/>
        <p:txBody>
          <a:bodyPr/>
          <a:lstStyle/>
          <a:p>
            <a:fld id="{1698D7E4-FF41-49A1-AA02-7269BE1DC859}" type="slidenum">
              <a:rPr lang="en-US" smtClean="0"/>
              <a:t>11</a:t>
            </a:fld>
            <a:endParaRPr lang="en-US"/>
          </a:p>
        </p:txBody>
      </p:sp>
    </p:spTree>
    <p:extLst>
      <p:ext uri="{BB962C8B-B14F-4D97-AF65-F5344CB8AC3E}">
        <p14:creationId xmlns:p14="http://schemas.microsoft.com/office/powerpoint/2010/main" val="2443872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Animation added</a:t>
            </a:r>
            <a:r>
              <a:rPr lang="en-US" baseline="0" dirty="0"/>
              <a:t> to see if audience has questions.  It will fly in after you review the info in black . </a:t>
            </a:r>
            <a:endParaRPr lang="en-US" dirty="0"/>
          </a:p>
        </p:txBody>
      </p:sp>
      <p:sp>
        <p:nvSpPr>
          <p:cNvPr id="4" name="Slide Number Placeholder 3"/>
          <p:cNvSpPr>
            <a:spLocks noGrp="1"/>
          </p:cNvSpPr>
          <p:nvPr>
            <p:ph type="sldNum" sz="quarter" idx="10"/>
          </p:nvPr>
        </p:nvSpPr>
        <p:spPr/>
        <p:txBody>
          <a:bodyPr/>
          <a:lstStyle/>
          <a:p>
            <a:fld id="{1698D7E4-FF41-49A1-AA02-7269BE1DC859}" type="slidenum">
              <a:rPr lang="en-US" smtClean="0"/>
              <a:t>12</a:t>
            </a:fld>
            <a:endParaRPr lang="en-US"/>
          </a:p>
        </p:txBody>
      </p:sp>
    </p:spTree>
    <p:extLst>
      <p:ext uri="{BB962C8B-B14F-4D97-AF65-F5344CB8AC3E}">
        <p14:creationId xmlns:p14="http://schemas.microsoft.com/office/powerpoint/2010/main" val="2475771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BF1C8F-4366-4A77-A74C-F9293641E694}"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01B6B-CA81-4A50-B15C-BE779B9CB44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BF1C8F-4366-4A77-A74C-F9293641E694}"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01B6B-CA81-4A50-B15C-BE779B9CB44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ABF1C8F-4366-4A77-A74C-F9293641E694}"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01B6B-CA81-4A50-B15C-BE779B9CB440}"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BF1C8F-4366-4A77-A74C-F9293641E694}"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01B6B-CA81-4A50-B15C-BE779B9CB440}"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BF1C8F-4366-4A77-A74C-F9293641E694}"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01B6B-CA81-4A50-B15C-BE779B9CB44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BABF1C8F-4366-4A77-A74C-F9293641E694}"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701B6B-CA81-4A50-B15C-BE779B9CB440}"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BF1C8F-4366-4A77-A74C-F9293641E694}" type="datetimeFigureOut">
              <a:rPr lang="en-US" smtClean="0"/>
              <a:t>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701B6B-CA81-4A50-B15C-BE779B9CB44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BF1C8F-4366-4A77-A74C-F9293641E694}" type="datetimeFigureOut">
              <a:rPr lang="en-US" smtClean="0"/>
              <a:t>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701B6B-CA81-4A50-B15C-BE779B9CB44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ABF1C8F-4366-4A77-A74C-F9293641E694}" type="datetimeFigureOut">
              <a:rPr lang="en-US" smtClean="0"/>
              <a:t>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701B6B-CA81-4A50-B15C-BE779B9CB44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ABF1C8F-4366-4A77-A74C-F9293641E694}"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701B6B-CA81-4A50-B15C-BE779B9CB440}"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BF1C8F-4366-4A77-A74C-F9293641E694}"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701B6B-CA81-4A50-B15C-BE779B9CB440}"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ABF1C8F-4366-4A77-A74C-F9293641E694}" type="datetimeFigureOut">
              <a:rPr lang="en-US" smtClean="0"/>
              <a:t>2/12/2018</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C701B6B-CA81-4A50-B15C-BE779B9CB440}"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rct=j&amp;q=focus%20group%20discussion&amp;source=images&amp;cd=&amp;cad=rja&amp;docid=nWyJW1-uOohwEM&amp;tbnid=wA9Rc6xNOcMF8M:&amp;ved=0CAUQjRw&amp;url=http://www.focuspointeglobal.com/blog/bid/136582/Focus-Group-Participation-Encouraging-Discussion&amp;ei=fI0oUsvKKqfp2QXl04Ew&amp;bvm=bv.51773540,d.b2I&amp;psig=AFQjCNGBWOvLxZ4LnlalfzkJtG1v0lMGZA&amp;ust=137847570727048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aacu.org/leap/essential-learning-outcomes" TargetMode="External"/><Relationship Id="rId2" Type="http://schemas.openxmlformats.org/officeDocument/2006/relationships/hyperlink" Target="https://www.aacu.org/leap"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7445" y="990600"/>
            <a:ext cx="5370576" cy="695321"/>
          </a:xfrm>
        </p:spPr>
        <p:txBody>
          <a:bodyPr>
            <a:normAutofit fontScale="90000"/>
          </a:bodyPr>
          <a:lstStyle/>
          <a:p>
            <a:r>
              <a:rPr lang="en-US" b="1" dirty="0">
                <a:solidFill>
                  <a:schemeClr val="tx1"/>
                </a:solidFill>
              </a:rPr>
              <a:t>The Odyssey of SLOs</a:t>
            </a:r>
          </a:p>
        </p:txBody>
      </p:sp>
      <p:sp>
        <p:nvSpPr>
          <p:cNvPr id="3" name="Subtitle 2"/>
          <p:cNvSpPr>
            <a:spLocks noGrp="1"/>
          </p:cNvSpPr>
          <p:nvPr>
            <p:ph type="subTitle" idx="1"/>
          </p:nvPr>
        </p:nvSpPr>
        <p:spPr>
          <a:xfrm>
            <a:off x="2133600" y="2037843"/>
            <a:ext cx="6400800" cy="1473200"/>
          </a:xfrm>
        </p:spPr>
        <p:txBody>
          <a:bodyPr/>
          <a:lstStyle/>
          <a:p>
            <a:r>
              <a:rPr lang="en-US" sz="2400" b="1" dirty="0">
                <a:solidFill>
                  <a:schemeClr val="tx1"/>
                </a:solidFill>
              </a:rPr>
              <a:t>An Epic Journey of Assessment, Improvement and faculty Engagement at </a:t>
            </a:r>
            <a:r>
              <a:rPr lang="en-US" sz="2400" b="1" dirty="0" err="1">
                <a:solidFill>
                  <a:schemeClr val="tx1"/>
                </a:solidFill>
              </a:rPr>
              <a:t>MiraCosta</a:t>
            </a:r>
            <a:r>
              <a:rPr lang="en-US" sz="2400" b="1" dirty="0">
                <a:solidFill>
                  <a:schemeClr val="tx1"/>
                </a:solidFill>
              </a:rPr>
              <a:t> College</a:t>
            </a:r>
          </a:p>
          <a:p>
            <a:endParaRPr lang="en-US" dirty="0"/>
          </a:p>
          <a:p>
            <a:endParaRPr lang="en-US" dirty="0"/>
          </a:p>
          <a:p>
            <a:endParaRPr lang="en-US" dirty="0"/>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15825475"/>
              </p:ext>
            </p:extLst>
          </p:nvPr>
        </p:nvGraphicFramePr>
        <p:xfrm>
          <a:off x="228600" y="3657600"/>
          <a:ext cx="8686800" cy="1889760"/>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268665">
                  <a:extLst>
                    <a:ext uri="{9D8B030D-6E8A-4147-A177-3AD203B41FA5}">
                      <a16:colId xmlns:a16="http://schemas.microsoft.com/office/drawing/2014/main" val="20000"/>
                    </a:ext>
                  </a:extLst>
                </a:gridCol>
                <a:gridCol w="8418135">
                  <a:extLst>
                    <a:ext uri="{9D8B030D-6E8A-4147-A177-3AD203B41FA5}">
                      <a16:colId xmlns:a16="http://schemas.microsoft.com/office/drawing/2014/main" val="20001"/>
                    </a:ext>
                  </a:extLst>
                </a:gridCol>
              </a:tblGrid>
              <a:tr h="370840">
                <a:tc>
                  <a:txBody>
                    <a:bodyPr/>
                    <a:lstStyle/>
                    <a:p>
                      <a:endParaRPr lang="en-US"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5400000" scaled="1"/>
                      <a:tileRect/>
                    </a:gradFill>
                  </a:tcPr>
                </a:tc>
                <a:tc>
                  <a:txBody>
                    <a:bodyPr/>
                    <a:lstStyle/>
                    <a:p>
                      <a:pPr algn="ctr">
                        <a:spcAft>
                          <a:spcPts val="1200"/>
                        </a:spcAft>
                      </a:pPr>
                      <a:r>
                        <a:rPr lang="en-US" sz="1800" baseline="0" dirty="0">
                          <a:solidFill>
                            <a:schemeClr val="tx1"/>
                          </a:solidFill>
                        </a:rPr>
                        <a:t>John Thomford, </a:t>
                      </a:r>
                      <a:r>
                        <a:rPr lang="en-US" sz="1600" i="1" baseline="0" dirty="0">
                          <a:solidFill>
                            <a:schemeClr val="tx1"/>
                          </a:solidFill>
                        </a:rPr>
                        <a:t>Faculty Co-Chair, Outcomes Assessment Committee</a:t>
                      </a:r>
                      <a:r>
                        <a:rPr lang="en-US" sz="1600" baseline="0" dirty="0">
                          <a:solidFill>
                            <a:schemeClr val="tx1"/>
                          </a:solidFill>
                        </a:rPr>
                        <a:t>, Biology Professor</a:t>
                      </a:r>
                    </a:p>
                    <a:p>
                      <a:pPr algn="ctr">
                        <a:spcAft>
                          <a:spcPts val="1200"/>
                        </a:spcAft>
                      </a:pPr>
                      <a:r>
                        <a:rPr lang="en-US" sz="1800" dirty="0">
                          <a:solidFill>
                            <a:schemeClr val="tx1"/>
                          </a:solidFill>
                        </a:rPr>
                        <a:t>Joanne Benschop, </a:t>
                      </a:r>
                      <a:r>
                        <a:rPr lang="en-US" sz="1600" i="1" dirty="0">
                          <a:solidFill>
                            <a:schemeClr val="tx1"/>
                          </a:solidFill>
                        </a:rPr>
                        <a:t>Student Learning Outcomes Coordinator</a:t>
                      </a:r>
                      <a:r>
                        <a:rPr lang="en-US" sz="1600" dirty="0">
                          <a:solidFill>
                            <a:schemeClr val="tx1"/>
                          </a:solidFill>
                        </a:rPr>
                        <a:t>, Articulation Officer</a:t>
                      </a:r>
                    </a:p>
                    <a:p>
                      <a:pPr marL="0" marR="0" lvl="0" indent="0" algn="ctr" defTabSz="914400" rtl="0" eaLnBrk="1" fontAlgn="auto" latinLnBrk="0" hangingPunct="1">
                        <a:lnSpc>
                          <a:spcPct val="100000"/>
                        </a:lnSpc>
                        <a:spcBef>
                          <a:spcPts val="0"/>
                        </a:spcBef>
                        <a:spcAft>
                          <a:spcPts val="1200"/>
                        </a:spcAft>
                        <a:buClrTx/>
                        <a:buSzTx/>
                        <a:buFontTx/>
                        <a:buNone/>
                        <a:tabLst/>
                        <a:defRPr/>
                      </a:pPr>
                      <a:r>
                        <a:rPr lang="en-US" sz="1800" dirty="0">
                          <a:solidFill>
                            <a:schemeClr val="tx1"/>
                          </a:solidFill>
                        </a:rPr>
                        <a:t>Jonathan Fohrman, </a:t>
                      </a:r>
                      <a:r>
                        <a:rPr lang="en-US" sz="1600" i="1" dirty="0">
                          <a:solidFill>
                            <a:schemeClr val="tx1"/>
                          </a:solidFill>
                        </a:rPr>
                        <a:t>Administrative Co-Chair,</a:t>
                      </a:r>
                      <a:r>
                        <a:rPr lang="en-US" sz="1600" i="1" baseline="0" dirty="0">
                          <a:solidFill>
                            <a:schemeClr val="tx1"/>
                          </a:solidFill>
                        </a:rPr>
                        <a:t> Outcomes Assessment Committee</a:t>
                      </a:r>
                      <a:r>
                        <a:rPr lang="en-US" sz="1600" baseline="0" dirty="0">
                          <a:solidFill>
                            <a:schemeClr val="tx1"/>
                          </a:solidFill>
                        </a:rPr>
                        <a:t>, Dean of Arts &amp; International Languages</a:t>
                      </a:r>
                      <a:endParaRPr lang="en-US" sz="1800" dirty="0">
                        <a:solidFill>
                          <a:schemeClr val="tx1"/>
                        </a:solidFill>
                      </a:endParaRPr>
                    </a:p>
                    <a:p>
                      <a:pPr algn="ctr"/>
                      <a:endParaRPr lang="en-US" sz="1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61541"/>
            <a:ext cx="2819400" cy="1658118"/>
          </a:xfrm>
          <a:prstGeom prst="rect">
            <a:avLst/>
          </a:prstGeom>
          <a:effectLst>
            <a:outerShdw dist="50800" dir="5400000" algn="ctr" rotWithShape="0">
              <a:srgbClr val="000000">
                <a:alpha val="62000"/>
              </a:srgbClr>
            </a:outerShdw>
            <a:softEdge rad="114300"/>
          </a:effectLst>
        </p:spPr>
      </p:pic>
    </p:spTree>
    <p:extLst>
      <p:ext uri="{BB962C8B-B14F-4D97-AF65-F5344CB8AC3E}">
        <p14:creationId xmlns:p14="http://schemas.microsoft.com/office/powerpoint/2010/main" val="1860843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solidFill>
                  <a:schemeClr val="tx1"/>
                </a:solidFill>
              </a:rPr>
              <a:t>Focus Group</a:t>
            </a:r>
            <a:br>
              <a:rPr lang="en-US" b="1" dirty="0">
                <a:solidFill>
                  <a:schemeClr val="tx1"/>
                </a:solidFill>
              </a:rPr>
            </a:br>
            <a:r>
              <a:rPr lang="en-US" b="1" dirty="0">
                <a:solidFill>
                  <a:schemeClr val="tx1"/>
                </a:solidFill>
              </a:rPr>
              <a:t> Assessment</a:t>
            </a:r>
            <a:r>
              <a:rPr lang="en-US" dirty="0"/>
              <a:t/>
            </a:r>
            <a:br>
              <a:rPr lang="en-US" dirty="0"/>
            </a:br>
            <a:endParaRPr lang="en-US" dirty="0"/>
          </a:p>
        </p:txBody>
      </p:sp>
      <p:sp>
        <p:nvSpPr>
          <p:cNvPr id="5" name="Text Placeholder 4"/>
          <p:cNvSpPr>
            <a:spLocks noGrp="1"/>
          </p:cNvSpPr>
          <p:nvPr>
            <p:ph type="body" idx="1"/>
          </p:nvPr>
        </p:nvSpPr>
        <p:spPr>
          <a:xfrm>
            <a:off x="675195" y="1870266"/>
            <a:ext cx="3822192" cy="639762"/>
          </a:xfrm>
        </p:spPr>
        <p:txBody>
          <a:bodyPr/>
          <a:lstStyle/>
          <a:p>
            <a:r>
              <a:rPr lang="en-US" b="1" dirty="0">
                <a:solidFill>
                  <a:schemeClr val="tx1"/>
                </a:solidFill>
              </a:rPr>
              <a:t>Focus Groups- 2012-2015</a:t>
            </a:r>
          </a:p>
          <a:p>
            <a:endParaRPr lang="en-US" dirty="0"/>
          </a:p>
        </p:txBody>
      </p:sp>
      <p:sp>
        <p:nvSpPr>
          <p:cNvPr id="3" name="Content Placeholder 2"/>
          <p:cNvSpPr>
            <a:spLocks noGrp="1"/>
          </p:cNvSpPr>
          <p:nvPr>
            <p:ph sz="half" idx="2"/>
          </p:nvPr>
        </p:nvSpPr>
        <p:spPr>
          <a:xfrm>
            <a:off x="677332" y="2510028"/>
            <a:ext cx="3820055" cy="3616135"/>
          </a:xfrm>
        </p:spPr>
        <p:txBody>
          <a:bodyPr>
            <a:normAutofit/>
          </a:bodyPr>
          <a:lstStyle/>
          <a:p>
            <a:r>
              <a:rPr lang="en-US" sz="2400" b="1" dirty="0">
                <a:solidFill>
                  <a:schemeClr val="tx1"/>
                </a:solidFill>
              </a:rPr>
              <a:t>Invitation sent to all graduation petitioners </a:t>
            </a:r>
          </a:p>
          <a:p>
            <a:r>
              <a:rPr lang="en-US" sz="2400" b="1" dirty="0">
                <a:solidFill>
                  <a:schemeClr val="tx1"/>
                </a:solidFill>
              </a:rPr>
              <a:t>Food, Drawing for iPad</a:t>
            </a:r>
          </a:p>
          <a:p>
            <a:r>
              <a:rPr lang="en-US" sz="2400" b="1" dirty="0">
                <a:solidFill>
                  <a:schemeClr val="tx1"/>
                </a:solidFill>
              </a:rPr>
              <a:t>Faculty development of structure and assessment activities</a:t>
            </a:r>
          </a:p>
          <a:p>
            <a:r>
              <a:rPr lang="en-US" sz="2400" b="1" dirty="0">
                <a:solidFill>
                  <a:schemeClr val="tx1"/>
                </a:solidFill>
              </a:rPr>
              <a:t>Staff support</a:t>
            </a:r>
          </a:p>
          <a:p>
            <a:endParaRPr lang="en-US" dirty="0"/>
          </a:p>
          <a:p>
            <a:endParaRPr lang="en-US" dirty="0"/>
          </a:p>
        </p:txBody>
      </p:sp>
      <p:sp>
        <p:nvSpPr>
          <p:cNvPr id="6" name="Text Placeholder 5"/>
          <p:cNvSpPr>
            <a:spLocks noGrp="1"/>
          </p:cNvSpPr>
          <p:nvPr>
            <p:ph type="body" sz="quarter" idx="3"/>
          </p:nvPr>
        </p:nvSpPr>
        <p:spPr>
          <a:xfrm>
            <a:off x="4645025" y="1893819"/>
            <a:ext cx="3822192" cy="639762"/>
          </a:xfrm>
        </p:spPr>
        <p:txBody>
          <a:bodyPr>
            <a:normAutofit fontScale="92500" lnSpcReduction="20000"/>
          </a:bodyPr>
          <a:lstStyle/>
          <a:p>
            <a:r>
              <a:rPr lang="en-US" b="1" dirty="0">
                <a:solidFill>
                  <a:schemeClr val="tx1"/>
                </a:solidFill>
              </a:rPr>
              <a:t>Faculty Led Assessment activities</a:t>
            </a:r>
          </a:p>
          <a:p>
            <a:endParaRPr lang="en-US" dirty="0"/>
          </a:p>
        </p:txBody>
      </p:sp>
      <p:sp>
        <p:nvSpPr>
          <p:cNvPr id="4" name="Content Placeholder 3"/>
          <p:cNvSpPr>
            <a:spLocks noGrp="1"/>
          </p:cNvSpPr>
          <p:nvPr>
            <p:ph sz="quarter" idx="4"/>
          </p:nvPr>
        </p:nvSpPr>
        <p:spPr>
          <a:xfrm>
            <a:off x="4645025" y="2510028"/>
            <a:ext cx="3822192" cy="3616135"/>
          </a:xfrm>
        </p:spPr>
        <p:txBody>
          <a:bodyPr>
            <a:normAutofit/>
          </a:bodyPr>
          <a:lstStyle/>
          <a:p>
            <a:r>
              <a:rPr lang="en-US" sz="2400" b="1" dirty="0">
                <a:solidFill>
                  <a:schemeClr val="tx1"/>
                </a:solidFill>
              </a:rPr>
              <a:t>Teamwork/ Group Communication Skills- Direct</a:t>
            </a:r>
          </a:p>
          <a:p>
            <a:r>
              <a:rPr lang="en-US" sz="2400" b="1" dirty="0">
                <a:solidFill>
                  <a:schemeClr val="tx1"/>
                </a:solidFill>
              </a:rPr>
              <a:t>Critical Thinking-Direct</a:t>
            </a:r>
          </a:p>
          <a:p>
            <a:r>
              <a:rPr lang="en-US" sz="2400" b="1" dirty="0">
                <a:solidFill>
                  <a:schemeClr val="tx1"/>
                </a:solidFill>
              </a:rPr>
              <a:t>Productive Work Habits- Direct</a:t>
            </a:r>
          </a:p>
          <a:p>
            <a:r>
              <a:rPr lang="en-US" sz="2400" b="1" dirty="0">
                <a:solidFill>
                  <a:schemeClr val="tx1"/>
                </a:solidFill>
              </a:rPr>
              <a:t>Perception of </a:t>
            </a:r>
            <a:r>
              <a:rPr lang="en-US" sz="2400" b="1" dirty="0" err="1">
                <a:solidFill>
                  <a:schemeClr val="tx1"/>
                </a:solidFill>
              </a:rPr>
              <a:t>MiraCosta</a:t>
            </a:r>
            <a:r>
              <a:rPr lang="en-US" sz="2400" b="1" dirty="0">
                <a:solidFill>
                  <a:schemeClr val="tx1"/>
                </a:solidFill>
              </a:rPr>
              <a:t> College Experience-Indirect</a:t>
            </a:r>
          </a:p>
          <a:p>
            <a:endParaRPr lang="en-US" dirty="0"/>
          </a:p>
        </p:txBody>
      </p:sp>
    </p:spTree>
    <p:extLst>
      <p:ext uri="{BB962C8B-B14F-4D97-AF65-F5344CB8AC3E}">
        <p14:creationId xmlns:p14="http://schemas.microsoft.com/office/powerpoint/2010/main" val="1357880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http://www.focuspointeglobal.com/Portals/136660/images/encouraging-focus-group-discussion-resized-600.jpg">
            <a:hlinkClick r:id="rId3"/>
            <a:extLst>
              <a:ext uri="{FF2B5EF4-FFF2-40B4-BE49-F238E27FC236}">
                <a16:creationId xmlns:a16="http://schemas.microsoft.com/office/drawing/2014/main" id="{B24B33AE-F13C-4ADF-A784-0728363EC3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4834" y="3429000"/>
            <a:ext cx="152876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a:extLst>
              <a:ext uri="{FF2B5EF4-FFF2-40B4-BE49-F238E27FC236}">
                <a16:creationId xmlns:a16="http://schemas.microsoft.com/office/drawing/2014/main" id="{94852B01-94EB-4D50-AAB3-643527E52ED4}"/>
              </a:ext>
            </a:extLst>
          </p:cNvPr>
          <p:cNvSpPr>
            <a:spLocks noGrp="1"/>
          </p:cNvSpPr>
          <p:nvPr>
            <p:ph type="title"/>
          </p:nvPr>
        </p:nvSpPr>
        <p:spPr>
          <a:xfrm>
            <a:off x="457200" y="338328"/>
            <a:ext cx="8229600" cy="1033272"/>
          </a:xfrm>
        </p:spPr>
        <p:txBody>
          <a:bodyPr/>
          <a:lstStyle/>
          <a:p>
            <a:pPr eaLnBrk="1" hangingPunct="1"/>
            <a:r>
              <a:rPr lang="en-US" altLang="en-US" sz="2800" b="1" dirty="0"/>
              <a:t> </a:t>
            </a:r>
            <a:r>
              <a:rPr lang="en-US" altLang="en-US" sz="4000" b="1" dirty="0">
                <a:solidFill>
                  <a:schemeClr val="tx1"/>
                </a:solidFill>
              </a:rPr>
              <a:t>Focus Group 2014</a:t>
            </a:r>
          </a:p>
        </p:txBody>
      </p:sp>
      <p:sp>
        <p:nvSpPr>
          <p:cNvPr id="3" name="Content Placeholder 2">
            <a:extLst>
              <a:ext uri="{FF2B5EF4-FFF2-40B4-BE49-F238E27FC236}">
                <a16:creationId xmlns:a16="http://schemas.microsoft.com/office/drawing/2014/main" id="{8940E959-63C0-47D7-A188-FD8B5EADEEFC}"/>
              </a:ext>
            </a:extLst>
          </p:cNvPr>
          <p:cNvSpPr>
            <a:spLocks noGrp="1"/>
          </p:cNvSpPr>
          <p:nvPr>
            <p:ph idx="1"/>
          </p:nvPr>
        </p:nvSpPr>
        <p:spPr>
          <a:xfrm>
            <a:off x="821267" y="1371600"/>
            <a:ext cx="7408333" cy="4967844"/>
          </a:xfrm>
        </p:spPr>
        <p:txBody>
          <a:bodyPr rtlCol="0">
            <a:normAutofit/>
          </a:bodyPr>
          <a:lstStyle/>
          <a:p>
            <a:pPr algn="ctr" eaLnBrk="1" fontAlgn="auto" hangingPunct="1">
              <a:spcAft>
                <a:spcPts val="0"/>
              </a:spcAft>
              <a:defRPr/>
            </a:pPr>
            <a:r>
              <a:rPr lang="en-US" b="1" dirty="0">
                <a:solidFill>
                  <a:schemeClr val="tx1"/>
                </a:solidFill>
              </a:rPr>
              <a:t>Group Communication- The activity was assessed  against Communication rubric (score out of 4)</a:t>
            </a:r>
          </a:p>
          <a:p>
            <a:pPr marL="0" indent="0" eaLnBrk="1" fontAlgn="auto" hangingPunct="1">
              <a:spcAft>
                <a:spcPts val="0"/>
              </a:spcAft>
              <a:buFont typeface="Arial" charset="0"/>
              <a:buNone/>
              <a:defRPr/>
            </a:pPr>
            <a:r>
              <a:rPr lang="en-US" b="1" dirty="0">
                <a:solidFill>
                  <a:schemeClr val="tx1"/>
                </a:solidFill>
              </a:rPr>
              <a:t>	</a:t>
            </a:r>
            <a:endParaRPr lang="en-US" dirty="0"/>
          </a:p>
        </p:txBody>
      </p:sp>
      <p:graphicFrame>
        <p:nvGraphicFramePr>
          <p:cNvPr id="5" name="Chart 4">
            <a:extLst>
              <a:ext uri="{FF2B5EF4-FFF2-40B4-BE49-F238E27FC236}">
                <a16:creationId xmlns:a16="http://schemas.microsoft.com/office/drawing/2014/main" id="{5723DF2D-1491-40AA-9B28-8B3FC744DDA7}"/>
              </a:ext>
            </a:extLst>
          </p:cNvPr>
          <p:cNvGraphicFramePr>
            <a:graphicFrameLocks/>
          </p:cNvGraphicFramePr>
          <p:nvPr>
            <p:extLst/>
          </p:nvPr>
        </p:nvGraphicFramePr>
        <p:xfrm>
          <a:off x="685800" y="2209800"/>
          <a:ext cx="6523567" cy="3886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2830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457200"/>
            <a:ext cx="8229600" cy="1600200"/>
          </a:xfrm>
        </p:spPr>
        <p:txBody>
          <a:bodyPr>
            <a:normAutofit/>
          </a:bodyPr>
          <a:lstStyle/>
          <a:p>
            <a:r>
              <a:rPr lang="en-US" b="1" dirty="0">
                <a:solidFill>
                  <a:schemeClr val="tx1"/>
                </a:solidFill>
              </a:rPr>
              <a:t>Focus Groups Assessment</a:t>
            </a:r>
            <a:br>
              <a:rPr lang="en-US" b="1" dirty="0">
                <a:solidFill>
                  <a:schemeClr val="tx1"/>
                </a:solidFill>
              </a:rPr>
            </a:br>
            <a:r>
              <a:rPr lang="en-US" b="1" dirty="0">
                <a:solidFill>
                  <a:schemeClr val="tx1"/>
                </a:solidFill>
              </a:rPr>
              <a:t>Lessons Learned</a:t>
            </a:r>
          </a:p>
        </p:txBody>
      </p:sp>
      <p:sp>
        <p:nvSpPr>
          <p:cNvPr id="4" name="Content Placeholder 3"/>
          <p:cNvSpPr>
            <a:spLocks noGrp="1"/>
          </p:cNvSpPr>
          <p:nvPr>
            <p:ph sz="quarter" idx="13"/>
          </p:nvPr>
        </p:nvSpPr>
        <p:spPr/>
        <p:txBody>
          <a:bodyPr>
            <a:normAutofit/>
          </a:bodyPr>
          <a:lstStyle/>
          <a:p>
            <a:r>
              <a:rPr lang="en-US" b="1" dirty="0">
                <a:solidFill>
                  <a:schemeClr val="tx1"/>
                </a:solidFill>
              </a:rPr>
              <a:t>Provide clear information: directions, time, place, purpose</a:t>
            </a:r>
          </a:p>
          <a:p>
            <a:r>
              <a:rPr lang="en-US" b="1" dirty="0">
                <a:solidFill>
                  <a:schemeClr val="tx1"/>
                </a:solidFill>
              </a:rPr>
              <a:t>Randomize seating</a:t>
            </a:r>
          </a:p>
          <a:p>
            <a:r>
              <a:rPr lang="en-US" b="1" dirty="0">
                <a:solidFill>
                  <a:schemeClr val="tx1"/>
                </a:solidFill>
              </a:rPr>
              <a:t>Communicate that we value their feedback</a:t>
            </a:r>
          </a:p>
        </p:txBody>
      </p:sp>
      <p:sp>
        <p:nvSpPr>
          <p:cNvPr id="6" name="Content Placeholder 5"/>
          <p:cNvSpPr>
            <a:spLocks noGrp="1"/>
          </p:cNvSpPr>
          <p:nvPr>
            <p:ph sz="quarter" idx="14"/>
          </p:nvPr>
        </p:nvSpPr>
        <p:spPr/>
        <p:txBody>
          <a:bodyPr>
            <a:normAutofit fontScale="92500"/>
          </a:bodyPr>
          <a:lstStyle/>
          <a:p>
            <a:r>
              <a:rPr lang="en-US" b="1" dirty="0">
                <a:solidFill>
                  <a:schemeClr val="tx1"/>
                </a:solidFill>
              </a:rPr>
              <a:t>Design activities to align clearly with ISLO’s</a:t>
            </a:r>
          </a:p>
          <a:p>
            <a:r>
              <a:rPr lang="en-US" b="1" dirty="0">
                <a:solidFill>
                  <a:schemeClr val="tx1"/>
                </a:solidFill>
              </a:rPr>
              <a:t>Define ISLO’s for students</a:t>
            </a:r>
          </a:p>
          <a:p>
            <a:r>
              <a:rPr lang="en-US" b="1" dirty="0">
                <a:solidFill>
                  <a:schemeClr val="tx1"/>
                </a:solidFill>
              </a:rPr>
              <a:t>Set up protocols with staff</a:t>
            </a:r>
          </a:p>
          <a:p>
            <a:r>
              <a:rPr lang="en-US" b="1" dirty="0">
                <a:solidFill>
                  <a:schemeClr val="tx1"/>
                </a:solidFill>
              </a:rPr>
              <a:t>Train faculty prior to the focus group sessions</a:t>
            </a:r>
          </a:p>
          <a:p>
            <a:r>
              <a:rPr lang="en-US" b="1" dirty="0">
                <a:solidFill>
                  <a:schemeClr val="tx1"/>
                </a:solidFill>
              </a:rPr>
              <a:t>Keep notes for next year’s event and new committee members </a:t>
            </a:r>
          </a:p>
          <a:p>
            <a:endParaRPr lang="en-US" b="1" dirty="0">
              <a:solidFill>
                <a:schemeClr val="tx1"/>
              </a:solidFill>
            </a:endParaRPr>
          </a:p>
          <a:p>
            <a:endParaRPr lang="en-US" dirty="0"/>
          </a:p>
        </p:txBody>
      </p:sp>
      <p:sp>
        <p:nvSpPr>
          <p:cNvPr id="3" name="TextBox 2"/>
          <p:cNvSpPr txBox="1"/>
          <p:nvPr/>
        </p:nvSpPr>
        <p:spPr>
          <a:xfrm>
            <a:off x="1371600" y="5607614"/>
            <a:ext cx="2209800" cy="523220"/>
          </a:xfrm>
          <a:prstGeom prst="rect">
            <a:avLst/>
          </a:prstGeom>
          <a:noFill/>
        </p:spPr>
        <p:txBody>
          <a:bodyPr wrap="square" rtlCol="0">
            <a:spAutoFit/>
          </a:bodyPr>
          <a:lstStyle/>
          <a:p>
            <a:r>
              <a:rPr lang="en-US" sz="2800" b="1" dirty="0">
                <a:solidFill>
                  <a:srgbClr val="C00000"/>
                </a:solidFill>
              </a:rPr>
              <a:t>Questions?  </a:t>
            </a:r>
          </a:p>
        </p:txBody>
      </p:sp>
    </p:spTree>
    <p:extLst>
      <p:ext uri="{BB962C8B-B14F-4D97-AF65-F5344CB8AC3E}">
        <p14:creationId xmlns:p14="http://schemas.microsoft.com/office/powerpoint/2010/main" val="128632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lnSpcReduction="10000"/>
          </a:bodyPr>
          <a:lstStyle/>
          <a:p>
            <a:r>
              <a:rPr lang="en-US" sz="2200" b="1" dirty="0">
                <a:solidFill>
                  <a:srgbClr val="000000"/>
                </a:solidFill>
              </a:rPr>
              <a:t>Increased faculty understanding </a:t>
            </a:r>
          </a:p>
          <a:p>
            <a:endParaRPr lang="en-US" sz="2200" b="1" dirty="0">
              <a:solidFill>
                <a:srgbClr val="000000"/>
              </a:solidFill>
            </a:endParaRPr>
          </a:p>
          <a:p>
            <a:r>
              <a:rPr lang="en-US" sz="2200" b="1" dirty="0">
                <a:solidFill>
                  <a:srgbClr val="000000"/>
                </a:solidFill>
              </a:rPr>
              <a:t> Promoted collegial dialogue</a:t>
            </a:r>
          </a:p>
          <a:p>
            <a:endParaRPr lang="en-US" sz="2200" b="1" dirty="0">
              <a:solidFill>
                <a:srgbClr val="000000"/>
              </a:solidFill>
            </a:endParaRPr>
          </a:p>
          <a:p>
            <a:r>
              <a:rPr lang="en-US" sz="2200" b="1" dirty="0">
                <a:solidFill>
                  <a:schemeClr val="tx1"/>
                </a:solidFill>
              </a:rPr>
              <a:t>Refined/Improved the assessments</a:t>
            </a:r>
          </a:p>
          <a:p>
            <a:endParaRPr lang="en-US" sz="2200" b="1" dirty="0">
              <a:solidFill>
                <a:schemeClr val="tx1"/>
              </a:solidFill>
            </a:endParaRPr>
          </a:p>
          <a:p>
            <a:r>
              <a:rPr lang="en-US" sz="2200" b="1" dirty="0">
                <a:solidFill>
                  <a:srgbClr val="000000"/>
                </a:solidFill>
              </a:rPr>
              <a:t>Generated Ideas for new assessments</a:t>
            </a:r>
          </a:p>
          <a:p>
            <a:endParaRPr lang="en-US" sz="2200" b="1" dirty="0">
              <a:solidFill>
                <a:schemeClr val="tx1"/>
              </a:solidFill>
            </a:endParaRPr>
          </a:p>
          <a:p>
            <a:r>
              <a:rPr lang="en-US" sz="2200" b="1" dirty="0">
                <a:solidFill>
                  <a:srgbClr val="000000"/>
                </a:solidFill>
              </a:rPr>
              <a:t>Helped to close the loop</a:t>
            </a:r>
          </a:p>
          <a:p>
            <a:endParaRPr lang="en-US" sz="2200" b="1" dirty="0">
              <a:solidFill>
                <a:srgbClr val="000000"/>
              </a:solidFill>
            </a:endParaRPr>
          </a:p>
          <a:p>
            <a:endParaRPr lang="en-US" dirty="0">
              <a:solidFill>
                <a:srgbClr val="000000"/>
              </a:solidFill>
              <a:latin typeface="Times New Roman" panose="02020603050405020304" pitchFamily="18" charset="0"/>
            </a:endParaRPr>
          </a:p>
          <a:p>
            <a:endParaRPr lang="en-US" dirty="0">
              <a:solidFill>
                <a:srgbClr val="000000"/>
              </a:solidFill>
              <a:latin typeface="Times New Roman" panose="02020603050405020304" pitchFamily="18" charset="0"/>
            </a:endParaRPr>
          </a:p>
        </p:txBody>
      </p:sp>
      <p:sp>
        <p:nvSpPr>
          <p:cNvPr id="4" name="Title 3"/>
          <p:cNvSpPr>
            <a:spLocks noGrp="1"/>
          </p:cNvSpPr>
          <p:nvPr>
            <p:ph type="title"/>
          </p:nvPr>
        </p:nvSpPr>
        <p:spPr/>
        <p:txBody>
          <a:bodyPr>
            <a:normAutofit fontScale="90000"/>
          </a:bodyPr>
          <a:lstStyle/>
          <a:p>
            <a:r>
              <a:rPr lang="en-US" b="1" dirty="0">
                <a:solidFill>
                  <a:schemeClr val="tx1"/>
                </a:solidFill>
              </a:rPr>
              <a:t>Faculty Evaluation of Assessments</a:t>
            </a:r>
          </a:p>
        </p:txBody>
      </p:sp>
    </p:spTree>
    <p:extLst>
      <p:ext uri="{BB962C8B-B14F-4D97-AF65-F5344CB8AC3E}">
        <p14:creationId xmlns:p14="http://schemas.microsoft.com/office/powerpoint/2010/main" val="17574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89D28BD-4AF5-43C1-8279-B23E74E940B5}"/>
              </a:ext>
            </a:extLst>
          </p:cNvPr>
          <p:cNvSpPr>
            <a:spLocks noGrp="1"/>
          </p:cNvSpPr>
          <p:nvPr>
            <p:ph type="ctrTitle"/>
          </p:nvPr>
        </p:nvSpPr>
        <p:spPr>
          <a:xfrm>
            <a:off x="609600" y="1602979"/>
            <a:ext cx="8229600" cy="1780108"/>
          </a:xfrm>
        </p:spPr>
        <p:txBody>
          <a:bodyPr>
            <a:normAutofit fontScale="90000"/>
          </a:bodyPr>
          <a:lstStyle/>
          <a:p>
            <a:r>
              <a:rPr lang="en-US" b="1" dirty="0">
                <a:solidFill>
                  <a:schemeClr val="tx1"/>
                </a:solidFill>
              </a:rPr>
              <a:t>Instructional Division </a:t>
            </a:r>
            <a:br>
              <a:rPr lang="en-US" b="1" dirty="0">
                <a:solidFill>
                  <a:schemeClr val="tx1"/>
                </a:solidFill>
              </a:rPr>
            </a:br>
            <a:r>
              <a:rPr lang="en-US" b="1" dirty="0">
                <a:solidFill>
                  <a:schemeClr val="tx1"/>
                </a:solidFill>
              </a:rPr>
              <a:t>Participates in </a:t>
            </a:r>
            <a:br>
              <a:rPr lang="en-US" b="1" dirty="0">
                <a:solidFill>
                  <a:schemeClr val="tx1"/>
                </a:solidFill>
              </a:rPr>
            </a:br>
            <a:r>
              <a:rPr lang="en-US" b="1" dirty="0">
                <a:solidFill>
                  <a:schemeClr val="tx1"/>
                </a:solidFill>
              </a:rPr>
              <a:t>Institution-wide </a:t>
            </a:r>
            <a:br>
              <a:rPr lang="en-US" b="1" dirty="0">
                <a:solidFill>
                  <a:schemeClr val="tx1"/>
                </a:solidFill>
              </a:rPr>
            </a:br>
            <a:r>
              <a:rPr lang="en-US" b="1" dirty="0">
                <a:solidFill>
                  <a:schemeClr val="tx1"/>
                </a:solidFill>
              </a:rPr>
              <a:t>Direct Assessment </a:t>
            </a:r>
          </a:p>
        </p:txBody>
      </p:sp>
      <p:grpSp>
        <p:nvGrpSpPr>
          <p:cNvPr id="4" name="Group 3"/>
          <p:cNvGrpSpPr/>
          <p:nvPr/>
        </p:nvGrpSpPr>
        <p:grpSpPr>
          <a:xfrm>
            <a:off x="2057400" y="3581400"/>
            <a:ext cx="4876800" cy="2381250"/>
            <a:chOff x="4678296" y="4114800"/>
            <a:chExt cx="3989454" cy="238125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4114800"/>
              <a:ext cx="3333750" cy="2381250"/>
            </a:xfrm>
            <a:prstGeom prst="rect">
              <a:avLst/>
            </a:prstGeom>
            <a:ln>
              <a:noFill/>
            </a:ln>
            <a:effectLst>
              <a:softEdge rad="112500"/>
            </a:effectLst>
          </p:spPr>
        </p:pic>
        <p:sp>
          <p:nvSpPr>
            <p:cNvPr id="3" name="Rectangle 2"/>
            <p:cNvSpPr/>
            <p:nvPr/>
          </p:nvSpPr>
          <p:spPr>
            <a:xfrm rot="19502771">
              <a:off x="4678296" y="5181580"/>
              <a:ext cx="1754006"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solidFill>
                    <a:schemeClr val="accent2">
                      <a:lumMod val="75000"/>
                    </a:schemeClr>
                  </a:solidFill>
                  <a:effectLst>
                    <a:outerShdw dist="38100" dir="2640000" algn="bl" rotWithShape="0">
                      <a:schemeClr val="accent1"/>
                    </a:outerShdw>
                  </a:effectLst>
                </a:rPr>
                <a:t>SURF</a:t>
              </a:r>
            </a:p>
          </p:txBody>
        </p:sp>
      </p:grpSp>
    </p:spTree>
    <p:extLst>
      <p:ext uri="{BB962C8B-B14F-4D97-AF65-F5344CB8AC3E}">
        <p14:creationId xmlns:p14="http://schemas.microsoft.com/office/powerpoint/2010/main" val="845693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820738" y="1219200"/>
            <a:ext cx="7408862" cy="3451225"/>
          </a:xfrm>
        </p:spPr>
        <p:txBody>
          <a:bodyPr>
            <a:noAutofit/>
          </a:bodyPr>
          <a:lstStyle/>
          <a:p>
            <a:r>
              <a:rPr lang="en-US" sz="2000" b="1" dirty="0">
                <a:solidFill>
                  <a:schemeClr val="tx1"/>
                </a:solidFill>
              </a:rPr>
              <a:t>0 - student was not assessed  </a:t>
            </a:r>
          </a:p>
          <a:p>
            <a:r>
              <a:rPr lang="en-US" sz="2000" b="1" dirty="0">
                <a:solidFill>
                  <a:schemeClr val="tx1"/>
                </a:solidFill>
              </a:rPr>
              <a:t> 1 - </a:t>
            </a:r>
            <a:r>
              <a:rPr lang="en-US" b="1" dirty="0">
                <a:solidFill>
                  <a:srgbClr val="C00000"/>
                </a:solidFill>
              </a:rPr>
              <a:t>NOVICE</a:t>
            </a:r>
            <a:r>
              <a:rPr lang="en-US" sz="2000" b="1" dirty="0">
                <a:solidFill>
                  <a:schemeClr val="tx1"/>
                </a:solidFill>
              </a:rPr>
              <a:t>: by the end of the semester, the student did not demonstrate the ability to define and analyze problems in this discipline  (does not meet minimum achievement level)</a:t>
            </a:r>
          </a:p>
          <a:p>
            <a:r>
              <a:rPr lang="en-US" sz="2000" b="1" dirty="0">
                <a:solidFill>
                  <a:schemeClr val="tx1"/>
                </a:solidFill>
              </a:rPr>
              <a:t>2 - </a:t>
            </a:r>
            <a:r>
              <a:rPr lang="en-US" b="1" dirty="0">
                <a:solidFill>
                  <a:srgbClr val="C00000"/>
                </a:solidFill>
              </a:rPr>
              <a:t>APPRENTICE</a:t>
            </a:r>
            <a:r>
              <a:rPr lang="en-US" sz="2000" b="1" dirty="0">
                <a:solidFill>
                  <a:schemeClr val="tx1"/>
                </a:solidFill>
              </a:rPr>
              <a:t>: by the end of the semester, the student had developed some skill at defining and analyzing problems in this discipline but the student needs further work to fully develop this skill. (does not meet minimum achievement level)</a:t>
            </a:r>
          </a:p>
          <a:p>
            <a:r>
              <a:rPr lang="en-US" sz="2000" b="1" dirty="0">
                <a:solidFill>
                  <a:schemeClr val="tx1"/>
                </a:solidFill>
              </a:rPr>
              <a:t>3 - </a:t>
            </a:r>
            <a:r>
              <a:rPr lang="en-US" b="1" dirty="0">
                <a:solidFill>
                  <a:srgbClr val="C00000"/>
                </a:solidFill>
              </a:rPr>
              <a:t>PRACTITIONER</a:t>
            </a:r>
            <a:r>
              <a:rPr lang="en-US" sz="2000" b="1" dirty="0">
                <a:solidFill>
                  <a:schemeClr val="tx1"/>
                </a:solidFill>
              </a:rPr>
              <a:t>: by the end of the semester, the student demonstrated the ability to consistently define and analyze problems in this discipline.  (meets achievement level)</a:t>
            </a:r>
          </a:p>
          <a:p>
            <a:r>
              <a:rPr lang="en-US" sz="2000" b="1" dirty="0">
                <a:solidFill>
                  <a:schemeClr val="tx1"/>
                </a:solidFill>
              </a:rPr>
              <a:t> 4 - </a:t>
            </a:r>
            <a:r>
              <a:rPr lang="en-US" b="1" dirty="0">
                <a:solidFill>
                  <a:srgbClr val="C00000"/>
                </a:solidFill>
              </a:rPr>
              <a:t>EXPERT</a:t>
            </a:r>
            <a:r>
              <a:rPr lang="en-US" sz="2000" b="1" dirty="0">
                <a:solidFill>
                  <a:schemeClr val="tx1"/>
                </a:solidFill>
              </a:rPr>
              <a:t>: by the end of the semester, the student demonstrated exceptional ability to define and analyze problems in this discipline.  (exceeds anticipated achievement level)</a:t>
            </a:r>
          </a:p>
          <a:p>
            <a:endParaRPr lang="en-US" sz="2000" b="1" dirty="0">
              <a:solidFill>
                <a:schemeClr val="tx1"/>
              </a:solidFill>
            </a:endParaRPr>
          </a:p>
        </p:txBody>
      </p:sp>
      <p:sp>
        <p:nvSpPr>
          <p:cNvPr id="3" name="Title 2"/>
          <p:cNvSpPr>
            <a:spLocks noGrp="1"/>
          </p:cNvSpPr>
          <p:nvPr>
            <p:ph type="title" idx="4294967295"/>
          </p:nvPr>
        </p:nvSpPr>
        <p:spPr>
          <a:xfrm>
            <a:off x="0" y="338138"/>
            <a:ext cx="8229600" cy="1252537"/>
          </a:xfrm>
        </p:spPr>
        <p:txBody>
          <a:bodyPr/>
          <a:lstStyle/>
          <a:p>
            <a:r>
              <a:rPr lang="en-US" b="1" dirty="0">
                <a:solidFill>
                  <a:schemeClr val="tx1"/>
                </a:solidFill>
              </a:rPr>
              <a:t>GE Faculty-derived Rubric</a:t>
            </a:r>
          </a:p>
        </p:txBody>
      </p:sp>
      <p:sp>
        <p:nvSpPr>
          <p:cNvPr id="4" name="Right Arrow 3"/>
          <p:cNvSpPr/>
          <p:nvPr/>
        </p:nvSpPr>
        <p:spPr>
          <a:xfrm>
            <a:off x="304800" y="4114800"/>
            <a:ext cx="838200" cy="304800"/>
          </a:xfrm>
          <a:prstGeom prst="right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870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440531"/>
            <a:ext cx="7924800" cy="1252537"/>
          </a:xfrm>
        </p:spPr>
        <p:txBody>
          <a:bodyPr>
            <a:normAutofit fontScale="90000"/>
          </a:bodyPr>
          <a:lstStyle/>
          <a:p>
            <a:r>
              <a:rPr lang="en-US" b="1" dirty="0">
                <a:solidFill>
                  <a:schemeClr val="tx1"/>
                </a:solidFill>
              </a:rPr>
              <a:t>Institution-Wide ISLO Assessment</a:t>
            </a:r>
            <a:r>
              <a:rPr lang="en-US" dirty="0"/>
              <a:t/>
            </a:r>
            <a:br>
              <a:rPr lang="en-US" dirty="0"/>
            </a:br>
            <a:endParaRPr lang="en-US" dirty="0"/>
          </a:p>
        </p:txBody>
      </p:sp>
      <p:graphicFrame>
        <p:nvGraphicFramePr>
          <p:cNvPr id="5" name="Chart 4"/>
          <p:cNvGraphicFramePr/>
          <p:nvPr>
            <p:extLst>
              <p:ext uri="{D42A27DB-BD31-4B8C-83A1-F6EECF244321}">
                <p14:modId xmlns:p14="http://schemas.microsoft.com/office/powerpoint/2010/main" val="3348713555"/>
              </p:ext>
            </p:extLst>
          </p:nvPr>
        </p:nvGraphicFramePr>
        <p:xfrm>
          <a:off x="457200" y="1143000"/>
          <a:ext cx="8305800" cy="52578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a:extLst>
              <a:ext uri="{FF2B5EF4-FFF2-40B4-BE49-F238E27FC236}">
                <a16:creationId xmlns:a16="http://schemas.microsoft.com/office/drawing/2014/main" id="{19E18BCA-8F69-42AB-A4AF-20528F5E48C4}"/>
              </a:ext>
            </a:extLst>
          </p:cNvPr>
          <p:cNvGrpSpPr/>
          <p:nvPr/>
        </p:nvGrpSpPr>
        <p:grpSpPr>
          <a:xfrm>
            <a:off x="5486400" y="1485900"/>
            <a:ext cx="3200400" cy="4572000"/>
            <a:chOff x="5486400" y="1485900"/>
            <a:chExt cx="3200400" cy="4572000"/>
          </a:xfrm>
        </p:grpSpPr>
        <p:sp>
          <p:nvSpPr>
            <p:cNvPr id="6" name="Oval 5">
              <a:extLst>
                <a:ext uri="{FF2B5EF4-FFF2-40B4-BE49-F238E27FC236}">
                  <a16:creationId xmlns:a16="http://schemas.microsoft.com/office/drawing/2014/main" id="{61885C65-717A-44C8-BE44-5D78627313BB}"/>
                </a:ext>
              </a:extLst>
            </p:cNvPr>
            <p:cNvSpPr/>
            <p:nvPr/>
          </p:nvSpPr>
          <p:spPr>
            <a:xfrm>
              <a:off x="5486400" y="1485900"/>
              <a:ext cx="1752600" cy="45720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C96D426-B099-4024-B707-9095B446E143}"/>
                </a:ext>
              </a:extLst>
            </p:cNvPr>
            <p:cNvSpPr txBox="1"/>
            <p:nvPr/>
          </p:nvSpPr>
          <p:spPr>
            <a:xfrm>
              <a:off x="7010400" y="1828800"/>
              <a:ext cx="1676400" cy="400110"/>
            </a:xfrm>
            <a:prstGeom prst="rect">
              <a:avLst/>
            </a:prstGeom>
            <a:noFill/>
          </p:spPr>
          <p:txBody>
            <a:bodyPr wrap="square" rtlCol="0">
              <a:spAutoFit/>
            </a:bodyPr>
            <a:lstStyle/>
            <a:p>
              <a:r>
                <a:rPr lang="en-US" sz="2000" b="1" dirty="0">
                  <a:solidFill>
                    <a:srgbClr val="FF0000"/>
                  </a:solidFill>
                </a:rPr>
                <a:t>Benchmark</a:t>
              </a:r>
            </a:p>
          </p:txBody>
        </p:sp>
      </p:grpSp>
    </p:spTree>
    <p:extLst>
      <p:ext uri="{BB962C8B-B14F-4D97-AF65-F5344CB8AC3E}">
        <p14:creationId xmlns:p14="http://schemas.microsoft.com/office/powerpoint/2010/main" val="349848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E389BC-1679-48EF-ACCF-22D45A9594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00" y="1219200"/>
            <a:ext cx="7874000" cy="4724400"/>
          </a:xfrm>
          <a:prstGeom prst="rect">
            <a:avLst/>
          </a:prstGeom>
        </p:spPr>
      </p:pic>
      <p:sp>
        <p:nvSpPr>
          <p:cNvPr id="5" name="TextBox 4">
            <a:extLst>
              <a:ext uri="{FF2B5EF4-FFF2-40B4-BE49-F238E27FC236}">
                <a16:creationId xmlns:a16="http://schemas.microsoft.com/office/drawing/2014/main" id="{27C5B6A6-A072-4245-B3E0-C01179D7B430}"/>
              </a:ext>
            </a:extLst>
          </p:cNvPr>
          <p:cNvSpPr txBox="1"/>
          <p:nvPr/>
        </p:nvSpPr>
        <p:spPr>
          <a:xfrm>
            <a:off x="1143000" y="609600"/>
            <a:ext cx="6934200" cy="707886"/>
          </a:xfrm>
          <a:prstGeom prst="rect">
            <a:avLst/>
          </a:prstGeom>
          <a:noFill/>
        </p:spPr>
        <p:txBody>
          <a:bodyPr wrap="square" rtlCol="0">
            <a:spAutoFit/>
          </a:bodyPr>
          <a:lstStyle/>
          <a:p>
            <a:pPr algn="ctr"/>
            <a:r>
              <a:rPr lang="en-US" sz="4000" b="1" dirty="0"/>
              <a:t>Graduating Students  2015</a:t>
            </a:r>
          </a:p>
        </p:txBody>
      </p:sp>
    </p:spTree>
    <p:extLst>
      <p:ext uri="{BB962C8B-B14F-4D97-AF65-F5344CB8AC3E}">
        <p14:creationId xmlns:p14="http://schemas.microsoft.com/office/powerpoint/2010/main" val="1607649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A9E5BD-D10D-4306-9C95-E73179493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210" y="1447800"/>
            <a:ext cx="8128319" cy="4876992"/>
          </a:xfrm>
          <a:prstGeom prst="rect">
            <a:avLst/>
          </a:prstGeom>
        </p:spPr>
      </p:pic>
      <p:sp>
        <p:nvSpPr>
          <p:cNvPr id="4" name="Rectangle 3">
            <a:extLst>
              <a:ext uri="{FF2B5EF4-FFF2-40B4-BE49-F238E27FC236}">
                <a16:creationId xmlns:a16="http://schemas.microsoft.com/office/drawing/2014/main" id="{89636D70-E085-4427-9024-2F4E47CB7DB4}"/>
              </a:ext>
            </a:extLst>
          </p:cNvPr>
          <p:cNvSpPr/>
          <p:nvPr/>
        </p:nvSpPr>
        <p:spPr>
          <a:xfrm>
            <a:off x="1639145" y="545083"/>
            <a:ext cx="5865709" cy="707886"/>
          </a:xfrm>
          <a:prstGeom prst="rect">
            <a:avLst/>
          </a:prstGeom>
        </p:spPr>
        <p:txBody>
          <a:bodyPr wrap="none">
            <a:spAutoFit/>
          </a:bodyPr>
          <a:lstStyle/>
          <a:p>
            <a:pPr algn="ctr"/>
            <a:r>
              <a:rPr lang="en-US" sz="4000" b="1" dirty="0"/>
              <a:t>Graduating Students  2015</a:t>
            </a:r>
          </a:p>
        </p:txBody>
      </p:sp>
    </p:spTree>
    <p:extLst>
      <p:ext uri="{BB962C8B-B14F-4D97-AF65-F5344CB8AC3E}">
        <p14:creationId xmlns:p14="http://schemas.microsoft.com/office/powerpoint/2010/main" val="3326334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7BAD6-BB56-4092-8723-BC1FEB758F0D}"/>
              </a:ext>
            </a:extLst>
          </p:cNvPr>
          <p:cNvSpPr>
            <a:spLocks noGrp="1"/>
          </p:cNvSpPr>
          <p:nvPr>
            <p:ph type="ctrTitle"/>
          </p:nvPr>
        </p:nvSpPr>
        <p:spPr/>
        <p:txBody>
          <a:bodyPr/>
          <a:lstStyle/>
          <a:p>
            <a:r>
              <a:rPr lang="en-US" b="1" dirty="0">
                <a:solidFill>
                  <a:schemeClr val="tx1"/>
                </a:solidFill>
              </a:rPr>
              <a:t>Why was it time for a change?</a:t>
            </a:r>
          </a:p>
        </p:txBody>
      </p:sp>
    </p:spTree>
    <p:extLst>
      <p:ext uri="{BB962C8B-B14F-4D97-AF65-F5344CB8AC3E}">
        <p14:creationId xmlns:p14="http://schemas.microsoft.com/office/powerpoint/2010/main" val="1681024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erial images of  MiraCosta College">
            <a:extLst>
              <a:ext uri="{FF2B5EF4-FFF2-40B4-BE49-F238E27FC236}">
                <a16:creationId xmlns:a16="http://schemas.microsoft.com/office/drawing/2014/main" id="{58DE9A46-4C91-4ECD-B739-F48BF1CF74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311" y="457200"/>
            <a:ext cx="7469971" cy="23198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erial images of  MiraCosta College">
            <a:extLst>
              <a:ext uri="{FF2B5EF4-FFF2-40B4-BE49-F238E27FC236}">
                <a16:creationId xmlns:a16="http://schemas.microsoft.com/office/drawing/2014/main" id="{F2A6D7D8-5341-4A7C-AA9C-33855922C0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2806426"/>
            <a:ext cx="3070577" cy="230293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6900ADF-74B9-4529-9C08-BC58E90148B9}"/>
              </a:ext>
            </a:extLst>
          </p:cNvPr>
          <p:cNvSpPr txBox="1"/>
          <p:nvPr/>
        </p:nvSpPr>
        <p:spPr>
          <a:xfrm>
            <a:off x="714712" y="2893326"/>
            <a:ext cx="3430186" cy="2523768"/>
          </a:xfrm>
          <a:prstGeom prst="rect">
            <a:avLst/>
          </a:prstGeom>
          <a:noFill/>
        </p:spPr>
        <p:txBody>
          <a:bodyPr wrap="square" rtlCol="0">
            <a:spAutoFit/>
          </a:bodyPr>
          <a:lstStyle/>
          <a:p>
            <a:pPr fontAlgn="base"/>
            <a:r>
              <a:rPr lang="en-US" sz="2000" b="1" dirty="0"/>
              <a:t>Credit Enrollment: 14,773</a:t>
            </a:r>
          </a:p>
          <a:p>
            <a:pPr fontAlgn="base"/>
            <a:r>
              <a:rPr lang="en-US" sz="2000" b="1" dirty="0"/>
              <a:t>Noncredit Enrollment: 2,479</a:t>
            </a:r>
          </a:p>
          <a:p>
            <a:pPr fontAlgn="base"/>
            <a:endParaRPr lang="en-US" sz="2000" b="1" dirty="0"/>
          </a:p>
          <a:p>
            <a:pPr fontAlgn="base"/>
            <a:endParaRPr lang="en-US" sz="2000" b="1" dirty="0"/>
          </a:p>
          <a:p>
            <a:pPr fontAlgn="base"/>
            <a:r>
              <a:rPr lang="en-US" sz="2000" b="1" dirty="0"/>
              <a:t># PSLOs: 122</a:t>
            </a:r>
          </a:p>
          <a:p>
            <a:pPr fontAlgn="base"/>
            <a:r>
              <a:rPr lang="en-US" sz="2000" b="1" dirty="0"/>
              <a:t>#CSLOs: approx. 900</a:t>
            </a:r>
          </a:p>
          <a:p>
            <a:pPr fontAlgn="base"/>
            <a:r>
              <a:rPr lang="en-US" sz="2000" b="1" dirty="0"/>
              <a:t>                 (774 in GE courses)</a:t>
            </a:r>
          </a:p>
          <a:p>
            <a:pPr fontAlgn="base"/>
            <a:r>
              <a:rPr lang="en-US" b="1" dirty="0"/>
              <a:t>	</a:t>
            </a:r>
          </a:p>
        </p:txBody>
      </p:sp>
      <p:sp>
        <p:nvSpPr>
          <p:cNvPr id="7" name="TextBox 6">
            <a:extLst>
              <a:ext uri="{FF2B5EF4-FFF2-40B4-BE49-F238E27FC236}">
                <a16:creationId xmlns:a16="http://schemas.microsoft.com/office/drawing/2014/main" id="{1FDCADC0-7C5D-48BC-B0FB-A5444958B1A9}"/>
              </a:ext>
            </a:extLst>
          </p:cNvPr>
          <p:cNvSpPr txBox="1"/>
          <p:nvPr/>
        </p:nvSpPr>
        <p:spPr>
          <a:xfrm>
            <a:off x="3429000" y="685800"/>
            <a:ext cx="2743200" cy="381000"/>
          </a:xfrm>
          <a:prstGeom prst="rect">
            <a:avLst/>
          </a:prstGeom>
          <a:noFill/>
        </p:spPr>
        <p:txBody>
          <a:bodyPr wrap="square" rtlCol="0">
            <a:spAutoFit/>
          </a:bodyPr>
          <a:lstStyle/>
          <a:p>
            <a:r>
              <a:rPr lang="en-US" b="1" dirty="0"/>
              <a:t>Oceanside Campus</a:t>
            </a:r>
          </a:p>
        </p:txBody>
      </p:sp>
      <p:sp>
        <p:nvSpPr>
          <p:cNvPr id="8" name="TextBox 7">
            <a:extLst>
              <a:ext uri="{FF2B5EF4-FFF2-40B4-BE49-F238E27FC236}">
                <a16:creationId xmlns:a16="http://schemas.microsoft.com/office/drawing/2014/main" id="{AB9CAB55-43D4-416C-9994-9B18382739A9}"/>
              </a:ext>
            </a:extLst>
          </p:cNvPr>
          <p:cNvSpPr txBox="1"/>
          <p:nvPr/>
        </p:nvSpPr>
        <p:spPr>
          <a:xfrm>
            <a:off x="6671282" y="4495800"/>
            <a:ext cx="1939318" cy="369332"/>
          </a:xfrm>
          <a:prstGeom prst="rect">
            <a:avLst/>
          </a:prstGeom>
          <a:noFill/>
        </p:spPr>
        <p:txBody>
          <a:bodyPr wrap="square" rtlCol="0">
            <a:spAutoFit/>
          </a:bodyPr>
          <a:lstStyle/>
          <a:p>
            <a:r>
              <a:rPr lang="en-US" b="1" dirty="0"/>
              <a:t>San </a:t>
            </a:r>
            <a:r>
              <a:rPr lang="en-US" b="1" dirty="0" err="1"/>
              <a:t>Elijo</a:t>
            </a:r>
            <a:r>
              <a:rPr lang="en-US" b="1" dirty="0"/>
              <a:t> Campus</a:t>
            </a:r>
          </a:p>
        </p:txBody>
      </p:sp>
      <p:pic>
        <p:nvPicPr>
          <p:cNvPr id="1030" name="Picture 6" descr="Image result for aerial images of  MiraCosta College">
            <a:extLst>
              <a:ext uri="{FF2B5EF4-FFF2-40B4-BE49-F238E27FC236}">
                <a16:creationId xmlns:a16="http://schemas.microsoft.com/office/drawing/2014/main" id="{555FDE7D-87CC-4F39-813E-D2944FC31E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4536" y="4026821"/>
            <a:ext cx="2094314" cy="279241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491FD5A-AF1C-405F-9AF5-AF49B624522C}"/>
              </a:ext>
            </a:extLst>
          </p:cNvPr>
          <p:cNvSpPr txBox="1"/>
          <p:nvPr/>
        </p:nvSpPr>
        <p:spPr>
          <a:xfrm>
            <a:off x="6105652" y="5736702"/>
            <a:ext cx="3070577" cy="369332"/>
          </a:xfrm>
          <a:prstGeom prst="rect">
            <a:avLst/>
          </a:prstGeom>
          <a:noFill/>
        </p:spPr>
        <p:txBody>
          <a:bodyPr wrap="square" rtlCol="0">
            <a:spAutoFit/>
          </a:bodyPr>
          <a:lstStyle/>
          <a:p>
            <a:r>
              <a:rPr lang="en-US" b="1" dirty="0"/>
              <a:t>Community Learning Center</a:t>
            </a:r>
          </a:p>
        </p:txBody>
      </p:sp>
    </p:spTree>
    <p:extLst>
      <p:ext uri="{BB962C8B-B14F-4D97-AF65-F5344CB8AC3E}">
        <p14:creationId xmlns:p14="http://schemas.microsoft.com/office/powerpoint/2010/main" val="2973006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1566672"/>
          </a:xfrm>
        </p:spPr>
        <p:txBody>
          <a:bodyPr>
            <a:normAutofit fontScale="90000"/>
          </a:bodyPr>
          <a:lstStyle/>
          <a:p>
            <a:r>
              <a:rPr lang="en-US" b="1" dirty="0">
                <a:solidFill>
                  <a:schemeClr val="tx1"/>
                </a:solidFill>
              </a:rPr>
              <a:t>Need for Greater Clarity, Cohesion, &amp; Meaningfulness</a:t>
            </a:r>
            <a:r>
              <a:rPr lang="en-US" dirty="0"/>
              <a:t/>
            </a:r>
            <a:br>
              <a:rPr lang="en-US" dirty="0"/>
            </a:br>
            <a:endParaRPr lang="en-US" dirty="0"/>
          </a:p>
        </p:txBody>
      </p:sp>
      <p:sp>
        <p:nvSpPr>
          <p:cNvPr id="3" name="Content Placeholder 2"/>
          <p:cNvSpPr>
            <a:spLocks noGrp="1"/>
          </p:cNvSpPr>
          <p:nvPr>
            <p:ph sz="quarter" idx="13"/>
          </p:nvPr>
        </p:nvSpPr>
        <p:spPr>
          <a:xfrm>
            <a:off x="685801" y="2438400"/>
            <a:ext cx="7772400" cy="3688080"/>
          </a:xfrm>
        </p:spPr>
        <p:txBody>
          <a:bodyPr>
            <a:normAutofit lnSpcReduction="10000"/>
          </a:bodyPr>
          <a:lstStyle/>
          <a:p>
            <a:pPr marL="0" indent="0">
              <a:spcAft>
                <a:spcPts val="1200"/>
              </a:spcAft>
              <a:buNone/>
            </a:pPr>
            <a:r>
              <a:rPr lang="en-US" sz="2200" b="1" dirty="0">
                <a:solidFill>
                  <a:schemeClr val="tx1"/>
                </a:solidFill>
              </a:rPr>
              <a:t>Separate sets of overlapping institutional &amp; general education outcomes created layers, but also had gaps in certain areas while being too narrow in places.</a:t>
            </a:r>
          </a:p>
          <a:p>
            <a:pPr lvl="1">
              <a:spcAft>
                <a:spcPts val="1800"/>
              </a:spcAft>
              <a:buFont typeface="Wingdings" panose="05000000000000000000" pitchFamily="2" charset="2"/>
              <a:buChar char="Ø"/>
            </a:pPr>
            <a:r>
              <a:rPr lang="en-US" b="1" dirty="0">
                <a:solidFill>
                  <a:schemeClr val="tx1"/>
                </a:solidFill>
              </a:rPr>
              <a:t>Replaced existing GELOs and ISLOs with Core Competencies (adapted from the AAC&amp;U LEAP Outcomes)</a:t>
            </a:r>
          </a:p>
          <a:p>
            <a:pPr marL="0" indent="0">
              <a:spcAft>
                <a:spcPts val="1200"/>
              </a:spcAft>
              <a:buNone/>
            </a:pPr>
            <a:r>
              <a:rPr lang="en-US" sz="2200" b="1" dirty="0">
                <a:solidFill>
                  <a:schemeClr val="tx1"/>
                </a:solidFill>
              </a:rPr>
              <a:t>Data being collected was hard to interpret and/or not actionable</a:t>
            </a:r>
          </a:p>
          <a:p>
            <a:pPr lvl="1">
              <a:buFont typeface="Wingdings" panose="05000000000000000000" pitchFamily="2" charset="2"/>
              <a:buChar char="Ø"/>
            </a:pPr>
            <a:r>
              <a:rPr lang="en-US" b="1" dirty="0">
                <a:solidFill>
                  <a:schemeClr val="tx1"/>
                </a:solidFill>
              </a:rPr>
              <a:t>New team-based, direct assessment methodology</a:t>
            </a:r>
          </a:p>
          <a:p>
            <a:pPr lvl="1">
              <a:buFont typeface="Wingdings" panose="05000000000000000000" pitchFamily="2" charset="2"/>
              <a:buChar char="Ø"/>
            </a:pPr>
            <a:r>
              <a:rPr lang="en-US" b="1" dirty="0">
                <a:solidFill>
                  <a:schemeClr val="tx1"/>
                </a:solidFill>
              </a:rPr>
              <a:t>Revised approach to indirect assessment</a:t>
            </a:r>
          </a:p>
          <a:p>
            <a:endParaRPr lang="en-US" b="1" dirty="0">
              <a:solidFill>
                <a:schemeClr val="tx1"/>
              </a:solidFill>
            </a:endParaRPr>
          </a:p>
          <a:p>
            <a:endParaRPr lang="en-US" dirty="0"/>
          </a:p>
        </p:txBody>
      </p:sp>
    </p:spTree>
    <p:extLst>
      <p:ext uri="{BB962C8B-B14F-4D97-AF65-F5344CB8AC3E}">
        <p14:creationId xmlns:p14="http://schemas.microsoft.com/office/powerpoint/2010/main" val="403057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4" dur="1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80">
                                          <p:stCondLst>
                                            <p:cond delay="0"/>
                                          </p:stCondLst>
                                        </p:cTn>
                                        <p:tgtEl>
                                          <p:spTgt spid="3">
                                            <p:txEl>
                                              <p:pRg st="3" end="3"/>
                                            </p:txEl>
                                          </p:spTgt>
                                        </p:tgtEl>
                                      </p:cBhvr>
                                    </p:animEffect>
                                    <p:anim calcmode="lin" valueType="num">
                                      <p:cBhvr>
                                        <p:cTn id="2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3" end="3"/>
                                            </p:txEl>
                                          </p:spTgt>
                                        </p:tgtEl>
                                      </p:cBhvr>
                                      <p:to x="100000" y="60000"/>
                                    </p:animScale>
                                    <p:animScale>
                                      <p:cBhvr>
                                        <p:cTn id="30" dur="166" decel="50000">
                                          <p:stCondLst>
                                            <p:cond delay="676"/>
                                          </p:stCondLst>
                                        </p:cTn>
                                        <p:tgtEl>
                                          <p:spTgt spid="3">
                                            <p:txEl>
                                              <p:pRg st="3" end="3"/>
                                            </p:txEl>
                                          </p:spTgt>
                                        </p:tgtEl>
                                      </p:cBhvr>
                                      <p:to x="100000" y="100000"/>
                                    </p:animScale>
                                    <p:animScale>
                                      <p:cBhvr>
                                        <p:cTn id="31" dur="26">
                                          <p:stCondLst>
                                            <p:cond delay="1312"/>
                                          </p:stCondLst>
                                        </p:cTn>
                                        <p:tgtEl>
                                          <p:spTgt spid="3">
                                            <p:txEl>
                                              <p:pRg st="3" end="3"/>
                                            </p:txEl>
                                          </p:spTgt>
                                        </p:tgtEl>
                                      </p:cBhvr>
                                      <p:to x="100000" y="80000"/>
                                    </p:animScale>
                                    <p:animScale>
                                      <p:cBhvr>
                                        <p:cTn id="32" dur="166" decel="50000">
                                          <p:stCondLst>
                                            <p:cond delay="1338"/>
                                          </p:stCondLst>
                                        </p:cTn>
                                        <p:tgtEl>
                                          <p:spTgt spid="3">
                                            <p:txEl>
                                              <p:pRg st="3" end="3"/>
                                            </p:txEl>
                                          </p:spTgt>
                                        </p:tgtEl>
                                      </p:cBhvr>
                                      <p:to x="100000" y="100000"/>
                                    </p:animScale>
                                    <p:animScale>
                                      <p:cBhvr>
                                        <p:cTn id="33" dur="26">
                                          <p:stCondLst>
                                            <p:cond delay="1642"/>
                                          </p:stCondLst>
                                        </p:cTn>
                                        <p:tgtEl>
                                          <p:spTgt spid="3">
                                            <p:txEl>
                                              <p:pRg st="3" end="3"/>
                                            </p:txEl>
                                          </p:spTgt>
                                        </p:tgtEl>
                                      </p:cBhvr>
                                      <p:to x="100000" y="90000"/>
                                    </p:animScale>
                                    <p:animScale>
                                      <p:cBhvr>
                                        <p:cTn id="34" dur="166" decel="50000">
                                          <p:stCondLst>
                                            <p:cond delay="1668"/>
                                          </p:stCondLst>
                                        </p:cTn>
                                        <p:tgtEl>
                                          <p:spTgt spid="3">
                                            <p:txEl>
                                              <p:pRg st="3" end="3"/>
                                            </p:txEl>
                                          </p:spTgt>
                                        </p:tgtEl>
                                      </p:cBhvr>
                                      <p:to x="100000" y="100000"/>
                                    </p:animScale>
                                    <p:animScale>
                                      <p:cBhvr>
                                        <p:cTn id="35" dur="26">
                                          <p:stCondLst>
                                            <p:cond delay="1808"/>
                                          </p:stCondLst>
                                        </p:cTn>
                                        <p:tgtEl>
                                          <p:spTgt spid="3">
                                            <p:txEl>
                                              <p:pRg st="3" end="3"/>
                                            </p:txEl>
                                          </p:spTgt>
                                        </p:tgtEl>
                                      </p:cBhvr>
                                      <p:to x="100000" y="95000"/>
                                    </p:animScale>
                                    <p:animScale>
                                      <p:cBhvr>
                                        <p:cTn id="36" dur="166" decel="50000">
                                          <p:stCondLst>
                                            <p:cond delay="1834"/>
                                          </p:stCondLst>
                                        </p:cTn>
                                        <p:tgtEl>
                                          <p:spTgt spid="3">
                                            <p:txEl>
                                              <p:pRg st="3" end="3"/>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55587"/>
            <a:ext cx="6019800" cy="1878013"/>
          </a:xfrm>
        </p:spPr>
        <p:txBody>
          <a:bodyPr>
            <a:normAutofit fontScale="90000"/>
          </a:bodyPr>
          <a:lstStyle/>
          <a:p>
            <a:pPr>
              <a:spcBef>
                <a:spcPts val="1800"/>
              </a:spcBef>
              <a:spcAft>
                <a:spcPts val="1200"/>
              </a:spcAft>
            </a:pPr>
            <a:r>
              <a:rPr lang="en-US" b="1" dirty="0">
                <a:solidFill>
                  <a:schemeClr val="tx1"/>
                </a:solidFill>
              </a:rPr>
              <a:t>Need for Greater Capacity and Participation</a:t>
            </a:r>
            <a:r>
              <a:rPr lang="en-US" sz="1800" b="1" dirty="0">
                <a:solidFill>
                  <a:schemeClr val="tx2">
                    <a:lumMod val="75000"/>
                  </a:schemeClr>
                </a:solidFill>
              </a:rPr>
              <a:t/>
            </a:r>
            <a:br>
              <a:rPr lang="en-US" sz="1800" b="1" dirty="0">
                <a:solidFill>
                  <a:schemeClr val="tx2">
                    <a:lumMod val="75000"/>
                  </a:schemeClr>
                </a:solidFill>
              </a:rPr>
            </a:br>
            <a:r>
              <a:rPr lang="en-US" sz="1800" b="1" dirty="0">
                <a:solidFill>
                  <a:schemeClr val="tx2">
                    <a:lumMod val="75000"/>
                  </a:schemeClr>
                </a:solidFill>
              </a:rPr>
              <a:t/>
            </a:r>
            <a:br>
              <a:rPr lang="en-US" sz="1800" b="1" dirty="0">
                <a:solidFill>
                  <a:schemeClr val="tx2">
                    <a:lumMod val="75000"/>
                  </a:schemeClr>
                </a:solidFill>
              </a:rPr>
            </a:br>
            <a:r>
              <a:rPr lang="en-US" sz="2400" b="1" dirty="0">
                <a:solidFill>
                  <a:schemeClr val="tx2">
                    <a:lumMod val="75000"/>
                  </a:schemeClr>
                </a:solidFill>
              </a:rPr>
              <a:t>Out with the old, in with the new…</a:t>
            </a:r>
            <a:endParaRPr lang="en-US" b="1" dirty="0">
              <a:solidFill>
                <a:schemeClr val="tx2">
                  <a:lumMod val="75000"/>
                </a:schemeClr>
              </a:solidFill>
            </a:endParaRPr>
          </a:p>
        </p:txBody>
      </p:sp>
      <p:pic>
        <p:nvPicPr>
          <p:cNvPr id="1031" name="Picture 7" descr="C:\Users\John\AppData\Local\Microsoft\Windows\Temporary Internet Files\Content.IE5\VJGOJIFK\MC900056597[1].wmf"/>
          <p:cNvPicPr>
            <a:picLocks noChangeAspect="1" noChangeArrowheads="1"/>
          </p:cNvPicPr>
          <p:nvPr/>
        </p:nvPicPr>
        <p:blipFill>
          <a:blip r:embed="rId3"/>
          <a:srcRect/>
          <a:stretch>
            <a:fillRect/>
          </a:stretch>
        </p:blipFill>
        <p:spPr bwMode="auto">
          <a:xfrm>
            <a:off x="6965137" y="374456"/>
            <a:ext cx="1614526" cy="2590800"/>
          </a:xfrm>
          <a:prstGeom prst="rect">
            <a:avLst/>
          </a:prstGeom>
          <a:noFill/>
        </p:spPr>
      </p:pic>
      <p:sp>
        <p:nvSpPr>
          <p:cNvPr id="5" name="TextBox 4"/>
          <p:cNvSpPr txBox="1"/>
          <p:nvPr/>
        </p:nvSpPr>
        <p:spPr>
          <a:xfrm>
            <a:off x="457200" y="2965256"/>
            <a:ext cx="3604032" cy="2123658"/>
          </a:xfrm>
          <a:prstGeom prst="rect">
            <a:avLst/>
          </a:prstGeom>
          <a:noFill/>
        </p:spPr>
        <p:txBody>
          <a:bodyPr wrap="square" rtlCol="0">
            <a:spAutoFit/>
          </a:bodyPr>
          <a:lstStyle/>
          <a:p>
            <a:r>
              <a:rPr lang="en-US" sz="2200" b="1" dirty="0">
                <a:solidFill>
                  <a:srgbClr val="FF0000"/>
                </a:solidFill>
              </a:rPr>
              <a:t>Old Committee</a:t>
            </a:r>
            <a:r>
              <a:rPr lang="en-US" sz="2200" b="1" dirty="0"/>
              <a:t>:</a:t>
            </a:r>
          </a:p>
          <a:p>
            <a:pPr marL="285750" indent="-285750">
              <a:buFont typeface="Arial" panose="020B0604020202020204" pitchFamily="34" charset="0"/>
              <a:buChar char="•"/>
            </a:pPr>
            <a:r>
              <a:rPr lang="en-US" sz="2200" b="1" dirty="0"/>
              <a:t>Senate committee</a:t>
            </a:r>
          </a:p>
          <a:p>
            <a:pPr marL="285750" indent="-285750">
              <a:buFont typeface="Arial" panose="020B0604020202020204" pitchFamily="34" charset="0"/>
              <a:buChar char="•"/>
            </a:pPr>
            <a:r>
              <a:rPr lang="en-US" sz="2200" b="1" dirty="0"/>
              <a:t>Faculty members only</a:t>
            </a:r>
          </a:p>
          <a:p>
            <a:pPr marL="285750" indent="-285750">
              <a:buFont typeface="Arial" panose="020B0604020202020204" pitchFamily="34" charset="0"/>
              <a:buChar char="•"/>
            </a:pPr>
            <a:r>
              <a:rPr lang="en-US" sz="2200" b="1" dirty="0"/>
              <a:t>Admin &amp; staff resources</a:t>
            </a:r>
          </a:p>
          <a:p>
            <a:pPr marL="285750" indent="-285750">
              <a:buFont typeface="Arial" panose="020B0604020202020204" pitchFamily="34" charset="0"/>
              <a:buChar char="•"/>
            </a:pPr>
            <a:r>
              <a:rPr lang="en-US" sz="2200" b="1" dirty="0"/>
              <a:t>Exclusive focus on Instruction</a:t>
            </a:r>
          </a:p>
        </p:txBody>
      </p:sp>
      <p:sp>
        <p:nvSpPr>
          <p:cNvPr id="6" name="TextBox 5"/>
          <p:cNvSpPr txBox="1"/>
          <p:nvPr/>
        </p:nvSpPr>
        <p:spPr>
          <a:xfrm>
            <a:off x="5029200" y="2965256"/>
            <a:ext cx="3886200" cy="2708434"/>
          </a:xfrm>
          <a:prstGeom prst="rect">
            <a:avLst/>
          </a:prstGeom>
          <a:noFill/>
        </p:spPr>
        <p:txBody>
          <a:bodyPr wrap="square" rtlCol="0">
            <a:spAutoFit/>
          </a:bodyPr>
          <a:lstStyle/>
          <a:p>
            <a:r>
              <a:rPr lang="en-US" sz="2200" b="1" dirty="0">
                <a:solidFill>
                  <a:srgbClr val="FF0000"/>
                </a:solidFill>
              </a:rPr>
              <a:t>New Committee</a:t>
            </a:r>
            <a:r>
              <a:rPr lang="en-US" sz="2200" b="1" dirty="0"/>
              <a:t>:</a:t>
            </a:r>
          </a:p>
          <a:p>
            <a:pPr marL="285750" indent="-285750">
              <a:buFont typeface="Arial" panose="020B0604020202020204" pitchFamily="34" charset="0"/>
              <a:buChar char="•"/>
            </a:pPr>
            <a:r>
              <a:rPr lang="en-US" sz="2200" b="1" dirty="0"/>
              <a:t>Governance committee</a:t>
            </a:r>
          </a:p>
          <a:p>
            <a:pPr marL="285750" indent="-285750">
              <a:buFont typeface="Arial" panose="020B0604020202020204" pitchFamily="34" charset="0"/>
              <a:buChar char="•"/>
            </a:pPr>
            <a:r>
              <a:rPr lang="en-US" sz="2200" b="1" dirty="0"/>
              <a:t>Institution-wide membership</a:t>
            </a:r>
          </a:p>
          <a:p>
            <a:pPr marL="285750" indent="-285750">
              <a:buFont typeface="Arial" panose="020B0604020202020204" pitchFamily="34" charset="0"/>
              <a:buChar char="•"/>
            </a:pPr>
            <a:r>
              <a:rPr lang="en-US" sz="2200" b="1" dirty="0"/>
              <a:t>Faculty-Admin Co-Chairs</a:t>
            </a:r>
          </a:p>
          <a:p>
            <a:pPr marL="285750" indent="-285750">
              <a:buFont typeface="Arial" panose="020B0604020202020204" pitchFamily="34" charset="0"/>
              <a:buChar char="•"/>
            </a:pPr>
            <a:r>
              <a:rPr lang="en-US" sz="2200" b="1" dirty="0"/>
              <a:t>Institution-wide focus</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323417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33A01E3-302C-4EA7-A5E5-48F54D9A2A2E}"/>
              </a:ext>
            </a:extLst>
          </p:cNvPr>
          <p:cNvSpPr>
            <a:spLocks noGrp="1"/>
          </p:cNvSpPr>
          <p:nvPr>
            <p:ph idx="1"/>
          </p:nvPr>
        </p:nvSpPr>
        <p:spPr/>
        <p:txBody>
          <a:bodyPr/>
          <a:lstStyle/>
          <a:p>
            <a:pPr marL="257175" indent="-257175">
              <a:buFont typeface="Arial" panose="020B0604020202020204" pitchFamily="34" charset="0"/>
              <a:buChar char="•"/>
            </a:pPr>
            <a:r>
              <a:rPr lang="en-US" b="1" dirty="0">
                <a:solidFill>
                  <a:schemeClr val="tx1"/>
                </a:solidFill>
              </a:rPr>
              <a:t>communication competency, </a:t>
            </a:r>
          </a:p>
          <a:p>
            <a:pPr marL="257175" indent="-257175">
              <a:buFont typeface="Arial" panose="020B0604020202020204" pitchFamily="34" charset="0"/>
              <a:buChar char="•"/>
            </a:pPr>
            <a:r>
              <a:rPr lang="en-US" b="1" dirty="0">
                <a:solidFill>
                  <a:schemeClr val="tx1"/>
                </a:solidFill>
              </a:rPr>
              <a:t>information competency, </a:t>
            </a:r>
          </a:p>
          <a:p>
            <a:pPr marL="257175" indent="-257175">
              <a:buFont typeface="Arial" panose="020B0604020202020204" pitchFamily="34" charset="0"/>
              <a:buChar char="•"/>
            </a:pPr>
            <a:r>
              <a:rPr lang="en-US" b="1" dirty="0">
                <a:solidFill>
                  <a:schemeClr val="tx1"/>
                </a:solidFill>
              </a:rPr>
              <a:t>quantitative competency, </a:t>
            </a:r>
          </a:p>
          <a:p>
            <a:pPr marL="257175" indent="-257175">
              <a:buFont typeface="Arial" panose="020B0604020202020204" pitchFamily="34" charset="0"/>
              <a:buChar char="•"/>
            </a:pPr>
            <a:r>
              <a:rPr lang="en-US" b="1" dirty="0">
                <a:solidFill>
                  <a:schemeClr val="tx1"/>
                </a:solidFill>
              </a:rPr>
              <a:t>analytic inquiry skills, </a:t>
            </a:r>
          </a:p>
          <a:p>
            <a:pPr marL="257175" indent="-257175">
              <a:buFont typeface="Arial" panose="020B0604020202020204" pitchFamily="34" charset="0"/>
              <a:buChar char="•"/>
            </a:pPr>
            <a:r>
              <a:rPr lang="en-US" b="1" dirty="0">
                <a:solidFill>
                  <a:schemeClr val="tx1"/>
                </a:solidFill>
              </a:rPr>
              <a:t>ethical reasoning, </a:t>
            </a:r>
          </a:p>
          <a:p>
            <a:pPr marL="257175" indent="-257175">
              <a:buFont typeface="Arial" panose="020B0604020202020204" pitchFamily="34" charset="0"/>
              <a:buChar char="•"/>
            </a:pPr>
            <a:r>
              <a:rPr lang="en-US" b="1" dirty="0">
                <a:solidFill>
                  <a:schemeClr val="tx1"/>
                </a:solidFill>
              </a:rPr>
              <a:t>the ability to engage diverse perspectives, and </a:t>
            </a:r>
          </a:p>
          <a:p>
            <a:pPr marL="257175" indent="-257175">
              <a:buFont typeface="Arial" panose="020B0604020202020204" pitchFamily="34" charset="0"/>
              <a:buChar char="•"/>
            </a:pPr>
            <a:r>
              <a:rPr lang="en-US" b="1" dirty="0">
                <a:solidFill>
                  <a:schemeClr val="tx1"/>
                </a:solidFill>
              </a:rPr>
              <a:t>other program-specific learning outcomes. </a:t>
            </a:r>
          </a:p>
        </p:txBody>
      </p:sp>
      <p:sp>
        <p:nvSpPr>
          <p:cNvPr id="2" name="Title 1">
            <a:extLst>
              <a:ext uri="{FF2B5EF4-FFF2-40B4-BE49-F238E27FC236}">
                <a16:creationId xmlns:a16="http://schemas.microsoft.com/office/drawing/2014/main" id="{6679C8E9-0E91-4D64-B398-0D55883BF2AC}"/>
              </a:ext>
            </a:extLst>
          </p:cNvPr>
          <p:cNvSpPr>
            <a:spLocks noGrp="1"/>
          </p:cNvSpPr>
          <p:nvPr>
            <p:ph type="title"/>
          </p:nvPr>
        </p:nvSpPr>
        <p:spPr>
          <a:xfrm>
            <a:off x="461433" y="533400"/>
            <a:ext cx="8229600" cy="1252728"/>
          </a:xfrm>
        </p:spPr>
        <p:txBody>
          <a:bodyPr>
            <a:noAutofit/>
          </a:bodyPr>
          <a:lstStyle/>
          <a:p>
            <a:r>
              <a:rPr lang="en-US" sz="4000" b="1" dirty="0">
                <a:solidFill>
                  <a:schemeClr val="tx1"/>
                </a:solidFill>
                <a:latin typeface="+mn-lt"/>
              </a:rPr>
              <a:t>2014:</a:t>
            </a:r>
            <a:br>
              <a:rPr lang="en-US" sz="4000" b="1" dirty="0">
                <a:solidFill>
                  <a:schemeClr val="tx1"/>
                </a:solidFill>
                <a:latin typeface="+mn-lt"/>
              </a:rPr>
            </a:br>
            <a:r>
              <a:rPr lang="en-US" sz="4000" b="1" dirty="0">
                <a:solidFill>
                  <a:schemeClr val="tx1"/>
                </a:solidFill>
                <a:latin typeface="+mn-lt"/>
              </a:rPr>
              <a:t>Accreditation standard II.A.11: </a:t>
            </a:r>
            <a:br>
              <a:rPr lang="en-US" sz="4000" b="1" dirty="0">
                <a:solidFill>
                  <a:schemeClr val="tx1"/>
                </a:solidFill>
                <a:latin typeface="+mn-lt"/>
              </a:rPr>
            </a:br>
            <a:r>
              <a:rPr lang="en-US" sz="4000" b="1" dirty="0">
                <a:solidFill>
                  <a:schemeClr val="tx1"/>
                </a:solidFill>
                <a:latin typeface="+mn-lt"/>
              </a:rPr>
              <a:t>A Focus on Degree Programs</a:t>
            </a:r>
            <a:endParaRPr lang="en-US" sz="4000" dirty="0">
              <a:solidFill>
                <a:schemeClr val="tx1"/>
              </a:solidFill>
              <a:latin typeface="+mn-lt"/>
            </a:endParaRPr>
          </a:p>
        </p:txBody>
      </p:sp>
    </p:spTree>
    <p:extLst>
      <p:ext uri="{BB962C8B-B14F-4D97-AF65-F5344CB8AC3E}">
        <p14:creationId xmlns:p14="http://schemas.microsoft.com/office/powerpoint/2010/main" val="2569405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solidFill>
                  <a:schemeClr val="tx1"/>
                </a:solidFill>
              </a:rPr>
              <a:t>Collegial Dialogue &amp; Internal Evaluation</a:t>
            </a:r>
          </a:p>
          <a:p>
            <a:pPr lvl="1"/>
            <a:r>
              <a:rPr lang="en-US" b="1" dirty="0">
                <a:solidFill>
                  <a:schemeClr val="tx1"/>
                </a:solidFill>
              </a:rPr>
              <a:t>ACCJC Std. 1.B.1. “The institution demonstrates a sustained, substantive and collegial dialog about student outcomes…”</a:t>
            </a:r>
          </a:p>
          <a:p>
            <a:endParaRPr lang="en-US" b="1" dirty="0">
              <a:solidFill>
                <a:schemeClr val="tx1"/>
              </a:solidFill>
            </a:endParaRPr>
          </a:p>
          <a:p>
            <a:r>
              <a:rPr lang="en-US" b="1" dirty="0">
                <a:solidFill>
                  <a:schemeClr val="tx1"/>
                </a:solidFill>
              </a:rPr>
              <a:t>External, collegial evaluation (pre-site visit)</a:t>
            </a:r>
          </a:p>
          <a:p>
            <a:endParaRPr lang="en-US" b="1" dirty="0">
              <a:solidFill>
                <a:schemeClr val="tx1"/>
              </a:solidFill>
            </a:endParaRPr>
          </a:p>
          <a:p>
            <a:r>
              <a:rPr lang="en-US" b="1" dirty="0">
                <a:solidFill>
                  <a:schemeClr val="tx1"/>
                </a:solidFill>
              </a:rPr>
              <a:t>We just did…</a:t>
            </a:r>
          </a:p>
        </p:txBody>
      </p:sp>
      <p:sp>
        <p:nvSpPr>
          <p:cNvPr id="3" name="Title 2"/>
          <p:cNvSpPr>
            <a:spLocks noGrp="1"/>
          </p:cNvSpPr>
          <p:nvPr>
            <p:ph type="title"/>
          </p:nvPr>
        </p:nvSpPr>
        <p:spPr/>
        <p:txBody>
          <a:bodyPr>
            <a:normAutofit fontScale="90000"/>
          </a:bodyPr>
          <a:lstStyle/>
          <a:p>
            <a:r>
              <a:rPr lang="en-US" b="1" dirty="0">
                <a:solidFill>
                  <a:schemeClr val="tx1"/>
                </a:solidFill>
              </a:rPr>
              <a:t>How did we know the change was needed?</a:t>
            </a:r>
          </a:p>
        </p:txBody>
      </p:sp>
    </p:spTree>
    <p:extLst>
      <p:ext uri="{BB962C8B-B14F-4D97-AF65-F5344CB8AC3E}">
        <p14:creationId xmlns:p14="http://schemas.microsoft.com/office/powerpoint/2010/main" val="245691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wipe(down)">
                                      <p:cBhvr>
                                        <p:cTn id="19" dur="580">
                                          <p:stCondLst>
                                            <p:cond delay="0"/>
                                          </p:stCondLst>
                                        </p:cTn>
                                        <p:tgtEl>
                                          <p:spTgt spid="2">
                                            <p:txEl>
                                              <p:pRg st="5" end="5"/>
                                            </p:txEl>
                                          </p:spTgt>
                                        </p:tgtEl>
                                      </p:cBhvr>
                                    </p:animEffect>
                                    <p:anim calcmode="lin" valueType="num">
                                      <p:cBhvr>
                                        <p:cTn id="20" dur="1822" tmFilter="0,0; 0.14,0.36; 0.43,0.73; 0.71,0.91; 1.0,1.0">
                                          <p:stCondLst>
                                            <p:cond delay="0"/>
                                          </p:stCondLst>
                                        </p:cTn>
                                        <p:tgtEl>
                                          <p:spTgt spid="2">
                                            <p:txEl>
                                              <p:pRg st="5" end="5"/>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xEl>
                                              <p:pRg st="5" end="5"/>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xEl>
                                              <p:pRg st="5" end="5"/>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xEl>
                                              <p:pRg st="5" end="5"/>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xEl>
                                              <p:pRg st="5" end="5"/>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xEl>
                                              <p:pRg st="5" end="5"/>
                                            </p:txEl>
                                          </p:spTgt>
                                        </p:tgtEl>
                                      </p:cBhvr>
                                      <p:to x="100000" y="60000"/>
                                    </p:animScale>
                                    <p:animScale>
                                      <p:cBhvr>
                                        <p:cTn id="26" dur="166" decel="50000">
                                          <p:stCondLst>
                                            <p:cond delay="676"/>
                                          </p:stCondLst>
                                        </p:cTn>
                                        <p:tgtEl>
                                          <p:spTgt spid="2">
                                            <p:txEl>
                                              <p:pRg st="5" end="5"/>
                                            </p:txEl>
                                          </p:spTgt>
                                        </p:tgtEl>
                                      </p:cBhvr>
                                      <p:to x="100000" y="100000"/>
                                    </p:animScale>
                                    <p:animScale>
                                      <p:cBhvr>
                                        <p:cTn id="27" dur="26">
                                          <p:stCondLst>
                                            <p:cond delay="1312"/>
                                          </p:stCondLst>
                                        </p:cTn>
                                        <p:tgtEl>
                                          <p:spTgt spid="2">
                                            <p:txEl>
                                              <p:pRg st="5" end="5"/>
                                            </p:txEl>
                                          </p:spTgt>
                                        </p:tgtEl>
                                      </p:cBhvr>
                                      <p:to x="100000" y="80000"/>
                                    </p:animScale>
                                    <p:animScale>
                                      <p:cBhvr>
                                        <p:cTn id="28" dur="166" decel="50000">
                                          <p:stCondLst>
                                            <p:cond delay="1338"/>
                                          </p:stCondLst>
                                        </p:cTn>
                                        <p:tgtEl>
                                          <p:spTgt spid="2">
                                            <p:txEl>
                                              <p:pRg st="5" end="5"/>
                                            </p:txEl>
                                          </p:spTgt>
                                        </p:tgtEl>
                                      </p:cBhvr>
                                      <p:to x="100000" y="100000"/>
                                    </p:animScale>
                                    <p:animScale>
                                      <p:cBhvr>
                                        <p:cTn id="29" dur="26">
                                          <p:stCondLst>
                                            <p:cond delay="1642"/>
                                          </p:stCondLst>
                                        </p:cTn>
                                        <p:tgtEl>
                                          <p:spTgt spid="2">
                                            <p:txEl>
                                              <p:pRg st="5" end="5"/>
                                            </p:txEl>
                                          </p:spTgt>
                                        </p:tgtEl>
                                      </p:cBhvr>
                                      <p:to x="100000" y="90000"/>
                                    </p:animScale>
                                    <p:animScale>
                                      <p:cBhvr>
                                        <p:cTn id="30" dur="166" decel="50000">
                                          <p:stCondLst>
                                            <p:cond delay="1668"/>
                                          </p:stCondLst>
                                        </p:cTn>
                                        <p:tgtEl>
                                          <p:spTgt spid="2">
                                            <p:txEl>
                                              <p:pRg st="5" end="5"/>
                                            </p:txEl>
                                          </p:spTgt>
                                        </p:tgtEl>
                                      </p:cBhvr>
                                      <p:to x="100000" y="100000"/>
                                    </p:animScale>
                                    <p:animScale>
                                      <p:cBhvr>
                                        <p:cTn id="31" dur="26">
                                          <p:stCondLst>
                                            <p:cond delay="1808"/>
                                          </p:stCondLst>
                                        </p:cTn>
                                        <p:tgtEl>
                                          <p:spTgt spid="2">
                                            <p:txEl>
                                              <p:pRg st="5" end="5"/>
                                            </p:txEl>
                                          </p:spTgt>
                                        </p:tgtEl>
                                      </p:cBhvr>
                                      <p:to x="100000" y="95000"/>
                                    </p:animScale>
                                    <p:animScale>
                                      <p:cBhvr>
                                        <p:cTn id="32" dur="166" decel="50000">
                                          <p:stCondLst>
                                            <p:cond delay="1834"/>
                                          </p:stCondLst>
                                        </p:cTn>
                                        <p:tgtEl>
                                          <p:spTgt spid="2">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438400"/>
            <a:ext cx="7408333" cy="4038600"/>
          </a:xfrm>
        </p:spPr>
        <p:txBody>
          <a:bodyPr>
            <a:normAutofit fontScale="85000" lnSpcReduction="10000"/>
          </a:bodyPr>
          <a:lstStyle/>
          <a:p>
            <a:pPr>
              <a:spcAft>
                <a:spcPts val="1200"/>
              </a:spcAft>
            </a:pPr>
            <a:r>
              <a:rPr lang="en-US" sz="2800" b="1" dirty="0">
                <a:solidFill>
                  <a:sysClr val="windowText" lastClr="000000">
                    <a:hueOff val="0"/>
                    <a:satOff val="0"/>
                    <a:lumOff val="0"/>
                    <a:alphaOff val="0"/>
                  </a:sysClr>
                </a:solidFill>
              </a:rPr>
              <a:t>January 2014 All College Day: “Learning that Lasts”</a:t>
            </a:r>
          </a:p>
          <a:p>
            <a:pPr>
              <a:spcAft>
                <a:spcPts val="1200"/>
              </a:spcAft>
            </a:pPr>
            <a:r>
              <a:rPr lang="en-US" sz="2800" b="1" dirty="0">
                <a:solidFill>
                  <a:sysClr val="windowText" lastClr="000000">
                    <a:hueOff val="0"/>
                    <a:satOff val="0"/>
                    <a:lumOff val="0"/>
                    <a:alphaOff val="0"/>
                  </a:sysClr>
                </a:solidFill>
              </a:rPr>
              <a:t>January 2014 Academic Senate Retreat: “Continuing the Conversation”</a:t>
            </a:r>
          </a:p>
          <a:p>
            <a:pPr>
              <a:spcAft>
                <a:spcPts val="1200"/>
              </a:spcAft>
            </a:pPr>
            <a:r>
              <a:rPr lang="en-US" sz="2800" b="1" dirty="0">
                <a:solidFill>
                  <a:sysClr val="windowText" lastClr="000000">
                    <a:hueOff val="0"/>
                    <a:satOff val="0"/>
                    <a:lumOff val="0"/>
                    <a:alphaOff val="0"/>
                  </a:sysClr>
                </a:solidFill>
              </a:rPr>
              <a:t>October 2015: “</a:t>
            </a:r>
            <a:r>
              <a:rPr lang="en-US" sz="2800" b="1" dirty="0" err="1">
                <a:solidFill>
                  <a:sysClr val="windowText" lastClr="000000">
                    <a:hueOff val="0"/>
                    <a:satOff val="0"/>
                    <a:lumOff val="0"/>
                    <a:alphaOff val="0"/>
                  </a:sysClr>
                </a:solidFill>
              </a:rPr>
              <a:t>Spooktacular</a:t>
            </a:r>
            <a:r>
              <a:rPr lang="en-US" sz="2800" b="1" dirty="0">
                <a:solidFill>
                  <a:sysClr val="windowText" lastClr="000000">
                    <a:hueOff val="0"/>
                    <a:satOff val="0"/>
                    <a:lumOff val="0"/>
                    <a:alphaOff val="0"/>
                  </a:sysClr>
                </a:solidFill>
              </a:rPr>
              <a:t> Assessment Day”</a:t>
            </a:r>
          </a:p>
          <a:p>
            <a:pPr>
              <a:spcAft>
                <a:spcPts val="1200"/>
              </a:spcAft>
            </a:pPr>
            <a:r>
              <a:rPr lang="en-US" sz="2800" b="1" dirty="0">
                <a:solidFill>
                  <a:sysClr val="windowText" lastClr="000000">
                    <a:hueOff val="0"/>
                    <a:satOff val="0"/>
                    <a:lumOff val="0"/>
                    <a:alphaOff val="0"/>
                  </a:sysClr>
                </a:solidFill>
              </a:rPr>
              <a:t>April 2016: “Last Outcome Standing” Workshops</a:t>
            </a:r>
          </a:p>
          <a:p>
            <a:pPr>
              <a:spcAft>
                <a:spcPts val="1200"/>
              </a:spcAft>
            </a:pPr>
            <a:r>
              <a:rPr lang="en-US" sz="2800" b="1" dirty="0">
                <a:solidFill>
                  <a:sysClr val="windowText" lastClr="000000">
                    <a:hueOff val="0"/>
                    <a:satOff val="0"/>
                    <a:lumOff val="0"/>
                    <a:alphaOff val="0"/>
                  </a:sysClr>
                </a:solidFill>
              </a:rPr>
              <a:t>May 2016: Employee Survey</a:t>
            </a:r>
          </a:p>
          <a:p>
            <a:pPr>
              <a:spcAft>
                <a:spcPts val="1200"/>
              </a:spcAft>
            </a:pPr>
            <a:r>
              <a:rPr lang="en-US" sz="2800" b="1" dirty="0">
                <a:solidFill>
                  <a:sysClr val="windowText" lastClr="000000">
                    <a:hueOff val="0"/>
                    <a:satOff val="0"/>
                    <a:lumOff val="0"/>
                    <a:alphaOff val="0"/>
                  </a:sysClr>
                </a:solidFill>
              </a:rPr>
              <a:t>2016-2017: Governance discussions &amp; approvals of new Core Competencies</a:t>
            </a:r>
          </a:p>
          <a:p>
            <a:endParaRPr lang="en-US" dirty="0"/>
          </a:p>
          <a:p>
            <a:endParaRPr lang="en-US" dirty="0"/>
          </a:p>
          <a:p>
            <a:endParaRPr lang="en-US" dirty="0"/>
          </a:p>
        </p:txBody>
      </p:sp>
      <p:sp>
        <p:nvSpPr>
          <p:cNvPr id="3" name="Title 2"/>
          <p:cNvSpPr>
            <a:spLocks noGrp="1"/>
          </p:cNvSpPr>
          <p:nvPr>
            <p:ph type="title"/>
          </p:nvPr>
        </p:nvSpPr>
        <p:spPr>
          <a:xfrm>
            <a:off x="457200" y="533400"/>
            <a:ext cx="8229600" cy="1252728"/>
          </a:xfrm>
        </p:spPr>
        <p:txBody>
          <a:bodyPr>
            <a:normAutofit/>
          </a:bodyPr>
          <a:lstStyle/>
          <a:p>
            <a:r>
              <a:rPr lang="en-US" b="1" dirty="0">
                <a:solidFill>
                  <a:schemeClr val="tx1"/>
                </a:solidFill>
              </a:rPr>
              <a:t>College-Wide Dialogue and Input</a:t>
            </a:r>
          </a:p>
        </p:txBody>
      </p:sp>
    </p:spTree>
    <p:extLst>
      <p:ext uri="{BB962C8B-B14F-4D97-AF65-F5344CB8AC3E}">
        <p14:creationId xmlns:p14="http://schemas.microsoft.com/office/powerpoint/2010/main" val="538840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919FF-DCA7-4321-B67E-077C470531EA}"/>
              </a:ext>
            </a:extLst>
          </p:cNvPr>
          <p:cNvSpPr>
            <a:spLocks noGrp="1"/>
          </p:cNvSpPr>
          <p:nvPr>
            <p:ph type="title"/>
          </p:nvPr>
        </p:nvSpPr>
        <p:spPr/>
        <p:txBody>
          <a:bodyPr>
            <a:noAutofit/>
          </a:bodyPr>
          <a:lstStyle/>
          <a:p>
            <a:r>
              <a:rPr lang="en-US" sz="3600" b="1" dirty="0">
                <a:solidFill>
                  <a:schemeClr val="tx1"/>
                </a:solidFill>
                <a:latin typeface="+mn-lt"/>
              </a:rPr>
              <a:t>How did we do it?</a:t>
            </a:r>
          </a:p>
        </p:txBody>
      </p:sp>
      <p:pic>
        <p:nvPicPr>
          <p:cNvPr id="8" name="Content Placeholder 7"/>
          <p:cNvPicPr>
            <a:picLocks noGrp="1" noChangeAspect="1"/>
          </p:cNvPicPr>
          <p:nvPr>
            <p:ph idx="1"/>
          </p:nvPr>
        </p:nvPicPr>
        <p:blipFill>
          <a:blip r:embed="rId2"/>
          <a:stretch>
            <a:fillRect/>
          </a:stretch>
        </p:blipFill>
        <p:spPr>
          <a:xfrm>
            <a:off x="1950720" y="2514600"/>
            <a:ext cx="5242560" cy="3931920"/>
          </a:xfrm>
          <a:prstGeom prst="rect">
            <a:avLst/>
          </a:prstGeom>
        </p:spPr>
      </p:pic>
    </p:spTree>
    <p:extLst>
      <p:ext uri="{BB962C8B-B14F-4D97-AF65-F5344CB8AC3E}">
        <p14:creationId xmlns:p14="http://schemas.microsoft.com/office/powerpoint/2010/main" val="1277714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2590800"/>
            <a:ext cx="5486400" cy="4114800"/>
          </a:xfrm>
        </p:spPr>
      </p:pic>
      <p:sp>
        <p:nvSpPr>
          <p:cNvPr id="2" name="Title 1">
            <a:extLst>
              <a:ext uri="{FF2B5EF4-FFF2-40B4-BE49-F238E27FC236}">
                <a16:creationId xmlns:a16="http://schemas.microsoft.com/office/drawing/2014/main" id="{FDA919FF-DCA7-4321-B67E-077C470531EA}"/>
              </a:ext>
            </a:extLst>
          </p:cNvPr>
          <p:cNvSpPr>
            <a:spLocks noGrp="1"/>
          </p:cNvSpPr>
          <p:nvPr>
            <p:ph type="title"/>
          </p:nvPr>
        </p:nvSpPr>
        <p:spPr/>
        <p:txBody>
          <a:bodyPr>
            <a:noAutofit/>
          </a:bodyPr>
          <a:lstStyle/>
          <a:p>
            <a:r>
              <a:rPr lang="en-US" sz="3600" b="1" dirty="0">
                <a:solidFill>
                  <a:schemeClr val="tx1"/>
                </a:solidFill>
                <a:latin typeface="+mn-lt"/>
              </a:rPr>
              <a:t>How did we do it?</a:t>
            </a:r>
          </a:p>
        </p:txBody>
      </p:sp>
    </p:spTree>
    <p:extLst>
      <p:ext uri="{BB962C8B-B14F-4D97-AF65-F5344CB8AC3E}">
        <p14:creationId xmlns:p14="http://schemas.microsoft.com/office/powerpoint/2010/main" val="2752644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919FF-DCA7-4321-B67E-077C470531EA}"/>
              </a:ext>
            </a:extLst>
          </p:cNvPr>
          <p:cNvSpPr>
            <a:spLocks noGrp="1"/>
          </p:cNvSpPr>
          <p:nvPr>
            <p:ph type="title"/>
          </p:nvPr>
        </p:nvSpPr>
        <p:spPr/>
        <p:txBody>
          <a:bodyPr>
            <a:noAutofit/>
          </a:bodyPr>
          <a:lstStyle/>
          <a:p>
            <a:r>
              <a:rPr lang="en-US" sz="3600" b="1" dirty="0">
                <a:solidFill>
                  <a:schemeClr val="tx1"/>
                </a:solidFill>
                <a:latin typeface="+mn-lt"/>
              </a:rPr>
              <a:t>How did we do it?</a:t>
            </a:r>
          </a:p>
        </p:txBody>
      </p:sp>
      <p:pic>
        <p:nvPicPr>
          <p:cNvPr id="7" name="Content Placeholder 6"/>
          <p:cNvPicPr>
            <a:picLocks noGrp="1" noChangeAspect="1"/>
          </p:cNvPicPr>
          <p:nvPr>
            <p:ph idx="1"/>
          </p:nvPr>
        </p:nvPicPr>
        <p:blipFill>
          <a:blip r:embed="rId2"/>
          <a:stretch>
            <a:fillRect/>
          </a:stretch>
        </p:blipFill>
        <p:spPr>
          <a:xfrm>
            <a:off x="1463040" y="2057400"/>
            <a:ext cx="6217920" cy="4663440"/>
          </a:xfrm>
          <a:prstGeom prst="rect">
            <a:avLst/>
          </a:prstGeom>
        </p:spPr>
      </p:pic>
    </p:spTree>
    <p:extLst>
      <p:ext uri="{BB962C8B-B14F-4D97-AF65-F5344CB8AC3E}">
        <p14:creationId xmlns:p14="http://schemas.microsoft.com/office/powerpoint/2010/main" val="4119356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919FF-DCA7-4321-B67E-077C470531EA}"/>
              </a:ext>
            </a:extLst>
          </p:cNvPr>
          <p:cNvSpPr>
            <a:spLocks noGrp="1"/>
          </p:cNvSpPr>
          <p:nvPr>
            <p:ph type="title"/>
          </p:nvPr>
        </p:nvSpPr>
        <p:spPr/>
        <p:txBody>
          <a:bodyPr>
            <a:noAutofit/>
          </a:bodyPr>
          <a:lstStyle/>
          <a:p>
            <a:r>
              <a:rPr lang="en-US" sz="3600" b="1" dirty="0">
                <a:solidFill>
                  <a:schemeClr val="tx1"/>
                </a:solidFill>
                <a:latin typeface="+mn-lt"/>
              </a:rPr>
              <a:t>How did we do it?</a:t>
            </a:r>
          </a:p>
        </p:txBody>
      </p:sp>
      <p:pic>
        <p:nvPicPr>
          <p:cNvPr id="4" name="Content Placeholder 3"/>
          <p:cNvPicPr>
            <a:picLocks noGrp="1" noChangeAspect="1"/>
          </p:cNvPicPr>
          <p:nvPr>
            <p:ph idx="1"/>
          </p:nvPr>
        </p:nvPicPr>
        <p:blipFill>
          <a:blip r:embed="rId2"/>
          <a:stretch>
            <a:fillRect/>
          </a:stretch>
        </p:blipFill>
        <p:spPr>
          <a:xfrm>
            <a:off x="1158240" y="2288286"/>
            <a:ext cx="6827520" cy="4539234"/>
          </a:xfrm>
          <a:prstGeom prst="rect">
            <a:avLst/>
          </a:prstGeom>
        </p:spPr>
      </p:pic>
    </p:spTree>
    <p:extLst>
      <p:ext uri="{BB962C8B-B14F-4D97-AF65-F5344CB8AC3E}">
        <p14:creationId xmlns:p14="http://schemas.microsoft.com/office/powerpoint/2010/main" val="1301746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919FF-DCA7-4321-B67E-077C470531EA}"/>
              </a:ext>
            </a:extLst>
          </p:cNvPr>
          <p:cNvSpPr>
            <a:spLocks noGrp="1"/>
          </p:cNvSpPr>
          <p:nvPr>
            <p:ph type="title"/>
          </p:nvPr>
        </p:nvSpPr>
        <p:spPr/>
        <p:txBody>
          <a:bodyPr>
            <a:noAutofit/>
          </a:bodyPr>
          <a:lstStyle/>
          <a:p>
            <a:r>
              <a:rPr lang="en-US" sz="3600" b="1" dirty="0">
                <a:solidFill>
                  <a:schemeClr val="tx1"/>
                </a:solidFill>
                <a:latin typeface="+mn-lt"/>
              </a:rPr>
              <a:t>How did we do it?</a:t>
            </a:r>
          </a:p>
        </p:txBody>
      </p:sp>
      <p:pic>
        <p:nvPicPr>
          <p:cNvPr id="5" name="Content Placeholder 4"/>
          <p:cNvPicPr>
            <a:picLocks noGrp="1" noChangeAspect="1"/>
          </p:cNvPicPr>
          <p:nvPr>
            <p:ph idx="1"/>
          </p:nvPr>
        </p:nvPicPr>
        <p:blipFill>
          <a:blip r:embed="rId2"/>
          <a:stretch>
            <a:fillRect/>
          </a:stretch>
        </p:blipFill>
        <p:spPr>
          <a:xfrm>
            <a:off x="1219200" y="2286000"/>
            <a:ext cx="6705600" cy="4458176"/>
          </a:xfrm>
          <a:prstGeom prst="rect">
            <a:avLst/>
          </a:prstGeom>
        </p:spPr>
      </p:pic>
    </p:spTree>
    <p:extLst>
      <p:ext uri="{BB962C8B-B14F-4D97-AF65-F5344CB8AC3E}">
        <p14:creationId xmlns:p14="http://schemas.microsoft.com/office/powerpoint/2010/main" val="1712809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810449-5B75-4922-A950-96505EF2D01C}"/>
              </a:ext>
            </a:extLst>
          </p:cNvPr>
          <p:cNvSpPr>
            <a:spLocks noGrp="1"/>
          </p:cNvSpPr>
          <p:nvPr>
            <p:ph idx="1"/>
          </p:nvPr>
        </p:nvSpPr>
        <p:spPr>
          <a:xfrm>
            <a:off x="867833" y="2286000"/>
            <a:ext cx="7408333" cy="3450696"/>
          </a:xfrm>
        </p:spPr>
        <p:txBody>
          <a:bodyPr>
            <a:normAutofit/>
          </a:bodyPr>
          <a:lstStyle/>
          <a:p>
            <a:r>
              <a:rPr lang="en-US" b="1" dirty="0">
                <a:solidFill>
                  <a:schemeClr val="tx1"/>
                </a:solidFill>
              </a:rPr>
              <a:t>2008: GELOs and CTELOs adopted</a:t>
            </a:r>
          </a:p>
          <a:p>
            <a:r>
              <a:rPr lang="en-US" b="1" dirty="0">
                <a:solidFill>
                  <a:schemeClr val="tx1"/>
                </a:solidFill>
              </a:rPr>
              <a:t>2008: CSLOs developed </a:t>
            </a:r>
          </a:p>
          <a:p>
            <a:r>
              <a:rPr lang="en-US" b="1" dirty="0">
                <a:solidFill>
                  <a:schemeClr val="tx1"/>
                </a:solidFill>
              </a:rPr>
              <a:t>2008: Assessment calendar created</a:t>
            </a:r>
          </a:p>
          <a:p>
            <a:r>
              <a:rPr lang="en-US" b="1" dirty="0">
                <a:solidFill>
                  <a:schemeClr val="tx1"/>
                </a:solidFill>
              </a:rPr>
              <a:t>2010: ISLOs adopted</a:t>
            </a:r>
          </a:p>
          <a:p>
            <a:r>
              <a:rPr lang="en-US" b="1" dirty="0">
                <a:solidFill>
                  <a:schemeClr val="tx1"/>
                </a:solidFill>
              </a:rPr>
              <a:t>2011: Specific program outcomes created</a:t>
            </a:r>
          </a:p>
          <a:p>
            <a:r>
              <a:rPr lang="en-US" b="1" dirty="0">
                <a:solidFill>
                  <a:schemeClr val="tx1"/>
                </a:solidFill>
              </a:rPr>
              <a:t>2016: GELOs &amp; CTELOs merged</a:t>
            </a:r>
          </a:p>
          <a:p>
            <a:r>
              <a:rPr lang="en-US" b="1" dirty="0">
                <a:solidFill>
                  <a:schemeClr val="tx1"/>
                </a:solidFill>
              </a:rPr>
              <a:t>2017:Core </a:t>
            </a:r>
            <a:r>
              <a:rPr lang="en-US" b="1">
                <a:solidFill>
                  <a:schemeClr val="tx1"/>
                </a:solidFill>
              </a:rPr>
              <a:t>Competencies developed</a:t>
            </a:r>
            <a:endParaRPr lang="en-US" b="1" dirty="0">
              <a:solidFill>
                <a:schemeClr val="tx1"/>
              </a:solidFill>
            </a:endParaRPr>
          </a:p>
          <a:p>
            <a:endParaRPr lang="en-US" b="1" dirty="0">
              <a:solidFill>
                <a:schemeClr val="tx1"/>
              </a:solidFill>
            </a:endParaRPr>
          </a:p>
        </p:txBody>
      </p:sp>
      <p:sp>
        <p:nvSpPr>
          <p:cNvPr id="3" name="Title 2">
            <a:extLst>
              <a:ext uri="{FF2B5EF4-FFF2-40B4-BE49-F238E27FC236}">
                <a16:creationId xmlns:a16="http://schemas.microsoft.com/office/drawing/2014/main" id="{02758F38-4EB1-4373-BD2B-2B4479376F64}"/>
              </a:ext>
            </a:extLst>
          </p:cNvPr>
          <p:cNvSpPr>
            <a:spLocks noGrp="1"/>
          </p:cNvSpPr>
          <p:nvPr>
            <p:ph type="title"/>
          </p:nvPr>
        </p:nvSpPr>
        <p:spPr/>
        <p:txBody>
          <a:bodyPr/>
          <a:lstStyle/>
          <a:p>
            <a:r>
              <a:rPr lang="en-US" b="1" dirty="0">
                <a:solidFill>
                  <a:schemeClr val="tx1"/>
                </a:solidFill>
              </a:rPr>
              <a:t>Outcomes History</a:t>
            </a:r>
          </a:p>
        </p:txBody>
      </p:sp>
      <p:sp>
        <p:nvSpPr>
          <p:cNvPr id="4" name="Right Brace 3"/>
          <p:cNvSpPr/>
          <p:nvPr/>
        </p:nvSpPr>
        <p:spPr>
          <a:xfrm>
            <a:off x="5943600" y="2286000"/>
            <a:ext cx="457200" cy="1371600"/>
          </a:xfrm>
          <a:prstGeom prst="rightBrace">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ight Brace 4"/>
          <p:cNvSpPr/>
          <p:nvPr/>
        </p:nvSpPr>
        <p:spPr>
          <a:xfrm>
            <a:off x="4267200" y="3581400"/>
            <a:ext cx="152400" cy="537830"/>
          </a:xfrm>
          <a:prstGeom prst="rightBrace">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p:cNvSpPr/>
          <p:nvPr/>
        </p:nvSpPr>
        <p:spPr>
          <a:xfrm>
            <a:off x="6324600" y="4517496"/>
            <a:ext cx="304800" cy="892704"/>
          </a:xfrm>
          <a:prstGeom prst="rightBrace">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6553200" y="2743200"/>
            <a:ext cx="1828800" cy="646331"/>
          </a:xfrm>
          <a:prstGeom prst="rect">
            <a:avLst/>
          </a:prstGeom>
          <a:noFill/>
        </p:spPr>
        <p:txBody>
          <a:bodyPr wrap="square" rtlCol="0">
            <a:spAutoFit/>
          </a:bodyPr>
          <a:lstStyle/>
          <a:p>
            <a:r>
              <a:rPr lang="en-US" dirty="0"/>
              <a:t>by Outcomes </a:t>
            </a:r>
            <a:r>
              <a:rPr lang="en-US" dirty="0" err="1"/>
              <a:t>Cmte</a:t>
            </a:r>
            <a:r>
              <a:rPr lang="en-US" dirty="0"/>
              <a:t>.</a:t>
            </a:r>
          </a:p>
        </p:txBody>
      </p:sp>
      <p:sp>
        <p:nvSpPr>
          <p:cNvPr id="10" name="TextBox 9"/>
          <p:cNvSpPr txBox="1"/>
          <p:nvPr/>
        </p:nvSpPr>
        <p:spPr>
          <a:xfrm>
            <a:off x="4722223" y="3665649"/>
            <a:ext cx="1219200" cy="369332"/>
          </a:xfrm>
          <a:prstGeom prst="rect">
            <a:avLst/>
          </a:prstGeom>
          <a:noFill/>
        </p:spPr>
        <p:txBody>
          <a:bodyPr wrap="square" rtlCol="0">
            <a:spAutoFit/>
          </a:bodyPr>
          <a:lstStyle/>
          <a:p>
            <a:r>
              <a:rPr lang="en-US" dirty="0"/>
              <a:t>by SLOAC</a:t>
            </a:r>
          </a:p>
        </p:txBody>
      </p:sp>
      <p:sp>
        <p:nvSpPr>
          <p:cNvPr id="11" name="TextBox 10"/>
          <p:cNvSpPr txBox="1"/>
          <p:nvPr/>
        </p:nvSpPr>
        <p:spPr>
          <a:xfrm>
            <a:off x="6858000" y="4779182"/>
            <a:ext cx="1066800" cy="369332"/>
          </a:xfrm>
          <a:prstGeom prst="rect">
            <a:avLst/>
          </a:prstGeom>
          <a:noFill/>
        </p:spPr>
        <p:txBody>
          <a:bodyPr wrap="square" rtlCol="0">
            <a:spAutoFit/>
          </a:bodyPr>
          <a:lstStyle/>
          <a:p>
            <a:r>
              <a:rPr lang="en-US" dirty="0"/>
              <a:t>By OAC</a:t>
            </a:r>
          </a:p>
        </p:txBody>
      </p:sp>
    </p:spTree>
    <p:extLst>
      <p:ext uri="{BB962C8B-B14F-4D97-AF65-F5344CB8AC3E}">
        <p14:creationId xmlns:p14="http://schemas.microsoft.com/office/powerpoint/2010/main" val="2044034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9CA763-5D3E-42BF-A9E1-A5D1D6A0C22B}"/>
              </a:ext>
            </a:extLst>
          </p:cNvPr>
          <p:cNvSpPr>
            <a:spLocks noGrp="1"/>
          </p:cNvSpPr>
          <p:nvPr>
            <p:ph idx="1"/>
          </p:nvPr>
        </p:nvSpPr>
        <p:spPr>
          <a:xfrm>
            <a:off x="628650" y="2057400"/>
            <a:ext cx="7886700" cy="4267199"/>
          </a:xfrm>
        </p:spPr>
        <p:txBody>
          <a:bodyPr>
            <a:normAutofit fontScale="77500" lnSpcReduction="20000"/>
          </a:bodyPr>
          <a:lstStyle/>
          <a:p>
            <a:r>
              <a:rPr lang="en-US" sz="2800" b="1" dirty="0">
                <a:solidFill>
                  <a:schemeClr val="tx1"/>
                </a:solidFill>
              </a:rPr>
              <a:t>October 2015: Assessment Day</a:t>
            </a:r>
          </a:p>
          <a:p>
            <a:pPr lvl="1"/>
            <a:r>
              <a:rPr lang="en-US" sz="2800" b="1" dirty="0">
                <a:solidFill>
                  <a:schemeClr val="tx1"/>
                </a:solidFill>
              </a:rPr>
              <a:t>Merge the GELOs and ILOs</a:t>
            </a:r>
          </a:p>
          <a:p>
            <a:pPr lvl="1"/>
            <a:r>
              <a:rPr lang="en-US" sz="2800" b="1" dirty="0">
                <a:solidFill>
                  <a:schemeClr val="tx1"/>
                </a:solidFill>
              </a:rPr>
              <a:t>Models evaluated</a:t>
            </a:r>
          </a:p>
          <a:p>
            <a:r>
              <a:rPr lang="en-US" sz="2800" b="1" dirty="0">
                <a:solidFill>
                  <a:schemeClr val="tx1"/>
                </a:solidFill>
              </a:rPr>
              <a:t>April 2016: Breakout sessions</a:t>
            </a:r>
          </a:p>
          <a:p>
            <a:pPr lvl="1"/>
            <a:r>
              <a:rPr lang="en-US" sz="2800" b="1" dirty="0">
                <a:solidFill>
                  <a:schemeClr val="tx1"/>
                </a:solidFill>
              </a:rPr>
              <a:t>Options explored</a:t>
            </a:r>
          </a:p>
          <a:p>
            <a:pPr lvl="1"/>
            <a:r>
              <a:rPr lang="en-US" sz="2800" b="1" dirty="0">
                <a:solidFill>
                  <a:schemeClr val="tx1"/>
                </a:solidFill>
              </a:rPr>
              <a:t>Blend GELOs with ILOs</a:t>
            </a:r>
          </a:p>
          <a:p>
            <a:pPr lvl="1"/>
            <a:r>
              <a:rPr lang="en-US" sz="2800" b="1" dirty="0">
                <a:solidFill>
                  <a:schemeClr val="tx1"/>
                </a:solidFill>
              </a:rPr>
              <a:t>LEAP Outcomes as a model  (Liberal Education and America’s Promise)</a:t>
            </a:r>
          </a:p>
          <a:p>
            <a:pPr lvl="1"/>
            <a:r>
              <a:rPr lang="en-US" sz="2800" b="1" dirty="0">
                <a:solidFill>
                  <a:schemeClr val="tx1"/>
                </a:solidFill>
                <a:hlinkClick r:id="rId2"/>
              </a:rPr>
              <a:t>https://www.aacu.org/leap</a:t>
            </a:r>
            <a:r>
              <a:rPr lang="en-US" sz="2800" b="1" dirty="0">
                <a:solidFill>
                  <a:schemeClr val="tx1"/>
                </a:solidFill>
              </a:rPr>
              <a:t> </a:t>
            </a:r>
          </a:p>
          <a:p>
            <a:pPr lvl="1"/>
            <a:r>
              <a:rPr lang="en-US" sz="2800" b="1" dirty="0">
                <a:solidFill>
                  <a:schemeClr val="tx1"/>
                </a:solidFill>
                <a:hlinkClick r:id="rId3"/>
              </a:rPr>
              <a:t>https://www.aacu.org/leap/essential-learning-outcomes</a:t>
            </a:r>
            <a:r>
              <a:rPr lang="en-US" sz="2800" b="1" dirty="0">
                <a:solidFill>
                  <a:schemeClr val="tx1"/>
                </a:solidFill>
              </a:rPr>
              <a:t> </a:t>
            </a:r>
          </a:p>
          <a:p>
            <a:r>
              <a:rPr lang="en-US" sz="2800" b="1" dirty="0">
                <a:solidFill>
                  <a:schemeClr val="tx1"/>
                </a:solidFill>
              </a:rPr>
              <a:t>May 2016: Faculty Survey</a:t>
            </a:r>
          </a:p>
          <a:p>
            <a:pPr lvl="1"/>
            <a:r>
              <a:rPr lang="en-US" sz="2800" b="1" dirty="0">
                <a:solidFill>
                  <a:schemeClr val="tx1"/>
                </a:solidFill>
              </a:rPr>
              <a:t>Blended model favored integrating into the LEAP Outcomes</a:t>
            </a:r>
          </a:p>
          <a:p>
            <a:pPr lvl="1"/>
            <a:endParaRPr lang="en-US" dirty="0"/>
          </a:p>
        </p:txBody>
      </p:sp>
      <p:sp>
        <p:nvSpPr>
          <p:cNvPr id="2" name="Title 1">
            <a:extLst>
              <a:ext uri="{FF2B5EF4-FFF2-40B4-BE49-F238E27FC236}">
                <a16:creationId xmlns:a16="http://schemas.microsoft.com/office/drawing/2014/main" id="{71EB4713-BAF7-49FD-B721-174ABF09C929}"/>
              </a:ext>
            </a:extLst>
          </p:cNvPr>
          <p:cNvSpPr>
            <a:spLocks noGrp="1"/>
          </p:cNvSpPr>
          <p:nvPr>
            <p:ph type="title"/>
          </p:nvPr>
        </p:nvSpPr>
        <p:spPr/>
        <p:txBody>
          <a:bodyPr>
            <a:noAutofit/>
          </a:bodyPr>
          <a:lstStyle/>
          <a:p>
            <a:pPr algn="ctr"/>
            <a:r>
              <a:rPr lang="en-US" sz="3200" b="1" dirty="0">
                <a:solidFill>
                  <a:schemeClr val="tx1"/>
                </a:solidFill>
                <a:latin typeface="+mn-lt"/>
              </a:rPr>
              <a:t>2015-2016</a:t>
            </a:r>
            <a:br>
              <a:rPr lang="en-US" sz="3200" b="1" dirty="0">
                <a:solidFill>
                  <a:schemeClr val="tx1"/>
                </a:solidFill>
                <a:latin typeface="+mn-lt"/>
              </a:rPr>
            </a:br>
            <a:r>
              <a:rPr lang="en-US" sz="3200" b="1" dirty="0">
                <a:solidFill>
                  <a:schemeClr val="tx1"/>
                </a:solidFill>
                <a:latin typeface="+mn-lt"/>
              </a:rPr>
              <a:t>  The College Faculty, Staff and Administrators Weigh in on the Adoption of New ILOs</a:t>
            </a:r>
          </a:p>
        </p:txBody>
      </p:sp>
    </p:spTree>
    <p:extLst>
      <p:ext uri="{BB962C8B-B14F-4D97-AF65-F5344CB8AC3E}">
        <p14:creationId xmlns:p14="http://schemas.microsoft.com/office/powerpoint/2010/main" val="3942423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514600"/>
            <a:ext cx="7408333" cy="3962399"/>
          </a:xfrm>
        </p:spPr>
        <p:txBody>
          <a:bodyPr/>
          <a:lstStyle/>
          <a:p>
            <a:pPr>
              <a:spcAft>
                <a:spcPts val="600"/>
              </a:spcAft>
            </a:pPr>
            <a:r>
              <a:rPr lang="en-US" b="1" dirty="0">
                <a:solidFill>
                  <a:schemeClr val="tx1"/>
                </a:solidFill>
              </a:rPr>
              <a:t>No reinventing the wheel – national models based on extensive analysis and wide input</a:t>
            </a:r>
          </a:p>
          <a:p>
            <a:pPr>
              <a:spcAft>
                <a:spcPts val="600"/>
              </a:spcAft>
            </a:pPr>
            <a:r>
              <a:rPr lang="en-US" b="1" dirty="0">
                <a:solidFill>
                  <a:schemeClr val="tx1"/>
                </a:solidFill>
              </a:rPr>
              <a:t>21</a:t>
            </a:r>
            <a:r>
              <a:rPr lang="en-US" b="1" baseline="30000" dirty="0">
                <a:solidFill>
                  <a:schemeClr val="tx1"/>
                </a:solidFill>
              </a:rPr>
              <a:t>st</a:t>
            </a:r>
            <a:r>
              <a:rPr lang="en-US" b="1" dirty="0">
                <a:solidFill>
                  <a:schemeClr val="tx1"/>
                </a:solidFill>
              </a:rPr>
              <a:t> Century outcomes in the LEAP align to NEA’s “Four C’s”, WASC Sr.’s “Big Five,” &amp; ACCJC Standards 2.A.11. &amp; 2.A.12.</a:t>
            </a:r>
          </a:p>
          <a:p>
            <a:pPr>
              <a:spcAft>
                <a:spcPts val="600"/>
              </a:spcAft>
            </a:pPr>
            <a:r>
              <a:rPr lang="en-US" b="1" dirty="0">
                <a:solidFill>
                  <a:schemeClr val="tx1"/>
                </a:solidFill>
              </a:rPr>
              <a:t>Broad LEAP statements allow alignment across the institution, and were readily adapted &amp; fine-tuned</a:t>
            </a:r>
          </a:p>
          <a:p>
            <a:pPr>
              <a:spcAft>
                <a:spcPts val="600"/>
              </a:spcAft>
            </a:pPr>
            <a:r>
              <a:rPr lang="en-US" b="1" dirty="0">
                <a:solidFill>
                  <a:schemeClr val="tx1"/>
                </a:solidFill>
              </a:rPr>
              <a:t>Detailed VALUE rubrics compliment LEAP’s broad, overarching nature</a:t>
            </a:r>
          </a:p>
        </p:txBody>
      </p:sp>
      <p:sp>
        <p:nvSpPr>
          <p:cNvPr id="3" name="Title 2"/>
          <p:cNvSpPr>
            <a:spLocks noGrp="1"/>
          </p:cNvSpPr>
          <p:nvPr>
            <p:ph type="title"/>
          </p:nvPr>
        </p:nvSpPr>
        <p:spPr/>
        <p:txBody>
          <a:bodyPr>
            <a:normAutofit fontScale="90000"/>
          </a:bodyPr>
          <a:lstStyle/>
          <a:p>
            <a:r>
              <a:rPr lang="en-US" b="1" dirty="0">
                <a:solidFill>
                  <a:schemeClr val="tx1"/>
                </a:solidFill>
              </a:rPr>
              <a:t>Adopting the AAC&amp;U LEAP Outcomes &amp; VALUE Rubrics</a:t>
            </a:r>
            <a:endParaRPr lang="en-US" b="1" dirty="0"/>
          </a:p>
        </p:txBody>
      </p:sp>
    </p:spTree>
    <p:extLst>
      <p:ext uri="{BB962C8B-B14F-4D97-AF65-F5344CB8AC3E}">
        <p14:creationId xmlns:p14="http://schemas.microsoft.com/office/powerpoint/2010/main" val="40077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6380D-CE3E-48A7-97A2-9B427E6120A5}"/>
              </a:ext>
            </a:extLst>
          </p:cNvPr>
          <p:cNvSpPr>
            <a:spLocks noGrp="1"/>
          </p:cNvSpPr>
          <p:nvPr>
            <p:ph type="ctrTitle"/>
          </p:nvPr>
        </p:nvSpPr>
        <p:spPr/>
        <p:txBody>
          <a:bodyPr/>
          <a:lstStyle/>
          <a:p>
            <a:r>
              <a:rPr lang="en-US" b="1" dirty="0">
                <a:solidFill>
                  <a:schemeClr val="tx1"/>
                </a:solidFill>
              </a:rPr>
              <a:t>The Core Competencies</a:t>
            </a:r>
          </a:p>
        </p:txBody>
      </p:sp>
    </p:spTree>
    <p:extLst>
      <p:ext uri="{BB962C8B-B14F-4D97-AF65-F5344CB8AC3E}">
        <p14:creationId xmlns:p14="http://schemas.microsoft.com/office/powerpoint/2010/main" val="2450825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09800"/>
            <a:ext cx="7408333" cy="3810000"/>
          </a:xfrm>
        </p:spPr>
        <p:txBody>
          <a:bodyPr>
            <a:noAutofit/>
          </a:bodyPr>
          <a:lstStyle/>
          <a:p>
            <a:pPr>
              <a:spcAft>
                <a:spcPts val="1200"/>
              </a:spcAft>
            </a:pPr>
            <a:endParaRPr lang="en-US" sz="2200" b="1" dirty="0"/>
          </a:p>
          <a:p>
            <a:pPr>
              <a:spcAft>
                <a:spcPts val="1200"/>
              </a:spcAft>
            </a:pPr>
            <a:r>
              <a:rPr lang="en-US" b="1" dirty="0">
                <a:solidFill>
                  <a:schemeClr val="tx1"/>
                </a:solidFill>
              </a:rPr>
              <a:t>Competencies  are measurable skills and abilities which demonstrate applied learning. </a:t>
            </a:r>
          </a:p>
          <a:p>
            <a:pPr>
              <a:spcAft>
                <a:spcPts val="1200"/>
              </a:spcAft>
            </a:pPr>
            <a:r>
              <a:rPr lang="en-US" b="1" dirty="0">
                <a:solidFill>
                  <a:schemeClr val="tx1"/>
                </a:solidFill>
              </a:rPr>
              <a:t>The use of “competencies” instead of “outcomes,” is in keeping with current recommendations of the statewide Academic Senate, and in tune with the intent to prepare students for twenty-first century challenges.</a:t>
            </a:r>
          </a:p>
          <a:p>
            <a:endParaRPr lang="en-US" sz="1800" dirty="0"/>
          </a:p>
        </p:txBody>
      </p:sp>
      <p:sp>
        <p:nvSpPr>
          <p:cNvPr id="2" name="Title 1"/>
          <p:cNvSpPr>
            <a:spLocks noGrp="1"/>
          </p:cNvSpPr>
          <p:nvPr>
            <p:ph type="title"/>
          </p:nvPr>
        </p:nvSpPr>
        <p:spPr/>
        <p:txBody>
          <a:bodyPr>
            <a:noAutofit/>
          </a:bodyPr>
          <a:lstStyle/>
          <a:p>
            <a:r>
              <a:rPr lang="en-US" sz="4000" b="1" dirty="0">
                <a:solidFill>
                  <a:schemeClr val="tx1"/>
                </a:solidFill>
              </a:rPr>
              <a:t>Why call them Competencies?</a:t>
            </a:r>
            <a:br>
              <a:rPr lang="en-US" sz="4000" b="1" dirty="0">
                <a:solidFill>
                  <a:schemeClr val="tx1"/>
                </a:solidFill>
              </a:rPr>
            </a:br>
            <a:endParaRPr lang="en-US" sz="4000" b="1" dirty="0">
              <a:solidFill>
                <a:schemeClr val="tx1"/>
              </a:solidFill>
            </a:endParaRPr>
          </a:p>
        </p:txBody>
      </p:sp>
    </p:spTree>
    <p:extLst>
      <p:ext uri="{BB962C8B-B14F-4D97-AF65-F5344CB8AC3E}">
        <p14:creationId xmlns:p14="http://schemas.microsoft.com/office/powerpoint/2010/main" val="91943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F6DCC5-678E-4472-B75C-003973CBCE6A}"/>
              </a:ext>
            </a:extLst>
          </p:cNvPr>
          <p:cNvSpPr>
            <a:spLocks noGrp="1"/>
          </p:cNvSpPr>
          <p:nvPr>
            <p:ph idx="1"/>
          </p:nvPr>
        </p:nvSpPr>
        <p:spPr>
          <a:xfrm>
            <a:off x="867833" y="1905000"/>
            <a:ext cx="7408333" cy="3450696"/>
          </a:xfrm>
        </p:spPr>
        <p:txBody>
          <a:bodyPr>
            <a:noAutofit/>
          </a:bodyPr>
          <a:lstStyle/>
          <a:p>
            <a:pPr marL="0" indent="0">
              <a:buNone/>
            </a:pPr>
            <a:r>
              <a:rPr lang="en-US" sz="2800" b="1" dirty="0">
                <a:solidFill>
                  <a:schemeClr val="tx1"/>
                </a:solidFill>
              </a:rPr>
              <a:t>The MCC Core Competencies (formerly designated ISLOs) describe the broad learning outcomes students should have gained when completing transfer preparation (60 units including CSU or IGETC general education) or a degree, and through their exposure to different support and enrichment programs and services. Courses and programs map/align to these larger outcomes.</a:t>
            </a:r>
          </a:p>
        </p:txBody>
      </p:sp>
      <p:sp>
        <p:nvSpPr>
          <p:cNvPr id="3" name="Title 2">
            <a:extLst>
              <a:ext uri="{FF2B5EF4-FFF2-40B4-BE49-F238E27FC236}">
                <a16:creationId xmlns:a16="http://schemas.microsoft.com/office/drawing/2014/main" id="{569B2436-147A-4B63-BBAA-840C8F986C57}"/>
              </a:ext>
            </a:extLst>
          </p:cNvPr>
          <p:cNvSpPr>
            <a:spLocks noGrp="1"/>
          </p:cNvSpPr>
          <p:nvPr>
            <p:ph type="title"/>
          </p:nvPr>
        </p:nvSpPr>
        <p:spPr/>
        <p:txBody>
          <a:bodyPr>
            <a:normAutofit/>
          </a:bodyPr>
          <a:lstStyle/>
          <a:p>
            <a:r>
              <a:rPr lang="en-US" sz="4000" b="1" dirty="0">
                <a:solidFill>
                  <a:schemeClr val="tx1"/>
                </a:solidFill>
              </a:rPr>
              <a:t>We defined the CCs:</a:t>
            </a:r>
          </a:p>
        </p:txBody>
      </p:sp>
    </p:spTree>
    <p:extLst>
      <p:ext uri="{BB962C8B-B14F-4D97-AF65-F5344CB8AC3E}">
        <p14:creationId xmlns:p14="http://schemas.microsoft.com/office/powerpoint/2010/main" val="2411834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F6DCC5-678E-4472-B75C-003973CBCE6A}"/>
              </a:ext>
            </a:extLst>
          </p:cNvPr>
          <p:cNvSpPr>
            <a:spLocks noGrp="1"/>
          </p:cNvSpPr>
          <p:nvPr>
            <p:ph idx="1"/>
          </p:nvPr>
        </p:nvSpPr>
        <p:spPr>
          <a:xfrm>
            <a:off x="762001" y="2667000"/>
            <a:ext cx="6172200" cy="2209800"/>
          </a:xfrm>
        </p:spPr>
        <p:txBody>
          <a:bodyPr>
            <a:noAutofit/>
          </a:bodyPr>
          <a:lstStyle/>
          <a:p>
            <a:pPr marL="0" indent="0">
              <a:buNone/>
            </a:pPr>
            <a:r>
              <a:rPr lang="en-US" b="1" dirty="0">
                <a:solidFill>
                  <a:schemeClr val="tx1"/>
                </a:solidFill>
              </a:rPr>
              <a:t>And . . . .</a:t>
            </a:r>
          </a:p>
          <a:p>
            <a:pPr marL="0" indent="0">
              <a:buNone/>
            </a:pPr>
            <a:r>
              <a:rPr lang="en-US" b="1" dirty="0">
                <a:solidFill>
                  <a:schemeClr val="tx1"/>
                </a:solidFill>
              </a:rPr>
              <a:t>students gain exposure to some, but not necessarily all of them, from educational experiences that don’t encompass completion of a degree or transfer pattern.</a:t>
            </a:r>
          </a:p>
        </p:txBody>
      </p:sp>
      <p:sp>
        <p:nvSpPr>
          <p:cNvPr id="3" name="Title 2">
            <a:extLst>
              <a:ext uri="{FF2B5EF4-FFF2-40B4-BE49-F238E27FC236}">
                <a16:creationId xmlns:a16="http://schemas.microsoft.com/office/drawing/2014/main" id="{569B2436-147A-4B63-BBAA-840C8F986C57}"/>
              </a:ext>
            </a:extLst>
          </p:cNvPr>
          <p:cNvSpPr>
            <a:spLocks noGrp="1"/>
          </p:cNvSpPr>
          <p:nvPr>
            <p:ph type="title"/>
          </p:nvPr>
        </p:nvSpPr>
        <p:spPr/>
        <p:txBody>
          <a:bodyPr>
            <a:normAutofit fontScale="90000"/>
          </a:bodyPr>
          <a:lstStyle/>
          <a:p>
            <a:r>
              <a:rPr lang="en-US" sz="4000" b="1" dirty="0">
                <a:solidFill>
                  <a:schemeClr val="tx1"/>
                </a:solidFill>
              </a:rPr>
              <a:t> &amp; we made them inclusive for ALL programs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4926547"/>
            <a:ext cx="1692899" cy="169289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1969552"/>
            <a:ext cx="984409" cy="9906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0" y="1482212"/>
            <a:ext cx="2286000" cy="148447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8398" y="3675744"/>
            <a:ext cx="2425430" cy="2644501"/>
          </a:xfrm>
          <a:prstGeom prst="rect">
            <a:avLst/>
          </a:prstGeom>
        </p:spPr>
      </p:pic>
      <p:sp>
        <p:nvSpPr>
          <p:cNvPr id="12" name="Rectangle 11"/>
          <p:cNvSpPr/>
          <p:nvPr/>
        </p:nvSpPr>
        <p:spPr>
          <a:xfrm>
            <a:off x="6970433" y="5562600"/>
            <a:ext cx="981359"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GE</a:t>
            </a:r>
          </a:p>
        </p:txBody>
      </p:sp>
    </p:spTree>
    <p:extLst>
      <p:ext uri="{BB962C8B-B14F-4D97-AF65-F5344CB8AC3E}">
        <p14:creationId xmlns:p14="http://schemas.microsoft.com/office/powerpoint/2010/main" val="1874362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89C58F-7ED3-42C4-8CF5-BB10CE025A19}"/>
              </a:ext>
            </a:extLst>
          </p:cNvPr>
          <p:cNvSpPr>
            <a:spLocks noGrp="1"/>
          </p:cNvSpPr>
          <p:nvPr>
            <p:ph idx="1"/>
          </p:nvPr>
        </p:nvSpPr>
        <p:spPr>
          <a:xfrm>
            <a:off x="457200" y="457200"/>
            <a:ext cx="8534400" cy="5029200"/>
          </a:xfrm>
        </p:spPr>
        <p:txBody>
          <a:bodyPr>
            <a:normAutofit/>
          </a:bodyPr>
          <a:lstStyle/>
          <a:p>
            <a:pPr marL="76200" marR="364490" eaLnBrk="0" hangingPunct="0"/>
            <a:endParaRPr lang="en-US" dirty="0">
              <a:latin typeface="Calibri" panose="020F0502020204030204" pitchFamily="34" charset="0"/>
              <a:ea typeface="Times New Roman" panose="02020603050405020304" pitchFamily="18" charset="0"/>
            </a:endParaRPr>
          </a:p>
          <a:p>
            <a:pPr marL="0" marR="364490" indent="0" algn="ctr" eaLnBrk="0" hangingPunct="0">
              <a:buNone/>
            </a:pPr>
            <a:r>
              <a:rPr lang="en-US" sz="3600" b="1" dirty="0" err="1">
                <a:solidFill>
                  <a:schemeClr val="tx1"/>
                </a:solidFill>
                <a:latin typeface="Calibri" panose="020F0502020204030204" pitchFamily="34" charset="0"/>
                <a:ea typeface="Times New Roman" panose="02020603050405020304" pitchFamily="18" charset="0"/>
              </a:rPr>
              <a:t>MiraCosta</a:t>
            </a:r>
            <a:r>
              <a:rPr lang="en-US" sz="3600" b="1" dirty="0">
                <a:solidFill>
                  <a:schemeClr val="tx1"/>
                </a:solidFill>
                <a:latin typeface="Calibri" panose="020F0502020204030204" pitchFamily="34" charset="0"/>
                <a:ea typeface="Times New Roman" panose="02020603050405020304" pitchFamily="18" charset="0"/>
              </a:rPr>
              <a:t> College Core Competencies</a:t>
            </a:r>
          </a:p>
          <a:p>
            <a:pPr marL="0" marR="364490" indent="0" algn="ctr" eaLnBrk="0" hangingPunct="0">
              <a:buNone/>
            </a:pPr>
            <a:endParaRPr lang="en-US" sz="3600" b="1" dirty="0">
              <a:solidFill>
                <a:schemeClr val="tx1"/>
              </a:solidFill>
              <a:latin typeface="Calibri" panose="020F0502020204030204" pitchFamily="34" charset="0"/>
              <a:ea typeface="Times New Roman" panose="02020603050405020304" pitchFamily="18" charset="0"/>
            </a:endParaRPr>
          </a:p>
          <a:p>
            <a:pPr marL="76200" marR="364490" eaLnBrk="0" hangingPunct="0"/>
            <a:r>
              <a:rPr lang="en-US" b="1" dirty="0">
                <a:solidFill>
                  <a:schemeClr val="tx1"/>
                </a:solidFill>
                <a:latin typeface="Calibri" panose="020F0502020204030204" pitchFamily="34" charset="0"/>
                <a:ea typeface="Times New Roman" panose="02020603050405020304" pitchFamily="18" charset="0"/>
              </a:rPr>
              <a:t>INTRO:</a:t>
            </a:r>
          </a:p>
          <a:p>
            <a:pPr marL="301943" marR="364490" lvl="1" indent="0" eaLnBrk="0" hangingPunct="0">
              <a:buNone/>
            </a:pPr>
            <a:r>
              <a:rPr lang="en-US" b="1" dirty="0">
                <a:solidFill>
                  <a:schemeClr val="tx1"/>
                </a:solidFill>
                <a:latin typeface="Calibri" panose="020F0502020204030204" pitchFamily="34" charset="0"/>
                <a:ea typeface="Times New Roman" panose="02020603050405020304" pitchFamily="18" charset="0"/>
              </a:rPr>
              <a:t>Upon commencement of studies and progressing toward the completion of an educational goal, </a:t>
            </a:r>
            <a:r>
              <a:rPr lang="en-US" b="1" dirty="0" err="1">
                <a:solidFill>
                  <a:schemeClr val="tx1"/>
                </a:solidFill>
                <a:latin typeface="Calibri" panose="020F0502020204030204" pitchFamily="34" charset="0"/>
                <a:ea typeface="Times New Roman" panose="02020603050405020304" pitchFamily="18" charset="0"/>
              </a:rPr>
              <a:t>MiraCosta</a:t>
            </a:r>
            <a:r>
              <a:rPr lang="en-US" b="1" dirty="0">
                <a:solidFill>
                  <a:schemeClr val="tx1"/>
                </a:solidFill>
                <a:latin typeface="Calibri" panose="020F0502020204030204" pitchFamily="34" charset="0"/>
                <a:ea typeface="Times New Roman" panose="02020603050405020304" pitchFamily="18" charset="0"/>
              </a:rPr>
              <a:t> College students prepare for twenty-first century challenges by gaining:</a:t>
            </a:r>
            <a:endParaRPr lang="en-US" b="1" dirty="0">
              <a:solidFill>
                <a:schemeClr val="tx1"/>
              </a:solidFill>
              <a:latin typeface="Calibri" panose="020F0502020204030204" pitchFamily="34" charset="0"/>
              <a:cs typeface="Calibri" panose="020F0502020204030204" pitchFamily="34" charset="0"/>
            </a:endParaRPr>
          </a:p>
          <a:p>
            <a:pPr marL="76200" marR="364490" eaLnBrk="0" hangingPunct="0"/>
            <a:r>
              <a:rPr lang="en-US" b="1" dirty="0">
                <a:solidFill>
                  <a:schemeClr val="tx1"/>
                </a:solidFill>
                <a:latin typeface="Calibri" panose="020F0502020204030204" pitchFamily="34" charset="0"/>
                <a:ea typeface="Times New Roman" panose="02020603050405020304" pitchFamily="18" charset="0"/>
              </a:rPr>
              <a:t>CATEGORIES</a:t>
            </a:r>
          </a:p>
          <a:p>
            <a:pPr marL="76200" marR="364490" algn="ctr" eaLnBrk="0" hangingPunct="0"/>
            <a:r>
              <a:rPr lang="en-US" b="1" dirty="0">
                <a:solidFill>
                  <a:schemeClr val="tx1"/>
                </a:solidFill>
                <a:latin typeface="Calibri" panose="020F0502020204030204" pitchFamily="34" charset="0"/>
                <a:ea typeface="Times New Roman" panose="02020603050405020304" pitchFamily="18" charset="0"/>
              </a:rPr>
              <a:t>1. Knowledge of Human Cultures and the Physical and Natural World </a:t>
            </a:r>
            <a:r>
              <a:rPr lang="en-US" b="1" i="1" dirty="0">
                <a:solidFill>
                  <a:schemeClr val="tx1"/>
                </a:solidFill>
                <a:latin typeface="Calibri" panose="020F0502020204030204" pitchFamily="34" charset="0"/>
                <a:ea typeface="Times New Roman" panose="02020603050405020304" pitchFamily="18" charset="0"/>
              </a:rPr>
              <a:t>(a program specific category)</a:t>
            </a:r>
            <a:r>
              <a:rPr lang="en-US" b="1" dirty="0">
                <a:solidFill>
                  <a:schemeClr val="tx1"/>
                </a:solidFill>
                <a:latin typeface="Calibri" panose="020F0502020204030204" pitchFamily="34" charset="0"/>
                <a:ea typeface="Times New Roman" panose="02020603050405020304" pitchFamily="18" charset="0"/>
              </a:rPr>
              <a:t> and: </a:t>
            </a:r>
          </a:p>
          <a:p>
            <a:pPr marL="0" indent="0">
              <a:buNone/>
            </a:pPr>
            <a:endParaRPr lang="en-US" dirty="0"/>
          </a:p>
        </p:txBody>
      </p:sp>
    </p:spTree>
    <p:extLst>
      <p:ext uri="{BB962C8B-B14F-4D97-AF65-F5344CB8AC3E}">
        <p14:creationId xmlns:p14="http://schemas.microsoft.com/office/powerpoint/2010/main" val="8870159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images of intellectual skills">
            <a:extLst>
              <a:ext uri="{FF2B5EF4-FFF2-40B4-BE49-F238E27FC236}">
                <a16:creationId xmlns:a16="http://schemas.microsoft.com/office/drawing/2014/main" id="{8C404B80-E38E-4E08-AA9E-2A1F388688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4186" y="2514600"/>
            <a:ext cx="5102679"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BD646E87-E0CD-4760-A832-5C39F0DE9998}"/>
              </a:ext>
            </a:extLst>
          </p:cNvPr>
          <p:cNvSpPr>
            <a:spLocks noGrp="1"/>
          </p:cNvSpPr>
          <p:nvPr>
            <p:ph idx="1"/>
          </p:nvPr>
        </p:nvSpPr>
        <p:spPr>
          <a:xfrm>
            <a:off x="228600" y="2057400"/>
            <a:ext cx="7408333" cy="3450696"/>
          </a:xfrm>
        </p:spPr>
        <p:txBody>
          <a:bodyPr>
            <a:normAutofit/>
          </a:bodyPr>
          <a:lstStyle/>
          <a:p>
            <a:pPr lvl="0" eaLnBrk="0" hangingPunct="0"/>
            <a:r>
              <a:rPr lang="en-US" b="1" dirty="0">
                <a:solidFill>
                  <a:schemeClr val="tx1"/>
                </a:solidFill>
              </a:rPr>
              <a:t>2. </a:t>
            </a:r>
            <a:r>
              <a:rPr lang="en-US" sz="2600" b="1" dirty="0">
                <a:solidFill>
                  <a:schemeClr val="tx1"/>
                </a:solidFill>
              </a:rPr>
              <a:t>Intellectual and Practical Skills:</a:t>
            </a:r>
          </a:p>
          <a:p>
            <a:pPr lvl="1" eaLnBrk="0" hangingPunct="0"/>
            <a:r>
              <a:rPr lang="en-US" b="1" dirty="0">
                <a:solidFill>
                  <a:schemeClr val="tx1"/>
                </a:solidFill>
              </a:rPr>
              <a:t>Inquiry, analysis and independent thinking</a:t>
            </a:r>
            <a:endParaRPr lang="en-US" sz="2800" b="1" dirty="0">
              <a:solidFill>
                <a:schemeClr val="tx1"/>
              </a:solidFill>
            </a:endParaRPr>
          </a:p>
          <a:p>
            <a:pPr lvl="1" eaLnBrk="0" hangingPunct="0"/>
            <a:r>
              <a:rPr lang="en-US" b="1" dirty="0">
                <a:solidFill>
                  <a:schemeClr val="tx1"/>
                </a:solidFill>
              </a:rPr>
              <a:t>Critical and creative thinking</a:t>
            </a:r>
            <a:endParaRPr lang="en-US" sz="2800" b="1" dirty="0">
              <a:solidFill>
                <a:schemeClr val="tx1"/>
              </a:solidFill>
            </a:endParaRPr>
          </a:p>
          <a:p>
            <a:pPr lvl="1" eaLnBrk="0" hangingPunct="0"/>
            <a:r>
              <a:rPr lang="en-US" b="1" dirty="0">
                <a:solidFill>
                  <a:schemeClr val="tx1"/>
                </a:solidFill>
              </a:rPr>
              <a:t>Quantitative literacy and problem solving</a:t>
            </a:r>
            <a:endParaRPr lang="en-US" sz="2800" b="1" dirty="0">
              <a:solidFill>
                <a:schemeClr val="tx1"/>
              </a:solidFill>
            </a:endParaRPr>
          </a:p>
          <a:p>
            <a:pPr lvl="1" eaLnBrk="0" hangingPunct="0"/>
            <a:r>
              <a:rPr lang="en-US" b="1" dirty="0">
                <a:solidFill>
                  <a:schemeClr val="tx1"/>
                </a:solidFill>
              </a:rPr>
              <a:t>Information literacy</a:t>
            </a:r>
            <a:endParaRPr lang="en-US" sz="2800" b="1" dirty="0">
              <a:solidFill>
                <a:schemeClr val="tx1"/>
              </a:solidFill>
            </a:endParaRPr>
          </a:p>
          <a:p>
            <a:pPr lvl="1" eaLnBrk="0" hangingPunct="0"/>
            <a:r>
              <a:rPr lang="en-US" b="1" dirty="0">
                <a:solidFill>
                  <a:schemeClr val="tx1"/>
                </a:solidFill>
              </a:rPr>
              <a:t>Written communication skills and</a:t>
            </a:r>
          </a:p>
          <a:p>
            <a:pPr lvl="2" eaLnBrk="0" hangingPunct="0"/>
            <a:r>
              <a:rPr lang="en-US" sz="2400" b="1" dirty="0">
                <a:solidFill>
                  <a:schemeClr val="tx1"/>
                </a:solidFill>
              </a:rPr>
              <a:t> </a:t>
            </a:r>
            <a:r>
              <a:rPr lang="en-US" sz="2200" b="1" dirty="0">
                <a:solidFill>
                  <a:schemeClr val="tx1"/>
                </a:solidFill>
              </a:rPr>
              <a:t>oral communication skills</a:t>
            </a:r>
          </a:p>
          <a:p>
            <a:pPr lvl="1" eaLnBrk="0" hangingPunct="0"/>
            <a:r>
              <a:rPr lang="en-US" b="1" dirty="0">
                <a:solidFill>
                  <a:schemeClr val="tx1"/>
                </a:solidFill>
              </a:rPr>
              <a:t>Integration of knowledge </a:t>
            </a:r>
            <a:endParaRPr lang="en-US" sz="3200" b="1" dirty="0">
              <a:solidFill>
                <a:schemeClr val="tx1"/>
              </a:solidFill>
            </a:endParaRPr>
          </a:p>
          <a:p>
            <a:endParaRPr lang="en-US" dirty="0"/>
          </a:p>
        </p:txBody>
      </p:sp>
      <p:sp>
        <p:nvSpPr>
          <p:cNvPr id="3" name="Title 2">
            <a:extLst>
              <a:ext uri="{FF2B5EF4-FFF2-40B4-BE49-F238E27FC236}">
                <a16:creationId xmlns:a16="http://schemas.microsoft.com/office/drawing/2014/main" id="{8E6F23A6-812F-4EF1-82F2-86CBB16BD677}"/>
              </a:ext>
            </a:extLst>
          </p:cNvPr>
          <p:cNvSpPr>
            <a:spLocks noGrp="1"/>
          </p:cNvSpPr>
          <p:nvPr>
            <p:ph type="title"/>
          </p:nvPr>
        </p:nvSpPr>
        <p:spPr>
          <a:xfrm>
            <a:off x="457200" y="1003809"/>
            <a:ext cx="8229600" cy="957072"/>
          </a:xfrm>
        </p:spPr>
        <p:txBody>
          <a:bodyPr>
            <a:normAutofit fontScale="90000"/>
          </a:bodyPr>
          <a:lstStyle/>
          <a:p>
            <a:r>
              <a:rPr lang="en-US" sz="4000" b="1" dirty="0" err="1">
                <a:solidFill>
                  <a:schemeClr val="tx1"/>
                </a:solidFill>
                <a:latin typeface="Calibri" panose="020F0502020204030204" pitchFamily="34" charset="0"/>
                <a:ea typeface="Times New Roman" panose="02020603050405020304" pitchFamily="18" charset="0"/>
              </a:rPr>
              <a:t>MiraCosta</a:t>
            </a:r>
            <a:r>
              <a:rPr lang="en-US" sz="4000" b="1" dirty="0">
                <a:solidFill>
                  <a:schemeClr val="tx1"/>
                </a:solidFill>
                <a:latin typeface="Calibri" panose="020F0502020204030204" pitchFamily="34" charset="0"/>
                <a:ea typeface="Times New Roman" panose="02020603050405020304" pitchFamily="18" charset="0"/>
              </a:rPr>
              <a:t> College Core Competencies</a:t>
            </a:r>
            <a:r>
              <a:rPr lang="en-US" b="1" dirty="0">
                <a:solidFill>
                  <a:schemeClr val="tx1"/>
                </a:solidFill>
                <a:latin typeface="Calibri" panose="020F0502020204030204" pitchFamily="34" charset="0"/>
                <a:ea typeface="Times New Roman" panose="02020603050405020304" pitchFamily="18" charset="0"/>
              </a:rPr>
              <a:t/>
            </a:r>
            <a:br>
              <a:rPr lang="en-US" b="1" dirty="0">
                <a:solidFill>
                  <a:schemeClr val="tx1"/>
                </a:solidFill>
                <a:latin typeface="Calibri" panose="020F0502020204030204" pitchFamily="34" charset="0"/>
                <a:ea typeface="Times New Roman" panose="02020603050405020304" pitchFamily="18" charset="0"/>
              </a:rPr>
            </a:br>
            <a:endParaRPr lang="en-US" dirty="0"/>
          </a:p>
        </p:txBody>
      </p:sp>
    </p:spTree>
    <p:extLst>
      <p:ext uri="{BB962C8B-B14F-4D97-AF65-F5344CB8AC3E}">
        <p14:creationId xmlns:p14="http://schemas.microsoft.com/office/powerpoint/2010/main" val="2871348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images of personal and social responsibility">
            <a:extLst>
              <a:ext uri="{FF2B5EF4-FFF2-40B4-BE49-F238E27FC236}">
                <a16:creationId xmlns:a16="http://schemas.microsoft.com/office/drawing/2014/main" id="{D880A76D-D4D6-4FFD-96BD-3B481D5D18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895600"/>
            <a:ext cx="4891752" cy="362407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575E3D0-6DBC-4607-AEFC-E9746785D3C9}"/>
              </a:ext>
            </a:extLst>
          </p:cNvPr>
          <p:cNvSpPr>
            <a:spLocks noGrp="1"/>
          </p:cNvSpPr>
          <p:nvPr>
            <p:ph idx="1"/>
          </p:nvPr>
        </p:nvSpPr>
        <p:spPr>
          <a:xfrm>
            <a:off x="79359" y="1981200"/>
            <a:ext cx="7479712" cy="3810000"/>
          </a:xfrm>
        </p:spPr>
        <p:txBody>
          <a:bodyPr>
            <a:normAutofit fontScale="85000" lnSpcReduction="20000"/>
          </a:bodyPr>
          <a:lstStyle/>
          <a:p>
            <a:pPr lvl="0" eaLnBrk="0" hangingPunct="0"/>
            <a:r>
              <a:rPr lang="en-US" sz="2800" b="1" dirty="0">
                <a:solidFill>
                  <a:schemeClr val="tx1"/>
                </a:solidFill>
              </a:rPr>
              <a:t>3. Personal and Social Responsibility and Efficacy</a:t>
            </a:r>
            <a:r>
              <a:rPr lang="en-US" sz="2600" b="1" dirty="0">
                <a:solidFill>
                  <a:schemeClr val="tx1"/>
                </a:solidFill>
              </a:rPr>
              <a:t>, </a:t>
            </a:r>
            <a:r>
              <a:rPr lang="en-US" sz="1800" b="1" dirty="0">
                <a:solidFill>
                  <a:schemeClr val="tx1"/>
                </a:solidFill>
              </a:rPr>
              <a:t>including</a:t>
            </a:r>
            <a:endParaRPr lang="en-US" b="1" dirty="0">
              <a:solidFill>
                <a:schemeClr val="tx1"/>
              </a:solidFill>
            </a:endParaRPr>
          </a:p>
          <a:p>
            <a:pPr lvl="1" eaLnBrk="0" hangingPunct="0"/>
            <a:r>
              <a:rPr lang="en-US" sz="2400" b="1" dirty="0">
                <a:solidFill>
                  <a:schemeClr val="tx1"/>
                </a:solidFill>
              </a:rPr>
              <a:t>Civic knowledge and engagement – local and global</a:t>
            </a:r>
          </a:p>
          <a:p>
            <a:pPr lvl="1" eaLnBrk="0" hangingPunct="0"/>
            <a:r>
              <a:rPr lang="en-US" sz="2400" b="1" dirty="0">
                <a:solidFill>
                  <a:schemeClr val="tx1"/>
                </a:solidFill>
              </a:rPr>
              <a:t>Intercultural competence and respect for diverse perspectives</a:t>
            </a:r>
          </a:p>
          <a:p>
            <a:pPr lvl="1" eaLnBrk="0" hangingPunct="0"/>
            <a:r>
              <a:rPr lang="en-US" sz="2400" b="1" dirty="0">
                <a:solidFill>
                  <a:schemeClr val="tx1"/>
                </a:solidFill>
              </a:rPr>
              <a:t>Teamwork and collaborative skills</a:t>
            </a:r>
          </a:p>
          <a:p>
            <a:pPr lvl="1" eaLnBrk="0" hangingPunct="0"/>
            <a:r>
              <a:rPr lang="en-US" sz="2400" b="1" dirty="0">
                <a:solidFill>
                  <a:schemeClr val="tx1"/>
                </a:solidFill>
              </a:rPr>
              <a:t>Ethical reasoning and action</a:t>
            </a:r>
          </a:p>
          <a:p>
            <a:pPr lvl="1" eaLnBrk="0" hangingPunct="0"/>
            <a:r>
              <a:rPr lang="en-US" sz="2400" b="1" dirty="0">
                <a:solidFill>
                  <a:schemeClr val="tx1"/>
                </a:solidFill>
              </a:rPr>
              <a:t>Goal-setting / project-planning </a:t>
            </a:r>
          </a:p>
          <a:p>
            <a:pPr marL="627063" lvl="2" indent="0" eaLnBrk="0" hangingPunct="0">
              <a:buNone/>
            </a:pPr>
            <a:r>
              <a:rPr lang="en-US" sz="2200" b="1" dirty="0">
                <a:solidFill>
                  <a:schemeClr val="tx1"/>
                </a:solidFill>
              </a:rPr>
              <a:t>	and completion</a:t>
            </a:r>
          </a:p>
          <a:p>
            <a:pPr lvl="1" eaLnBrk="0" hangingPunct="0"/>
            <a:r>
              <a:rPr lang="en-US" sz="2400" b="1" dirty="0">
                <a:solidFill>
                  <a:schemeClr val="tx1"/>
                </a:solidFill>
              </a:rPr>
              <a:t>Skills for ongoing personal, </a:t>
            </a:r>
          </a:p>
          <a:p>
            <a:pPr marL="301943" lvl="1" indent="0" eaLnBrk="0" hangingPunct="0">
              <a:buNone/>
            </a:pPr>
            <a:r>
              <a:rPr lang="en-US" sz="2400" b="1" dirty="0">
                <a:solidFill>
                  <a:schemeClr val="tx1"/>
                </a:solidFill>
              </a:rPr>
              <a:t>	academic, and professional </a:t>
            </a:r>
          </a:p>
          <a:p>
            <a:pPr marL="301943" lvl="1" indent="0" eaLnBrk="0" hangingPunct="0">
              <a:buNone/>
            </a:pPr>
            <a:r>
              <a:rPr lang="en-US" sz="2400" b="1" dirty="0">
                <a:solidFill>
                  <a:schemeClr val="tx1"/>
                </a:solidFill>
              </a:rPr>
              <a:t>	growth</a:t>
            </a:r>
          </a:p>
          <a:p>
            <a:pPr marL="0" indent="0" eaLnBrk="0" hangingPunct="0">
              <a:buNone/>
            </a:pPr>
            <a:endParaRPr lang="en-US" dirty="0"/>
          </a:p>
          <a:p>
            <a:endParaRPr lang="en-US" dirty="0"/>
          </a:p>
        </p:txBody>
      </p:sp>
      <p:sp>
        <p:nvSpPr>
          <p:cNvPr id="2" name="Title 1">
            <a:extLst>
              <a:ext uri="{FF2B5EF4-FFF2-40B4-BE49-F238E27FC236}">
                <a16:creationId xmlns:a16="http://schemas.microsoft.com/office/drawing/2014/main" id="{5A7F2CF5-6A2E-46D7-B815-360793ECE7B1}"/>
              </a:ext>
            </a:extLst>
          </p:cNvPr>
          <p:cNvSpPr>
            <a:spLocks noGrp="1"/>
          </p:cNvSpPr>
          <p:nvPr>
            <p:ph type="title"/>
          </p:nvPr>
        </p:nvSpPr>
        <p:spPr/>
        <p:txBody>
          <a:bodyPr>
            <a:normAutofit/>
          </a:bodyPr>
          <a:lstStyle/>
          <a:p>
            <a:r>
              <a:rPr lang="en-US" sz="3600" b="1" dirty="0" err="1">
                <a:solidFill>
                  <a:schemeClr val="tx1"/>
                </a:solidFill>
                <a:latin typeface="Calibri" panose="020F0502020204030204" pitchFamily="34" charset="0"/>
                <a:ea typeface="Times New Roman" panose="02020603050405020304" pitchFamily="18" charset="0"/>
              </a:rPr>
              <a:t>MiraCosta</a:t>
            </a:r>
            <a:r>
              <a:rPr lang="en-US" sz="3600" b="1" dirty="0">
                <a:solidFill>
                  <a:schemeClr val="tx1"/>
                </a:solidFill>
                <a:latin typeface="Calibri" panose="020F0502020204030204" pitchFamily="34" charset="0"/>
                <a:ea typeface="Times New Roman" panose="02020603050405020304" pitchFamily="18" charset="0"/>
              </a:rPr>
              <a:t> College Core Competencies</a:t>
            </a:r>
            <a:br>
              <a:rPr lang="en-US" sz="3600" b="1" dirty="0">
                <a:solidFill>
                  <a:schemeClr val="tx1"/>
                </a:solidFill>
                <a:latin typeface="Calibri" panose="020F0502020204030204" pitchFamily="34" charset="0"/>
                <a:ea typeface="Times New Roman" panose="02020603050405020304" pitchFamily="18" charset="0"/>
              </a:rPr>
            </a:br>
            <a:endParaRPr lang="en-US" sz="3600" b="1" dirty="0">
              <a:latin typeface="+mn-lt"/>
            </a:endParaRPr>
          </a:p>
        </p:txBody>
      </p:sp>
    </p:spTree>
    <p:extLst>
      <p:ext uri="{BB962C8B-B14F-4D97-AF65-F5344CB8AC3E}">
        <p14:creationId xmlns:p14="http://schemas.microsoft.com/office/powerpoint/2010/main" val="1637864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chemeClr val="tx1"/>
                </a:solidFill>
              </a:rPr>
              <a:t>Current Plans</a:t>
            </a:r>
            <a:r>
              <a:rPr lang="en-US" dirty="0"/>
              <a:t/>
            </a:r>
            <a:br>
              <a:rPr lang="en-US" dirty="0"/>
            </a:br>
            <a:endParaRPr lang="en-US" dirty="0"/>
          </a:p>
        </p:txBody>
      </p:sp>
    </p:spTree>
    <p:extLst>
      <p:ext uri="{BB962C8B-B14F-4D97-AF65-F5344CB8AC3E}">
        <p14:creationId xmlns:p14="http://schemas.microsoft.com/office/powerpoint/2010/main" val="3682969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200000"/>
              </a:lnSpc>
            </a:pPr>
            <a:r>
              <a:rPr lang="en-US" dirty="0">
                <a:solidFill>
                  <a:sysClr val="windowText" lastClr="000000">
                    <a:hueOff val="0"/>
                    <a:satOff val="0"/>
                    <a:lumOff val="0"/>
                    <a:alphaOff val="0"/>
                  </a:sysClr>
                </a:solidFill>
                <a:latin typeface="Adobe Caslon Pro" panose="0205050205050A020403" pitchFamily="18" charset="0"/>
              </a:rPr>
              <a:t> </a:t>
            </a:r>
            <a:r>
              <a:rPr lang="en-US" b="1" dirty="0">
                <a:solidFill>
                  <a:sysClr val="windowText" lastClr="000000">
                    <a:hueOff val="0"/>
                    <a:satOff val="0"/>
                    <a:lumOff val="0"/>
                    <a:alphaOff val="0"/>
                  </a:sysClr>
                </a:solidFill>
              </a:rPr>
              <a:t>2011-2016:  Administration of the Liberal Arts Survey</a:t>
            </a:r>
          </a:p>
          <a:p>
            <a:pPr lvl="0">
              <a:lnSpc>
                <a:spcPct val="200000"/>
              </a:lnSpc>
            </a:pPr>
            <a:r>
              <a:rPr lang="en-US" b="1" dirty="0">
                <a:solidFill>
                  <a:sysClr val="windowText" lastClr="000000">
                    <a:hueOff val="0"/>
                    <a:satOff val="0"/>
                    <a:lumOff val="0"/>
                    <a:alphaOff val="0"/>
                  </a:sysClr>
                </a:solidFill>
              </a:rPr>
              <a:t>2012-2016: Focus Groups</a:t>
            </a:r>
          </a:p>
          <a:p>
            <a:pPr lvl="0">
              <a:lnSpc>
                <a:spcPct val="200000"/>
              </a:lnSpc>
            </a:pPr>
            <a:r>
              <a:rPr lang="en-US" b="1" dirty="0">
                <a:solidFill>
                  <a:sysClr val="windowText" lastClr="000000">
                    <a:hueOff val="0"/>
                    <a:satOff val="0"/>
                    <a:lumOff val="0"/>
                    <a:alphaOff val="0"/>
                  </a:sysClr>
                </a:solidFill>
              </a:rPr>
              <a:t>2014-2016: SURF Assessments</a:t>
            </a:r>
          </a:p>
          <a:p>
            <a:pPr lvl="0">
              <a:lnSpc>
                <a:spcPct val="200000"/>
              </a:lnSpc>
            </a:pPr>
            <a:r>
              <a:rPr lang="en-US" b="1" dirty="0">
                <a:solidFill>
                  <a:sysClr val="windowText" lastClr="000000">
                    <a:hueOff val="0"/>
                    <a:satOff val="0"/>
                    <a:lumOff val="0"/>
                    <a:alphaOff val="0"/>
                  </a:sysClr>
                </a:solidFill>
              </a:rPr>
              <a:t>2016-present: Total Reboot</a:t>
            </a:r>
          </a:p>
          <a:p>
            <a:endParaRPr lang="en-US" dirty="0"/>
          </a:p>
          <a:p>
            <a:endParaRPr lang="en-US" dirty="0"/>
          </a:p>
        </p:txBody>
      </p:sp>
      <p:sp>
        <p:nvSpPr>
          <p:cNvPr id="2" name="Title 1"/>
          <p:cNvSpPr>
            <a:spLocks noGrp="1"/>
          </p:cNvSpPr>
          <p:nvPr>
            <p:ph type="title"/>
          </p:nvPr>
        </p:nvSpPr>
        <p:spPr/>
        <p:txBody>
          <a:bodyPr>
            <a:normAutofit/>
          </a:bodyPr>
          <a:lstStyle/>
          <a:p>
            <a:r>
              <a:rPr lang="en-US" sz="3600" b="1" dirty="0">
                <a:solidFill>
                  <a:schemeClr val="tx1"/>
                </a:solidFill>
              </a:rPr>
              <a:t>The Evolution of Institutional Assessment at </a:t>
            </a:r>
            <a:r>
              <a:rPr lang="en-US" sz="3600" b="1" dirty="0" err="1">
                <a:solidFill>
                  <a:schemeClr val="tx1"/>
                </a:solidFill>
              </a:rPr>
              <a:t>MiraCosta</a:t>
            </a:r>
            <a:r>
              <a:rPr lang="en-US" sz="3600" b="1" dirty="0">
                <a:solidFill>
                  <a:schemeClr val="tx1"/>
                </a:solidFill>
              </a:rPr>
              <a:t> College</a:t>
            </a:r>
          </a:p>
        </p:txBody>
      </p:sp>
    </p:spTree>
    <p:extLst>
      <p:ext uri="{BB962C8B-B14F-4D97-AF65-F5344CB8AC3E}">
        <p14:creationId xmlns:p14="http://schemas.microsoft.com/office/powerpoint/2010/main" val="1480497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B40BD5-50AA-466A-8AFC-0C77DB125E6A}"/>
              </a:ext>
            </a:extLst>
          </p:cNvPr>
          <p:cNvSpPr>
            <a:spLocks noGrp="1"/>
          </p:cNvSpPr>
          <p:nvPr>
            <p:ph idx="1"/>
          </p:nvPr>
        </p:nvSpPr>
        <p:spPr>
          <a:xfrm>
            <a:off x="457200" y="1752600"/>
            <a:ext cx="8382000" cy="4564788"/>
          </a:xfrm>
        </p:spPr>
        <p:txBody>
          <a:bodyPr>
            <a:normAutofit fontScale="92500" lnSpcReduction="10000"/>
          </a:bodyPr>
          <a:lstStyle/>
          <a:p>
            <a:r>
              <a:rPr lang="en-US" b="1" dirty="0">
                <a:solidFill>
                  <a:schemeClr val="tx1"/>
                </a:solidFill>
              </a:rPr>
              <a:t>Map/Align CSLOs to CCs  in </a:t>
            </a:r>
            <a:r>
              <a:rPr lang="en-US" b="1" dirty="0" err="1">
                <a:solidFill>
                  <a:schemeClr val="tx1"/>
                </a:solidFill>
              </a:rPr>
              <a:t>TracDat</a:t>
            </a:r>
            <a:endParaRPr lang="en-US" b="1" dirty="0">
              <a:solidFill>
                <a:schemeClr val="tx1"/>
              </a:solidFill>
            </a:endParaRPr>
          </a:p>
          <a:p>
            <a:pPr lvl="0"/>
            <a:r>
              <a:rPr lang="en-US" b="1" dirty="0">
                <a:solidFill>
                  <a:schemeClr val="tx1"/>
                </a:solidFill>
              </a:rPr>
              <a:t>Provide training opportunities for mapping the CCs through flex workshops </a:t>
            </a:r>
          </a:p>
          <a:p>
            <a:pPr lvl="0"/>
            <a:r>
              <a:rPr lang="en-US" b="1" dirty="0">
                <a:solidFill>
                  <a:schemeClr val="tx1"/>
                </a:solidFill>
              </a:rPr>
              <a:t>Recruit faculty to assist with the development of </a:t>
            </a:r>
          </a:p>
          <a:p>
            <a:pPr lvl="1"/>
            <a:r>
              <a:rPr lang="en-US" sz="2400" b="1" dirty="0">
                <a:solidFill>
                  <a:schemeClr val="tx1"/>
                </a:solidFill>
              </a:rPr>
              <a:t>the assessment  (&amp; training for consistent use of the rubrics)</a:t>
            </a:r>
          </a:p>
          <a:p>
            <a:pPr lvl="1"/>
            <a:r>
              <a:rPr lang="en-US" sz="2400" b="1" dirty="0">
                <a:solidFill>
                  <a:schemeClr val="tx1"/>
                </a:solidFill>
              </a:rPr>
              <a:t>the evaluation</a:t>
            </a:r>
          </a:p>
          <a:p>
            <a:pPr lvl="1"/>
            <a:r>
              <a:rPr lang="en-US" sz="2400" b="1" dirty="0">
                <a:solidFill>
                  <a:schemeClr val="tx1"/>
                </a:solidFill>
              </a:rPr>
              <a:t>review the process through discussion and survey of participating faculty, administrators &amp; staff</a:t>
            </a:r>
          </a:p>
          <a:p>
            <a:pPr lvl="1"/>
            <a:r>
              <a:rPr lang="en-US" sz="2400" b="1" dirty="0">
                <a:solidFill>
                  <a:schemeClr val="tx1"/>
                </a:solidFill>
              </a:rPr>
              <a:t>the documentation in collaboration with the Office of Research, Planning &amp; Institutional Effectiveness (RPIE)</a:t>
            </a:r>
          </a:p>
          <a:p>
            <a:r>
              <a:rPr lang="en-US" b="1" dirty="0">
                <a:solidFill>
                  <a:schemeClr val="tx1"/>
                </a:solidFill>
              </a:rPr>
              <a:t>Student Services participation through surveys</a:t>
            </a:r>
          </a:p>
          <a:p>
            <a:r>
              <a:rPr lang="en-US" b="1" dirty="0">
                <a:solidFill>
                  <a:srgbClr val="C00000"/>
                </a:solidFill>
              </a:rPr>
              <a:t>Have you used a similar approach?  What has worked at your campus?</a:t>
            </a:r>
          </a:p>
          <a:p>
            <a:pPr lvl="0"/>
            <a:endParaRPr lang="en-US" b="1" dirty="0">
              <a:solidFill>
                <a:schemeClr val="tx1"/>
              </a:solidFill>
            </a:endParaRPr>
          </a:p>
          <a:p>
            <a:endParaRPr lang="en-US" dirty="0"/>
          </a:p>
        </p:txBody>
      </p:sp>
      <p:sp>
        <p:nvSpPr>
          <p:cNvPr id="2" name="Title 1">
            <a:extLst>
              <a:ext uri="{FF2B5EF4-FFF2-40B4-BE49-F238E27FC236}">
                <a16:creationId xmlns:a16="http://schemas.microsoft.com/office/drawing/2014/main" id="{BD7E725C-BF1B-45D7-A96E-0A2F50DF9B47}"/>
              </a:ext>
            </a:extLst>
          </p:cNvPr>
          <p:cNvSpPr>
            <a:spLocks noGrp="1"/>
          </p:cNvSpPr>
          <p:nvPr>
            <p:ph type="title"/>
          </p:nvPr>
        </p:nvSpPr>
        <p:spPr>
          <a:xfrm>
            <a:off x="949594" y="671909"/>
            <a:ext cx="6289405" cy="595368"/>
          </a:xfrm>
        </p:spPr>
        <p:txBody>
          <a:bodyPr>
            <a:noAutofit/>
          </a:bodyPr>
          <a:lstStyle/>
          <a:p>
            <a:r>
              <a:rPr lang="en-US" sz="4000" b="1" dirty="0">
                <a:solidFill>
                  <a:schemeClr val="tx1"/>
                </a:solidFill>
                <a:latin typeface="+mn-lt"/>
              </a:rPr>
              <a:t>Preparing for First Assessment (Spring 2018)</a:t>
            </a:r>
          </a:p>
        </p:txBody>
      </p:sp>
    </p:spTree>
    <p:extLst>
      <p:ext uri="{BB962C8B-B14F-4D97-AF65-F5344CB8AC3E}">
        <p14:creationId xmlns:p14="http://schemas.microsoft.com/office/powerpoint/2010/main" val="66042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209800"/>
            <a:ext cx="7408333" cy="4419600"/>
          </a:xfrm>
        </p:spPr>
        <p:txBody>
          <a:bodyPr>
            <a:normAutofit lnSpcReduction="10000"/>
          </a:bodyPr>
          <a:lstStyle/>
          <a:p>
            <a:r>
              <a:rPr lang="en-US" b="1" dirty="0">
                <a:solidFill>
                  <a:schemeClr val="tx1"/>
                </a:solidFill>
              </a:rPr>
              <a:t>Report results to the College</a:t>
            </a:r>
          </a:p>
          <a:p>
            <a:r>
              <a:rPr lang="en-US" b="1" dirty="0">
                <a:solidFill>
                  <a:schemeClr val="tx1"/>
                </a:solidFill>
              </a:rPr>
              <a:t>Institution-wide discussion of the process</a:t>
            </a:r>
          </a:p>
          <a:p>
            <a:r>
              <a:rPr lang="en-US" b="1" dirty="0">
                <a:solidFill>
                  <a:schemeClr val="tx1"/>
                </a:solidFill>
              </a:rPr>
              <a:t>Integrated Planning:</a:t>
            </a:r>
          </a:p>
          <a:p>
            <a:pPr lvl="1"/>
            <a:r>
              <a:rPr lang="en-US" b="1" dirty="0">
                <a:solidFill>
                  <a:schemeClr val="tx1"/>
                </a:solidFill>
              </a:rPr>
              <a:t>Outcomes </a:t>
            </a:r>
            <a:r>
              <a:rPr lang="en-US" b="1" dirty="0" err="1">
                <a:solidFill>
                  <a:schemeClr val="tx1"/>
                </a:solidFill>
              </a:rPr>
              <a:t>Asmt</a:t>
            </a:r>
            <a:r>
              <a:rPr lang="en-US" b="1" dirty="0">
                <a:solidFill>
                  <a:schemeClr val="tx1"/>
                </a:solidFill>
              </a:rPr>
              <a:t>., Program Review, Budget &amp; Planning</a:t>
            </a:r>
          </a:p>
          <a:p>
            <a:r>
              <a:rPr lang="en-US" b="1" dirty="0">
                <a:solidFill>
                  <a:schemeClr val="tx1"/>
                </a:solidFill>
              </a:rPr>
              <a:t>Professional development</a:t>
            </a:r>
          </a:p>
          <a:p>
            <a:r>
              <a:rPr lang="en-US" b="1" dirty="0">
                <a:solidFill>
                  <a:schemeClr val="tx1"/>
                </a:solidFill>
              </a:rPr>
              <a:t>Alignment of course, program, and service area outcomes to the Core Competencies</a:t>
            </a:r>
          </a:p>
          <a:p>
            <a:r>
              <a:rPr lang="en-US" b="1" dirty="0">
                <a:solidFill>
                  <a:schemeClr val="tx1"/>
                </a:solidFill>
              </a:rPr>
              <a:t>Continuous improvement of assessment and reporting practices</a:t>
            </a:r>
          </a:p>
          <a:p>
            <a:r>
              <a:rPr lang="en-US" b="1" dirty="0">
                <a:solidFill>
                  <a:schemeClr val="tx1"/>
                </a:solidFill>
              </a:rPr>
              <a:t>Implementation of new assessment methodologies</a:t>
            </a:r>
          </a:p>
          <a:p>
            <a:r>
              <a:rPr lang="en-US" b="1" dirty="0">
                <a:solidFill>
                  <a:schemeClr val="tx1"/>
                </a:solidFill>
              </a:rPr>
              <a:t>Improvement of student learning &amp; outcomes!</a:t>
            </a:r>
          </a:p>
        </p:txBody>
      </p:sp>
      <p:sp>
        <p:nvSpPr>
          <p:cNvPr id="2" name="Title 1"/>
          <p:cNvSpPr>
            <a:spLocks noGrp="1"/>
          </p:cNvSpPr>
          <p:nvPr>
            <p:ph type="title"/>
          </p:nvPr>
        </p:nvSpPr>
        <p:spPr>
          <a:xfrm>
            <a:off x="457200" y="347472"/>
            <a:ext cx="8229600" cy="1252728"/>
          </a:xfrm>
        </p:spPr>
        <p:txBody>
          <a:bodyPr>
            <a:normAutofit/>
          </a:bodyPr>
          <a:lstStyle/>
          <a:p>
            <a:r>
              <a:rPr lang="en-US" b="1" dirty="0">
                <a:solidFill>
                  <a:schemeClr val="tx1"/>
                </a:solidFill>
              </a:rPr>
              <a:t>Next Steps</a:t>
            </a:r>
          </a:p>
        </p:txBody>
      </p:sp>
    </p:spTree>
    <p:extLst>
      <p:ext uri="{BB962C8B-B14F-4D97-AF65-F5344CB8AC3E}">
        <p14:creationId xmlns:p14="http://schemas.microsoft.com/office/powerpoint/2010/main" val="426243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THANK YOU!!</a:t>
            </a:r>
          </a:p>
        </p:txBody>
      </p:sp>
      <p:sp>
        <p:nvSpPr>
          <p:cNvPr id="4" name="TextBox 3"/>
          <p:cNvSpPr txBox="1"/>
          <p:nvPr/>
        </p:nvSpPr>
        <p:spPr>
          <a:xfrm>
            <a:off x="0" y="4953000"/>
            <a:ext cx="9144000" cy="830997"/>
          </a:xfrm>
          <a:prstGeom prst="rect">
            <a:avLst/>
          </a:prstGeom>
          <a:noFill/>
        </p:spPr>
        <p:txBody>
          <a:bodyPr wrap="square" rtlCol="0">
            <a:spAutoFit/>
          </a:bodyPr>
          <a:lstStyle/>
          <a:p>
            <a:pPr algn="ctr"/>
            <a:r>
              <a:rPr lang="en-US" sz="4800" b="1" dirty="0">
                <a:solidFill>
                  <a:srgbClr val="92D050"/>
                </a:solidFill>
                <a:latin typeface="Bradley Hand ITC" panose="03070402050302030203" pitchFamily="66" charset="0"/>
              </a:rPr>
              <a:t>HAPPY FRIDAY!!!</a:t>
            </a:r>
          </a:p>
        </p:txBody>
      </p:sp>
    </p:spTree>
    <p:extLst>
      <p:ext uri="{BB962C8B-B14F-4D97-AF65-F5344CB8AC3E}">
        <p14:creationId xmlns:p14="http://schemas.microsoft.com/office/powerpoint/2010/main" val="108738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xEl>
                                              <p:pRg st="0" end="0"/>
                                            </p:txEl>
                                          </p:spTgt>
                                        </p:tgtEl>
                                        <p:attrNameLst>
                                          <p:attrName>r</p:attrName>
                                        </p:attrNameLst>
                                      </p:cBhvr>
                                    </p:animRot>
                                    <p:animRot by="-240000">
                                      <p:cBhvr>
                                        <p:cTn id="7" dur="200" fill="hold">
                                          <p:stCondLst>
                                            <p:cond delay="200"/>
                                          </p:stCondLst>
                                        </p:cTn>
                                        <p:tgtEl>
                                          <p:spTgt spid="4">
                                            <p:txEl>
                                              <p:pRg st="0" end="0"/>
                                            </p:txEl>
                                          </p:spTgt>
                                        </p:tgtEl>
                                        <p:attrNameLst>
                                          <p:attrName>r</p:attrName>
                                        </p:attrNameLst>
                                      </p:cBhvr>
                                    </p:animRot>
                                    <p:animRot by="240000">
                                      <p:cBhvr>
                                        <p:cTn id="8" dur="200" fill="hold">
                                          <p:stCondLst>
                                            <p:cond delay="400"/>
                                          </p:stCondLst>
                                        </p:cTn>
                                        <p:tgtEl>
                                          <p:spTgt spid="4">
                                            <p:txEl>
                                              <p:pRg st="0" end="0"/>
                                            </p:txEl>
                                          </p:spTgt>
                                        </p:tgtEl>
                                        <p:attrNameLst>
                                          <p:attrName>r</p:attrName>
                                        </p:attrNameLst>
                                      </p:cBhvr>
                                    </p:animRot>
                                    <p:animRot by="-240000">
                                      <p:cBhvr>
                                        <p:cTn id="9" dur="200" fill="hold">
                                          <p:stCondLst>
                                            <p:cond delay="600"/>
                                          </p:stCondLst>
                                        </p:cTn>
                                        <p:tgtEl>
                                          <p:spTgt spid="4">
                                            <p:txEl>
                                              <p:pRg st="0" end="0"/>
                                            </p:txEl>
                                          </p:spTgt>
                                        </p:tgtEl>
                                        <p:attrNameLst>
                                          <p:attrName>r</p:attrName>
                                        </p:attrNameLst>
                                      </p:cBhvr>
                                    </p:animRot>
                                    <p:animRot by="120000">
                                      <p:cBhvr>
                                        <p:cTn id="10" dur="200" fill="hold">
                                          <p:stCondLst>
                                            <p:cond delay="800"/>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4330" y="2286000"/>
            <a:ext cx="7408333" cy="3992563"/>
          </a:xfrm>
        </p:spPr>
        <p:txBody>
          <a:bodyPr>
            <a:normAutofit fontScale="92500" lnSpcReduction="20000"/>
          </a:bodyPr>
          <a:lstStyle/>
          <a:p>
            <a:r>
              <a:rPr lang="en-US" sz="2600" b="1" dirty="0">
                <a:solidFill>
                  <a:schemeClr val="tx1"/>
                </a:solidFill>
                <a:latin typeface="+mj-lt"/>
              </a:rPr>
              <a:t>Program with the highest number of completers; modeled after the GE areas</a:t>
            </a:r>
          </a:p>
          <a:p>
            <a:endParaRPr lang="en-US" sz="2600" b="1" dirty="0">
              <a:solidFill>
                <a:schemeClr val="tx1"/>
              </a:solidFill>
              <a:latin typeface="+mj-lt"/>
            </a:endParaRPr>
          </a:p>
          <a:p>
            <a:r>
              <a:rPr lang="en-US" sz="2600" b="1" dirty="0">
                <a:solidFill>
                  <a:schemeClr val="tx1"/>
                </a:solidFill>
                <a:latin typeface="+mj-lt"/>
              </a:rPr>
              <a:t>Questions focused on student’s perception of the </a:t>
            </a:r>
            <a:r>
              <a:rPr lang="en-US" sz="2600" b="1" dirty="0" err="1">
                <a:solidFill>
                  <a:schemeClr val="tx1"/>
                </a:solidFill>
                <a:latin typeface="+mj-lt"/>
              </a:rPr>
              <a:t>MiraCosta</a:t>
            </a:r>
            <a:r>
              <a:rPr lang="en-US" sz="2600" b="1" dirty="0">
                <a:solidFill>
                  <a:schemeClr val="tx1"/>
                </a:solidFill>
                <a:latin typeface="+mj-lt"/>
              </a:rPr>
              <a:t> experience</a:t>
            </a:r>
          </a:p>
          <a:p>
            <a:endParaRPr lang="en-US" sz="2600" b="1" dirty="0">
              <a:solidFill>
                <a:schemeClr val="tx1"/>
              </a:solidFill>
              <a:latin typeface="+mj-lt"/>
            </a:endParaRPr>
          </a:p>
          <a:p>
            <a:r>
              <a:rPr lang="en-US" sz="2600" b="1" dirty="0">
                <a:solidFill>
                  <a:schemeClr val="tx1"/>
                </a:solidFill>
                <a:latin typeface="+mj-lt"/>
              </a:rPr>
              <a:t>Survey distributed  online</a:t>
            </a:r>
          </a:p>
          <a:p>
            <a:endParaRPr lang="en-US" sz="2600" b="1" dirty="0">
              <a:solidFill>
                <a:schemeClr val="tx1"/>
              </a:solidFill>
              <a:latin typeface="+mj-lt"/>
            </a:endParaRPr>
          </a:p>
          <a:p>
            <a:r>
              <a:rPr lang="en-US" sz="2600" b="1" dirty="0">
                <a:solidFill>
                  <a:schemeClr val="tx1"/>
                </a:solidFill>
                <a:latin typeface="+mj-lt"/>
              </a:rPr>
              <a:t> Advertising, Invitations  and Gift card incentive</a:t>
            </a:r>
          </a:p>
          <a:p>
            <a:endParaRPr lang="en-US" sz="2600" b="1" dirty="0">
              <a:solidFill>
                <a:schemeClr val="tx1"/>
              </a:solidFill>
              <a:latin typeface="+mj-lt"/>
            </a:endParaRPr>
          </a:p>
          <a:p>
            <a:r>
              <a:rPr lang="en-US" sz="2600" b="1" dirty="0">
                <a:solidFill>
                  <a:schemeClr val="tx1"/>
                </a:solidFill>
                <a:latin typeface="+mj-lt"/>
              </a:rPr>
              <a:t>First survey-43% response rate</a:t>
            </a:r>
          </a:p>
          <a:p>
            <a:endParaRPr lang="en-US" dirty="0"/>
          </a:p>
        </p:txBody>
      </p:sp>
      <p:sp>
        <p:nvSpPr>
          <p:cNvPr id="2" name="Title 1"/>
          <p:cNvSpPr>
            <a:spLocks noGrp="1"/>
          </p:cNvSpPr>
          <p:nvPr>
            <p:ph type="title"/>
          </p:nvPr>
        </p:nvSpPr>
        <p:spPr>
          <a:xfrm>
            <a:off x="10886" y="533400"/>
            <a:ext cx="8229600" cy="1252728"/>
          </a:xfrm>
        </p:spPr>
        <p:txBody>
          <a:bodyPr>
            <a:normAutofit fontScale="90000"/>
          </a:bodyPr>
          <a:lstStyle/>
          <a:p>
            <a:r>
              <a:rPr lang="en-US" b="1" dirty="0">
                <a:solidFill>
                  <a:schemeClr val="tx1"/>
                </a:solidFill>
              </a:rPr>
              <a:t>Survey Assessment</a:t>
            </a:r>
            <a:br>
              <a:rPr lang="en-US" b="1" dirty="0">
                <a:solidFill>
                  <a:schemeClr val="tx1"/>
                </a:solidFill>
              </a:rPr>
            </a:br>
            <a:r>
              <a:rPr lang="en-US" sz="3600" b="1" dirty="0">
                <a:solidFill>
                  <a:schemeClr val="tx1"/>
                </a:solidFill>
              </a:rPr>
              <a:t>Liberal Arts Degree</a:t>
            </a:r>
            <a:r>
              <a:rPr lang="en-US" b="1" dirty="0">
                <a:solidFill>
                  <a:schemeClr val="tx1"/>
                </a:solidFill>
              </a:rPr>
              <a:t/>
            </a:r>
            <a:br>
              <a:rPr lang="en-US" b="1" dirty="0">
                <a:solidFill>
                  <a:schemeClr val="tx1"/>
                </a:solidFill>
              </a:rPr>
            </a:br>
            <a:r>
              <a:rPr lang="en-US" sz="3100" b="1" dirty="0">
                <a:solidFill>
                  <a:schemeClr val="tx1"/>
                </a:solidFill>
              </a:rPr>
              <a:t> 2011-2013</a:t>
            </a:r>
          </a:p>
        </p:txBody>
      </p:sp>
    </p:spTree>
    <p:extLst>
      <p:ext uri="{BB962C8B-B14F-4D97-AF65-F5344CB8AC3E}">
        <p14:creationId xmlns:p14="http://schemas.microsoft.com/office/powerpoint/2010/main" val="2178431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E15CB7D-5C7B-4930-8401-186D496F20D9}"/>
              </a:ext>
            </a:extLst>
          </p:cNvPr>
          <p:cNvGraphicFramePr>
            <a:graphicFrameLocks noGrp="1"/>
          </p:cNvGraphicFramePr>
          <p:nvPr>
            <p:ph idx="1"/>
            <p:extLst>
              <p:ext uri="{D42A27DB-BD31-4B8C-83A1-F6EECF244321}">
                <p14:modId xmlns:p14="http://schemas.microsoft.com/office/powerpoint/2010/main" val="3912096190"/>
              </p:ext>
            </p:extLst>
          </p:nvPr>
        </p:nvGraphicFramePr>
        <p:xfrm>
          <a:off x="533400" y="22860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59820F01-A26A-48F4-B2CA-FD8247A6F798}"/>
              </a:ext>
            </a:extLst>
          </p:cNvPr>
          <p:cNvSpPr>
            <a:spLocks noGrp="1"/>
          </p:cNvSpPr>
          <p:nvPr>
            <p:ph type="title"/>
          </p:nvPr>
        </p:nvSpPr>
        <p:spPr/>
        <p:txBody>
          <a:bodyPr>
            <a:normAutofit fontScale="90000"/>
          </a:bodyPr>
          <a:lstStyle/>
          <a:p>
            <a:r>
              <a:rPr lang="en-US" dirty="0">
                <a:solidFill>
                  <a:schemeClr val="tx1"/>
                </a:solidFill>
              </a:rPr>
              <a:t>Initial  Liberal Arts Survey</a:t>
            </a:r>
            <a:br>
              <a:rPr lang="en-US" dirty="0">
                <a:solidFill>
                  <a:schemeClr val="tx1"/>
                </a:solidFill>
              </a:rPr>
            </a:br>
            <a:r>
              <a:rPr lang="en-US" dirty="0">
                <a:solidFill>
                  <a:schemeClr val="tx1"/>
                </a:solidFill>
              </a:rPr>
              <a:t>2012-2013</a:t>
            </a:r>
          </a:p>
        </p:txBody>
      </p:sp>
    </p:spTree>
    <p:extLst>
      <p:ext uri="{BB962C8B-B14F-4D97-AF65-F5344CB8AC3E}">
        <p14:creationId xmlns:p14="http://schemas.microsoft.com/office/powerpoint/2010/main" val="3604176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00200"/>
            <a:ext cx="8229600" cy="342841"/>
          </a:xfrm>
        </p:spPr>
        <p:txBody>
          <a:bodyPr>
            <a:normAutofit fontScale="90000"/>
          </a:bodyPr>
          <a:lstStyle/>
          <a:p>
            <a:r>
              <a:rPr lang="en-US" b="1" dirty="0">
                <a:solidFill>
                  <a:schemeClr val="tx1"/>
                </a:solidFill>
              </a:rPr>
              <a:t> Survey Assessment-Refined</a:t>
            </a:r>
            <a:br>
              <a:rPr lang="en-US" b="1" dirty="0">
                <a:solidFill>
                  <a:schemeClr val="tx1"/>
                </a:solidFill>
              </a:rPr>
            </a:br>
            <a:r>
              <a:rPr lang="en-US" sz="3600" b="1" dirty="0">
                <a:solidFill>
                  <a:schemeClr val="tx1"/>
                </a:solidFill>
              </a:rPr>
              <a:t>Associate Degree</a:t>
            </a:r>
            <a:r>
              <a:rPr lang="en-US" sz="3100" b="1" dirty="0">
                <a:solidFill>
                  <a:schemeClr val="tx1"/>
                </a:solidFill>
              </a:rPr>
              <a:t/>
            </a:r>
            <a:br>
              <a:rPr lang="en-US" sz="3100" b="1" dirty="0">
                <a:solidFill>
                  <a:schemeClr val="tx1"/>
                </a:solidFill>
              </a:rPr>
            </a:br>
            <a:r>
              <a:rPr lang="en-US" sz="3100" b="1" dirty="0">
                <a:solidFill>
                  <a:schemeClr val="tx1"/>
                </a:solidFill>
              </a:rPr>
              <a:t>2014-2016</a:t>
            </a:r>
            <a:r>
              <a:rPr lang="en-US" dirty="0"/>
              <a:t/>
            </a:r>
            <a:br>
              <a:rPr lang="en-US" dirty="0"/>
            </a:br>
            <a:r>
              <a:rPr lang="en-US" dirty="0"/>
              <a:t/>
            </a:r>
            <a:br>
              <a:rPr lang="en-US" dirty="0"/>
            </a:br>
            <a:endParaRPr lang="en-US" dirty="0"/>
          </a:p>
        </p:txBody>
      </p:sp>
      <p:sp>
        <p:nvSpPr>
          <p:cNvPr id="2" name="Text Placeholder 1"/>
          <p:cNvSpPr>
            <a:spLocks noGrp="1"/>
          </p:cNvSpPr>
          <p:nvPr>
            <p:ph sz="quarter" idx="13"/>
          </p:nvPr>
        </p:nvSpPr>
        <p:spPr>
          <a:xfrm>
            <a:off x="2362200" y="2395728"/>
            <a:ext cx="3822192" cy="4178808"/>
          </a:xfrm>
        </p:spPr>
        <p:txBody>
          <a:bodyPr>
            <a:normAutofit/>
          </a:bodyPr>
          <a:lstStyle/>
          <a:p>
            <a:r>
              <a:rPr lang="en-US" b="1" dirty="0">
                <a:solidFill>
                  <a:schemeClr val="tx1"/>
                </a:solidFill>
              </a:rPr>
              <a:t>Broadened the survey to all students applying for degree</a:t>
            </a:r>
          </a:p>
          <a:p>
            <a:r>
              <a:rPr lang="en-US" b="1" dirty="0">
                <a:solidFill>
                  <a:schemeClr val="tx1"/>
                </a:solidFill>
              </a:rPr>
              <a:t> Improved outreach efforts Clarified survey questions </a:t>
            </a:r>
          </a:p>
          <a:p>
            <a:r>
              <a:rPr lang="en-US" b="1" dirty="0">
                <a:solidFill>
                  <a:schemeClr val="tx1"/>
                </a:solidFill>
              </a:rPr>
              <a:t>Defined the learning  outcomes</a:t>
            </a:r>
          </a:p>
          <a:p>
            <a:pPr marL="0" indent="0">
              <a:buNone/>
            </a:pPr>
            <a:endParaRPr lang="en-US" dirty="0"/>
          </a:p>
        </p:txBody>
      </p:sp>
    </p:spTree>
    <p:extLst>
      <p:ext uri="{BB962C8B-B14F-4D97-AF65-F5344CB8AC3E}">
        <p14:creationId xmlns:p14="http://schemas.microsoft.com/office/powerpoint/2010/main" val="1588636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C0C87C-20CD-4BC8-8CE6-AA31FFB4675A}"/>
              </a:ext>
            </a:extLst>
          </p:cNvPr>
          <p:cNvSpPr>
            <a:spLocks noGrp="1"/>
          </p:cNvSpPr>
          <p:nvPr>
            <p:ph type="title"/>
          </p:nvPr>
        </p:nvSpPr>
        <p:spPr/>
        <p:txBody>
          <a:bodyPr>
            <a:normAutofit fontScale="90000"/>
          </a:bodyPr>
          <a:lstStyle/>
          <a:p>
            <a:r>
              <a:rPr lang="en-US" b="1" dirty="0">
                <a:solidFill>
                  <a:schemeClr val="tx1"/>
                </a:solidFill>
              </a:rPr>
              <a:t>Associate Degree Survey-Refined 2016</a:t>
            </a:r>
          </a:p>
        </p:txBody>
      </p:sp>
      <p:graphicFrame>
        <p:nvGraphicFramePr>
          <p:cNvPr id="4" name="Content Placeholder 3">
            <a:extLst>
              <a:ext uri="{FF2B5EF4-FFF2-40B4-BE49-F238E27FC236}">
                <a16:creationId xmlns:a16="http://schemas.microsoft.com/office/drawing/2014/main" id="{0DFA54C2-7880-41BD-B053-907E7AFEB5FE}"/>
              </a:ext>
            </a:extLst>
          </p:cNvPr>
          <p:cNvGraphicFramePr>
            <a:graphicFrameLocks noGrp="1"/>
          </p:cNvGraphicFramePr>
          <p:nvPr>
            <p:ph idx="1"/>
            <p:extLst>
              <p:ext uri="{D42A27DB-BD31-4B8C-83A1-F6EECF244321}">
                <p14:modId xmlns:p14="http://schemas.microsoft.com/office/powerpoint/2010/main" val="768358094"/>
              </p:ext>
            </p:extLst>
          </p:nvPr>
        </p:nvGraphicFramePr>
        <p:xfrm>
          <a:off x="76200" y="2057400"/>
          <a:ext cx="8153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629400" y="2590800"/>
            <a:ext cx="2514600" cy="461665"/>
          </a:xfrm>
          <a:prstGeom prst="rect">
            <a:avLst/>
          </a:prstGeom>
          <a:noFill/>
        </p:spPr>
        <p:txBody>
          <a:bodyPr wrap="square" rtlCol="0">
            <a:spAutoFit/>
          </a:bodyPr>
          <a:lstStyle/>
          <a:p>
            <a:r>
              <a:rPr lang="en-US" sz="1200" b="1" dirty="0">
                <a:latin typeface="Adobe Caslon Pro" panose="0205050205050A020403"/>
              </a:rPr>
              <a:t>Before= upon college entry</a:t>
            </a:r>
          </a:p>
          <a:p>
            <a:r>
              <a:rPr lang="en-US" sz="1200" b="1" dirty="0">
                <a:latin typeface="Adobe Caslon Pro" panose="0205050205050A020403"/>
              </a:rPr>
              <a:t>After= nearing graduation</a:t>
            </a:r>
          </a:p>
        </p:txBody>
      </p:sp>
    </p:spTree>
    <p:extLst>
      <p:ext uri="{BB962C8B-B14F-4D97-AF65-F5344CB8AC3E}">
        <p14:creationId xmlns:p14="http://schemas.microsoft.com/office/powerpoint/2010/main" val="737077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200000"/>
              </a:lnSpc>
            </a:pPr>
            <a:r>
              <a:rPr lang="en-US" b="1" dirty="0">
                <a:solidFill>
                  <a:schemeClr val="tx1"/>
                </a:solidFill>
              </a:rPr>
              <a:t>What is your interest/experience? </a:t>
            </a:r>
          </a:p>
          <a:p>
            <a:pPr>
              <a:lnSpc>
                <a:spcPct val="200000"/>
              </a:lnSpc>
            </a:pPr>
            <a:r>
              <a:rPr lang="en-US" b="1" dirty="0">
                <a:solidFill>
                  <a:schemeClr val="tx1"/>
                </a:solidFill>
              </a:rPr>
              <a:t>How have you used the data? </a:t>
            </a:r>
          </a:p>
          <a:p>
            <a:pPr>
              <a:lnSpc>
                <a:spcPct val="200000"/>
              </a:lnSpc>
            </a:pPr>
            <a:r>
              <a:rPr lang="en-US" b="1" dirty="0">
                <a:solidFill>
                  <a:schemeClr val="tx1"/>
                </a:solidFill>
              </a:rPr>
              <a:t>Questions for us?  </a:t>
            </a:r>
          </a:p>
        </p:txBody>
      </p:sp>
      <p:sp>
        <p:nvSpPr>
          <p:cNvPr id="3" name="Title 2"/>
          <p:cNvSpPr>
            <a:spLocks noGrp="1"/>
          </p:cNvSpPr>
          <p:nvPr>
            <p:ph type="title"/>
          </p:nvPr>
        </p:nvSpPr>
        <p:spPr/>
        <p:txBody>
          <a:bodyPr>
            <a:normAutofit/>
          </a:bodyPr>
          <a:lstStyle/>
          <a:p>
            <a:r>
              <a:rPr lang="en-US" sz="4000" b="1" dirty="0">
                <a:solidFill>
                  <a:schemeClr val="tx1"/>
                </a:solidFill>
              </a:rPr>
              <a:t>ISLO Surveys at your College?</a:t>
            </a:r>
          </a:p>
        </p:txBody>
      </p:sp>
    </p:spTree>
    <p:extLst>
      <p:ext uri="{BB962C8B-B14F-4D97-AF65-F5344CB8AC3E}">
        <p14:creationId xmlns:p14="http://schemas.microsoft.com/office/powerpoint/2010/main" val="24023898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7708</TotalTime>
  <Words>1494</Words>
  <Application>Microsoft Office PowerPoint</Application>
  <PresentationFormat>On-screen Show (4:3)</PresentationFormat>
  <Paragraphs>266</Paragraphs>
  <Slides>42</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Adobe Caslon Pro</vt:lpstr>
      <vt:lpstr>Arial</vt:lpstr>
      <vt:lpstr>Bradley Hand ITC</vt:lpstr>
      <vt:lpstr>Calibri</vt:lpstr>
      <vt:lpstr>Candara</vt:lpstr>
      <vt:lpstr>Symbol</vt:lpstr>
      <vt:lpstr>Times New Roman</vt:lpstr>
      <vt:lpstr>Wingdings</vt:lpstr>
      <vt:lpstr>Waveform</vt:lpstr>
      <vt:lpstr>The Odyssey of SLOs</vt:lpstr>
      <vt:lpstr>PowerPoint Presentation</vt:lpstr>
      <vt:lpstr>Outcomes History</vt:lpstr>
      <vt:lpstr>The Evolution of Institutional Assessment at MiraCosta College</vt:lpstr>
      <vt:lpstr>Survey Assessment Liberal Arts Degree  2011-2013</vt:lpstr>
      <vt:lpstr>Initial  Liberal Arts Survey 2012-2013</vt:lpstr>
      <vt:lpstr> Survey Assessment-Refined Associate Degree 2014-2016  </vt:lpstr>
      <vt:lpstr>Associate Degree Survey-Refined 2016</vt:lpstr>
      <vt:lpstr>ISLO Surveys at your College?</vt:lpstr>
      <vt:lpstr> Focus Group  Assessment </vt:lpstr>
      <vt:lpstr> Focus Group 2014</vt:lpstr>
      <vt:lpstr>Focus Groups Assessment Lessons Learned</vt:lpstr>
      <vt:lpstr>Faculty Evaluation of Assessments</vt:lpstr>
      <vt:lpstr>Instructional Division  Participates in  Institution-wide  Direct Assessment </vt:lpstr>
      <vt:lpstr>GE Faculty-derived Rubric</vt:lpstr>
      <vt:lpstr>Institution-Wide ISLO Assessment </vt:lpstr>
      <vt:lpstr>PowerPoint Presentation</vt:lpstr>
      <vt:lpstr>PowerPoint Presentation</vt:lpstr>
      <vt:lpstr>Why was it time for a change?</vt:lpstr>
      <vt:lpstr>Need for Greater Clarity, Cohesion, &amp; Meaningfulness </vt:lpstr>
      <vt:lpstr>Need for Greater Capacity and Participation  Out with the old, in with the new…</vt:lpstr>
      <vt:lpstr>2014: Accreditation standard II.A.11:  A Focus on Degree Programs</vt:lpstr>
      <vt:lpstr>How did we know the change was needed?</vt:lpstr>
      <vt:lpstr>College-Wide Dialogue and Input</vt:lpstr>
      <vt:lpstr>How did we do it?</vt:lpstr>
      <vt:lpstr>How did we do it?</vt:lpstr>
      <vt:lpstr>How did we do it?</vt:lpstr>
      <vt:lpstr>How did we do it?</vt:lpstr>
      <vt:lpstr>How did we do it?</vt:lpstr>
      <vt:lpstr>2015-2016   The College Faculty, Staff and Administrators Weigh in on the Adoption of New ILOs</vt:lpstr>
      <vt:lpstr>Adopting the AAC&amp;U LEAP Outcomes &amp; VALUE Rubrics</vt:lpstr>
      <vt:lpstr>The Core Competencies</vt:lpstr>
      <vt:lpstr>Why call them Competencies? </vt:lpstr>
      <vt:lpstr>We defined the CCs:</vt:lpstr>
      <vt:lpstr> &amp; we made them inclusive for ALL programs</vt:lpstr>
      <vt:lpstr>PowerPoint Presentation</vt:lpstr>
      <vt:lpstr>MiraCosta College Core Competencies </vt:lpstr>
      <vt:lpstr>MiraCosta College Core Competencies </vt:lpstr>
      <vt:lpstr>Current Plans </vt:lpstr>
      <vt:lpstr>Preparing for First Assessment (Spring 2018)</vt:lpstr>
      <vt:lpstr>Next Steps</vt:lpstr>
      <vt:lpstr>THANK YOU!!</vt:lpstr>
    </vt:vector>
  </TitlesOfParts>
  <Company>MiraCosta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MiraCosta College</dc:creator>
  <cp:lastModifiedBy>Sharp, Toni</cp:lastModifiedBy>
  <cp:revision>166</cp:revision>
  <cp:lastPrinted>2018-02-08T19:55:45Z</cp:lastPrinted>
  <dcterms:created xsi:type="dcterms:W3CDTF">2016-06-13T20:46:29Z</dcterms:created>
  <dcterms:modified xsi:type="dcterms:W3CDTF">2018-02-12T21:19:05Z</dcterms:modified>
</cp:coreProperties>
</file>