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theme/themeOverride3.xml" ContentType="application/vnd.openxmlformats-officedocument.themeOverride+xml"/>
  <Override PartName="/ppt/drawings/drawing1.xml" ContentType="application/vnd.openxmlformats-officedocument.drawingml.chartshapes+xml"/>
  <Override PartName="/ppt/notesSlides/notesSlide4.xml" ContentType="application/vnd.openxmlformats-officedocument.presentationml.notesSlide+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ppt/tags/tag4.xml" ContentType="application/vnd.openxmlformats-officedocument.presentationml.tag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tags/tag5.xml" ContentType="application/vnd.openxmlformats-officedocument.presentationml.tags+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tags/tag6.xml" ContentType="application/vnd.openxmlformats-officedocument.presentationml.tags+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tags/tag7.xml" ContentType="application/vnd.openxmlformats-officedocument.presentationml.tags+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tags/tag8.xml" ContentType="application/vnd.openxmlformats-officedocument.presentationml.tags+xml"/>
  <Override PartName="/ppt/notesSlides/notesSlide21.xml" ContentType="application/vnd.openxmlformats-officedocument.presentationml.notesSlide+xml"/>
  <Override PartName="/ppt/tags/tag9.xml" ContentType="application/vnd.openxmlformats-officedocument.presentationml.tags+xml"/>
  <Override PartName="/ppt/notesSlides/notesSlide22.xml" ContentType="application/vnd.openxmlformats-officedocument.presentationml.notesSlide+xml"/>
  <Override PartName="/ppt/tags/tag10.xml" ContentType="application/vnd.openxmlformats-officedocument.presentationml.tags+xml"/>
  <Override PartName="/ppt/notesSlides/notesSlide23.xml" ContentType="application/vnd.openxmlformats-officedocument.presentationml.notesSlide+xml"/>
  <Override PartName="/ppt/tags/tag11.xml" ContentType="application/vnd.openxmlformats-officedocument.presentationml.tags+xml"/>
  <Override PartName="/ppt/notesSlides/notesSlide24.xml" ContentType="application/vnd.openxmlformats-officedocument.presentationml.notesSlide+xml"/>
  <Override PartName="/ppt/tags/tag12.xml" ContentType="application/vnd.openxmlformats-officedocument.presentationml.tags+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tags/tag13.xml" ContentType="application/vnd.openxmlformats-officedocument.presentationml.tags+xml"/>
  <Override PartName="/ppt/notesSlides/notesSlide27.xml" ContentType="application/vnd.openxmlformats-officedocument.presentationml.notesSlide+xml"/>
  <Override PartName="/ppt/tags/tag14.xml" ContentType="application/vnd.openxmlformats-officedocument.presentationml.tags+xml"/>
  <Override PartName="/ppt/notesSlides/notesSlide28.xml" ContentType="application/vnd.openxmlformats-officedocument.presentationml.notesSlide+xml"/>
  <Override PartName="/ppt/tags/tag15.xml" ContentType="application/vnd.openxmlformats-officedocument.presentationml.tags+xml"/>
  <Override PartName="/ppt/notesSlides/notesSlide29.xml" ContentType="application/vnd.openxmlformats-officedocument.presentationml.notesSlide+xml"/>
  <Override PartName="/ppt/tags/tag16.xml" ContentType="application/vnd.openxmlformats-officedocument.presentationml.tags+xml"/>
  <Override PartName="/ppt/notesSlides/notesSlide30.xml" ContentType="application/vnd.openxmlformats-officedocument.presentationml.notesSlide+xml"/>
  <Override PartName="/ppt/tags/tag17.xml" ContentType="application/vnd.openxmlformats-officedocument.presentationml.tags+xml"/>
  <Override PartName="/ppt/notesSlides/notesSlide31.xml" ContentType="application/vnd.openxmlformats-officedocument.presentationml.notesSlide+xml"/>
  <Override PartName="/ppt/tags/tag18.xml" ContentType="application/vnd.openxmlformats-officedocument.presentationml.tags+xml"/>
  <Override PartName="/ppt/notesSlides/notesSlide32.xml" ContentType="application/vnd.openxmlformats-officedocument.presentationml.notesSlide+xml"/>
  <Override PartName="/ppt/tags/tag19.xml" ContentType="application/vnd.openxmlformats-officedocument.presentationml.tags+xml"/>
  <Override PartName="/ppt/notesSlides/notesSlide33.xml" ContentType="application/vnd.openxmlformats-officedocument.presentationml.notesSlide+xml"/>
  <Override PartName="/ppt/tags/tag20.xml" ContentType="application/vnd.openxmlformats-officedocument.presentationml.tags+xml"/>
  <Override PartName="/ppt/notesSlides/notesSlide34.xml" ContentType="application/vnd.openxmlformats-officedocument.presentationml.notesSlide+xml"/>
  <Override PartName="/ppt/tags/tag21.xml" ContentType="application/vnd.openxmlformats-officedocument.presentationml.tags+xml"/>
  <Override PartName="/ppt/notesSlides/notesSlide35.xml" ContentType="application/vnd.openxmlformats-officedocument.presentationml.notesSlide+xml"/>
  <Override PartName="/ppt/tags/tag22.xml" ContentType="application/vnd.openxmlformats-officedocument.presentationml.tags+xml"/>
  <Override PartName="/ppt/notesSlides/notesSlide36.xml" ContentType="application/vnd.openxmlformats-officedocument.presentationml.notesSlide+xml"/>
  <Override PartName="/ppt/tags/tag23.xml" ContentType="application/vnd.openxmlformats-officedocument.presentationml.tags+xml"/>
  <Override PartName="/ppt/notesSlides/notesSlide37.xml" ContentType="application/vnd.openxmlformats-officedocument.presentationml.notesSlide+xml"/>
  <Override PartName="/ppt/tags/tag24.xml" ContentType="application/vnd.openxmlformats-officedocument.presentationml.tags+xml"/>
  <Override PartName="/ppt/notesSlides/notesSlide38.xml" ContentType="application/vnd.openxmlformats-officedocument.presentationml.notesSlide+xml"/>
  <Override PartName="/ppt/tags/tag25.xml" ContentType="application/vnd.openxmlformats-officedocument.presentationml.tags+xml"/>
  <Override PartName="/ppt/notesSlides/notesSlide39.xml" ContentType="application/vnd.openxmlformats-officedocument.presentationml.notesSlide+xml"/>
  <Override PartName="/ppt/tags/tag26.xml" ContentType="application/vnd.openxmlformats-officedocument.presentationml.tags+xml"/>
  <Override PartName="/ppt/notesSlides/notesSlide40.xml" ContentType="application/vnd.openxmlformats-officedocument.presentationml.notesSlide+xml"/>
  <Override PartName="/ppt/tags/tag27.xml" ContentType="application/vnd.openxmlformats-officedocument.presentationml.tags+xml"/>
  <Override PartName="/ppt/notesSlides/notesSlide41.xml" ContentType="application/vnd.openxmlformats-officedocument.presentationml.notesSlide+xml"/>
  <Override PartName="/ppt/tags/tag28.xml" ContentType="application/vnd.openxmlformats-officedocument.presentationml.tags+xml"/>
  <Override PartName="/ppt/notesSlides/notesSlide42.xml" ContentType="application/vnd.openxmlformats-officedocument.presentationml.notesSlide+xml"/>
  <Override PartName="/ppt/tags/tag29.xml" ContentType="application/vnd.openxmlformats-officedocument.presentationml.tags+xml"/>
  <Override PartName="/ppt/notesSlides/notesSlide43.xml" ContentType="application/vnd.openxmlformats-officedocument.presentationml.notesSlide+xml"/>
  <Override PartName="/ppt/tags/tag30.xml" ContentType="application/vnd.openxmlformats-officedocument.presentationml.tags+xml"/>
  <Override PartName="/ppt/notesSlides/notesSlide44.xml" ContentType="application/vnd.openxmlformats-officedocument.presentationml.notesSlide+xml"/>
  <Override PartName="/ppt/tags/tag31.xml" ContentType="application/vnd.openxmlformats-officedocument.presentationml.tags+xml"/>
  <Override PartName="/ppt/notesSlides/notesSlide45.xml" ContentType="application/vnd.openxmlformats-officedocument.presentationml.notesSlide+xml"/>
  <Override PartName="/ppt/tags/tag32.xml" ContentType="application/vnd.openxmlformats-officedocument.presentationml.tags+xml"/>
  <Override PartName="/ppt/notesSlides/notesSlide46.xml" ContentType="application/vnd.openxmlformats-officedocument.presentationml.notesSlide+xml"/>
  <Override PartName="/ppt/tags/tag33.xml" ContentType="application/vnd.openxmlformats-officedocument.presentationml.tags+xml"/>
  <Override PartName="/ppt/notesSlides/notesSlide47.xml" ContentType="application/vnd.openxmlformats-officedocument.presentationml.notesSlide+xml"/>
  <Override PartName="/ppt/tags/tag34.xml" ContentType="application/vnd.openxmlformats-officedocument.presentationml.tags+xml"/>
  <Override PartName="/ppt/notesSlides/notesSlide48.xml" ContentType="application/vnd.openxmlformats-officedocument.presentationml.notesSlide+xml"/>
  <Override PartName="/ppt/tags/tag35.xml" ContentType="application/vnd.openxmlformats-officedocument.presentationml.tags+xml"/>
  <Override PartName="/ppt/notesSlides/notesSlide49.xml" ContentType="application/vnd.openxmlformats-officedocument.presentationml.notesSlide+xml"/>
  <Override PartName="/ppt/tags/tag36.xml" ContentType="application/vnd.openxmlformats-officedocument.presentationml.tags+xml"/>
  <Override PartName="/ppt/notesSlides/notesSlide50.xml" ContentType="application/vnd.openxmlformats-officedocument.presentationml.notesSlide+xml"/>
  <Override PartName="/ppt/tags/tag37.xml" ContentType="application/vnd.openxmlformats-officedocument.presentationml.tags+xml"/>
  <Override PartName="/ppt/notesSlides/notesSlide51.xml" ContentType="application/vnd.openxmlformats-officedocument.presentationml.notesSlide+xml"/>
  <Override PartName="/ppt/tags/tag38.xml" ContentType="application/vnd.openxmlformats-officedocument.presentationml.tags+xml"/>
  <Override PartName="/ppt/notesSlides/notesSlide52.xml" ContentType="application/vnd.openxmlformats-officedocument.presentationml.notesSlide+xml"/>
  <Override PartName="/ppt/tags/tag39.xml" ContentType="application/vnd.openxmlformats-officedocument.presentationml.tags+xml"/>
  <Override PartName="/ppt/notesSlides/notesSlide53.xml" ContentType="application/vnd.openxmlformats-officedocument.presentationml.notesSlide+xml"/>
  <Override PartName="/ppt/tags/tag40.xml" ContentType="application/vnd.openxmlformats-officedocument.presentationml.tags+xml"/>
  <Override PartName="/ppt/notesSlides/notesSlide54.xml" ContentType="application/vnd.openxmlformats-officedocument.presentationml.notesSlide+xml"/>
  <Override PartName="/ppt/tags/tag41.xml" ContentType="application/vnd.openxmlformats-officedocument.presentationml.tags+xml"/>
  <Override PartName="/ppt/notesSlides/notesSlide55.xml" ContentType="application/vnd.openxmlformats-officedocument.presentationml.notesSlide+xml"/>
  <Override PartName="/ppt/tags/tag42.xml" ContentType="application/vnd.openxmlformats-officedocument.presentationml.tags+xml"/>
  <Override PartName="/ppt/notesSlides/notesSlide56.xml" ContentType="application/vnd.openxmlformats-officedocument.presentationml.notesSlide+xml"/>
  <Override PartName="/ppt/tags/tag43.xml" ContentType="application/vnd.openxmlformats-officedocument.presentationml.tags+xml"/>
  <Override PartName="/ppt/notesSlides/notesSlide5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59"/>
  </p:notesMasterIdLst>
  <p:handoutMasterIdLst>
    <p:handoutMasterId r:id="rId60"/>
  </p:handoutMasterIdLst>
  <p:sldIdLst>
    <p:sldId id="256" r:id="rId2"/>
    <p:sldId id="258" r:id="rId3"/>
    <p:sldId id="339" r:id="rId4"/>
    <p:sldId id="382" r:id="rId5"/>
    <p:sldId id="287" r:id="rId6"/>
    <p:sldId id="340" r:id="rId7"/>
    <p:sldId id="341" r:id="rId8"/>
    <p:sldId id="342" r:id="rId9"/>
    <p:sldId id="343" r:id="rId10"/>
    <p:sldId id="344" r:id="rId11"/>
    <p:sldId id="337" r:id="rId12"/>
    <p:sldId id="345" r:id="rId13"/>
    <p:sldId id="346" r:id="rId14"/>
    <p:sldId id="347" r:id="rId15"/>
    <p:sldId id="348" r:id="rId16"/>
    <p:sldId id="355" r:id="rId17"/>
    <p:sldId id="352" r:id="rId18"/>
    <p:sldId id="353" r:id="rId19"/>
    <p:sldId id="387" r:id="rId20"/>
    <p:sldId id="388" r:id="rId21"/>
    <p:sldId id="389" r:id="rId22"/>
    <p:sldId id="291" r:id="rId23"/>
    <p:sldId id="292" r:id="rId24"/>
    <p:sldId id="294" r:id="rId25"/>
    <p:sldId id="293" r:id="rId26"/>
    <p:sldId id="383" r:id="rId27"/>
    <p:sldId id="295" r:id="rId28"/>
    <p:sldId id="296" r:id="rId29"/>
    <p:sldId id="310" r:id="rId30"/>
    <p:sldId id="386" r:id="rId31"/>
    <p:sldId id="356" r:id="rId32"/>
    <p:sldId id="357" r:id="rId33"/>
    <p:sldId id="358" r:id="rId34"/>
    <p:sldId id="359" r:id="rId35"/>
    <p:sldId id="360" r:id="rId36"/>
    <p:sldId id="361" r:id="rId37"/>
    <p:sldId id="362" r:id="rId38"/>
    <p:sldId id="363" r:id="rId39"/>
    <p:sldId id="364" r:id="rId40"/>
    <p:sldId id="365" r:id="rId41"/>
    <p:sldId id="366" r:id="rId42"/>
    <p:sldId id="367" r:id="rId43"/>
    <p:sldId id="390" r:id="rId44"/>
    <p:sldId id="368" r:id="rId45"/>
    <p:sldId id="369" r:id="rId46"/>
    <p:sldId id="370" r:id="rId47"/>
    <p:sldId id="371" r:id="rId48"/>
    <p:sldId id="372" r:id="rId49"/>
    <p:sldId id="373" r:id="rId50"/>
    <p:sldId id="374" r:id="rId51"/>
    <p:sldId id="375" r:id="rId52"/>
    <p:sldId id="376" r:id="rId53"/>
    <p:sldId id="377" r:id="rId54"/>
    <p:sldId id="378" r:id="rId55"/>
    <p:sldId id="379" r:id="rId56"/>
    <p:sldId id="380" r:id="rId57"/>
    <p:sldId id="381" r:id="rId58"/>
  </p:sldIdLst>
  <p:sldSz cx="9144000" cy="6858000" type="screen4x3"/>
  <p:notesSz cx="7010400" cy="9296400"/>
  <p:custDataLst>
    <p:tags r:id="rId61"/>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1716" y="114"/>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5196"/>
    </p:cViewPr>
  </p:sorterViewPr>
  <p:notesViewPr>
    <p:cSldViewPr>
      <p:cViewPr varScale="1">
        <p:scale>
          <a:sx n="83" d="100"/>
          <a:sy n="83" d="100"/>
        </p:scale>
        <p:origin x="3810" y="10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handoutMaster" Target="handoutMasters/handoutMaster1.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file:///\\FILE01\division\TRIS\Research\Data%20Requests\RR%2335%20Thuy%20Thi%20Nguyen%20EEOC%20Breakdown\Non-White%20Full%20Sample.xls" TargetMode="External"/><Relationship Id="rId1" Type="http://schemas.openxmlformats.org/officeDocument/2006/relationships/themeOverride" Target="../theme/themeOverride3.xml"/></Relationships>
</file>

<file path=ppt/charts/_rels/chart2.xml.rels><?xml version="1.0" encoding="UTF-8" standalone="yes"?>
<Relationships xmlns="http://schemas.openxmlformats.org/package/2006/relationships"><Relationship Id="rId3" Type="http://schemas.openxmlformats.org/officeDocument/2006/relationships/oleObject" Target="file:///\\homeoc\sheri\EEO\EEO%20Advisory%20Committee\EEO%20plan\Underrepresented%20Minorities%20by%20Student%20and%20Employee%20Types%202009-16.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4.8462237720192002E-2"/>
          <c:y val="0.119488195800824"/>
          <c:w val="0.71002297575561002"/>
          <c:h val="0.72898582835995696"/>
        </c:manualLayout>
      </c:layout>
      <c:lineChart>
        <c:grouping val="standard"/>
        <c:varyColors val="0"/>
        <c:ser>
          <c:idx val="0"/>
          <c:order val="0"/>
          <c:tx>
            <c:strRef>
              <c:f>'percent data'!$A$2</c:f>
              <c:strCache>
                <c:ptCount val="1"/>
                <c:pt idx="0">
                  <c:v>Students</c:v>
                </c:pt>
              </c:strCache>
            </c:strRef>
          </c:tx>
          <c:cat>
            <c:strRef>
              <c:f>'percent data'!$B$1:$K$1</c:f>
              <c:strCache>
                <c:ptCount val="10"/>
                <c:pt idx="0">
                  <c:v>Fall 2005</c:v>
                </c:pt>
                <c:pt idx="1">
                  <c:v>Fall 2006</c:v>
                </c:pt>
                <c:pt idx="2">
                  <c:v>Fall 2007</c:v>
                </c:pt>
                <c:pt idx="3">
                  <c:v>Fall 2008</c:v>
                </c:pt>
                <c:pt idx="4">
                  <c:v>Fall 2009</c:v>
                </c:pt>
                <c:pt idx="5">
                  <c:v>Fall 2010</c:v>
                </c:pt>
                <c:pt idx="6">
                  <c:v>Fall 2011</c:v>
                </c:pt>
                <c:pt idx="7">
                  <c:v>Fall 2012</c:v>
                </c:pt>
                <c:pt idx="8">
                  <c:v>Fall 2013</c:v>
                </c:pt>
                <c:pt idx="9">
                  <c:v>Fall 2014</c:v>
                </c:pt>
              </c:strCache>
            </c:strRef>
          </c:cat>
          <c:val>
            <c:numRef>
              <c:f>'percent data'!$B$2:$K$2</c:f>
              <c:numCache>
                <c:formatCode>0.0%</c:formatCode>
                <c:ptCount val="10"/>
                <c:pt idx="0">
                  <c:v>0.53300000000000003</c:v>
                </c:pt>
                <c:pt idx="1">
                  <c:v>0.53600000000000003</c:v>
                </c:pt>
                <c:pt idx="2">
                  <c:v>0.54100000000000004</c:v>
                </c:pt>
                <c:pt idx="3">
                  <c:v>0.54100000000000004</c:v>
                </c:pt>
                <c:pt idx="4">
                  <c:v>0.53900000000000003</c:v>
                </c:pt>
                <c:pt idx="5">
                  <c:v>0.59099999999999997</c:v>
                </c:pt>
                <c:pt idx="6">
                  <c:v>0.61499999999999999</c:v>
                </c:pt>
                <c:pt idx="7">
                  <c:v>0.64100000000000001</c:v>
                </c:pt>
                <c:pt idx="8">
                  <c:v>0.66100000000000003</c:v>
                </c:pt>
                <c:pt idx="9">
                  <c:v>0.67600000000000005</c:v>
                </c:pt>
              </c:numCache>
            </c:numRef>
          </c:val>
          <c:smooth val="0"/>
          <c:extLst>
            <c:ext xmlns:c16="http://schemas.microsoft.com/office/drawing/2014/chart" uri="{C3380CC4-5D6E-409C-BE32-E72D297353CC}">
              <c16:uniqueId val="{00000000-0167-4122-AD27-1545D7181BDF}"/>
            </c:ext>
          </c:extLst>
        </c:ser>
        <c:ser>
          <c:idx val="1"/>
          <c:order val="1"/>
          <c:tx>
            <c:strRef>
              <c:f>'percent data'!$A$3</c:f>
              <c:strCache>
                <c:ptCount val="1"/>
                <c:pt idx="0">
                  <c:v>Classified</c:v>
                </c:pt>
              </c:strCache>
            </c:strRef>
          </c:tx>
          <c:cat>
            <c:strRef>
              <c:f>'percent data'!$B$1:$K$1</c:f>
              <c:strCache>
                <c:ptCount val="10"/>
                <c:pt idx="0">
                  <c:v>Fall 2005</c:v>
                </c:pt>
                <c:pt idx="1">
                  <c:v>Fall 2006</c:v>
                </c:pt>
                <c:pt idx="2">
                  <c:v>Fall 2007</c:v>
                </c:pt>
                <c:pt idx="3">
                  <c:v>Fall 2008</c:v>
                </c:pt>
                <c:pt idx="4">
                  <c:v>Fall 2009</c:v>
                </c:pt>
                <c:pt idx="5">
                  <c:v>Fall 2010</c:v>
                </c:pt>
                <c:pt idx="6">
                  <c:v>Fall 2011</c:v>
                </c:pt>
                <c:pt idx="7">
                  <c:v>Fall 2012</c:v>
                </c:pt>
                <c:pt idx="8">
                  <c:v>Fall 2013</c:v>
                </c:pt>
                <c:pt idx="9">
                  <c:v>Fall 2014</c:v>
                </c:pt>
              </c:strCache>
            </c:strRef>
          </c:cat>
          <c:val>
            <c:numRef>
              <c:f>'percent data'!$B$3:$K$3</c:f>
              <c:numCache>
                <c:formatCode>0.0%</c:formatCode>
                <c:ptCount val="10"/>
                <c:pt idx="0">
                  <c:v>0.45518181483255399</c:v>
                </c:pt>
                <c:pt idx="1">
                  <c:v>0.46030886916359998</c:v>
                </c:pt>
                <c:pt idx="2">
                  <c:v>0.46517052482770799</c:v>
                </c:pt>
                <c:pt idx="3">
                  <c:v>0.46744388376544299</c:v>
                </c:pt>
                <c:pt idx="4">
                  <c:v>0.46515703869882202</c:v>
                </c:pt>
                <c:pt idx="5">
                  <c:v>0.46890449236942</c:v>
                </c:pt>
                <c:pt idx="6">
                  <c:v>0.477745578837866</c:v>
                </c:pt>
                <c:pt idx="7">
                  <c:v>0.47896811727331901</c:v>
                </c:pt>
                <c:pt idx="8">
                  <c:v>0.484681181959565</c:v>
                </c:pt>
                <c:pt idx="9">
                  <c:v>0.49284974887858002</c:v>
                </c:pt>
              </c:numCache>
            </c:numRef>
          </c:val>
          <c:smooth val="0"/>
          <c:extLst>
            <c:ext xmlns:c16="http://schemas.microsoft.com/office/drawing/2014/chart" uri="{C3380CC4-5D6E-409C-BE32-E72D297353CC}">
              <c16:uniqueId val="{00000001-0167-4122-AD27-1545D7181BDF}"/>
            </c:ext>
          </c:extLst>
        </c:ser>
        <c:ser>
          <c:idx val="2"/>
          <c:order val="2"/>
          <c:tx>
            <c:strRef>
              <c:f>'percent data'!$A$4</c:f>
              <c:strCache>
                <c:ptCount val="1"/>
                <c:pt idx="0">
                  <c:v>Administrator</c:v>
                </c:pt>
              </c:strCache>
            </c:strRef>
          </c:tx>
          <c:cat>
            <c:strRef>
              <c:f>'percent data'!$B$1:$K$1</c:f>
              <c:strCache>
                <c:ptCount val="10"/>
                <c:pt idx="0">
                  <c:v>Fall 2005</c:v>
                </c:pt>
                <c:pt idx="1">
                  <c:v>Fall 2006</c:v>
                </c:pt>
                <c:pt idx="2">
                  <c:v>Fall 2007</c:v>
                </c:pt>
                <c:pt idx="3">
                  <c:v>Fall 2008</c:v>
                </c:pt>
                <c:pt idx="4">
                  <c:v>Fall 2009</c:v>
                </c:pt>
                <c:pt idx="5">
                  <c:v>Fall 2010</c:v>
                </c:pt>
                <c:pt idx="6">
                  <c:v>Fall 2011</c:v>
                </c:pt>
                <c:pt idx="7">
                  <c:v>Fall 2012</c:v>
                </c:pt>
                <c:pt idx="8">
                  <c:v>Fall 2013</c:v>
                </c:pt>
                <c:pt idx="9">
                  <c:v>Fall 2014</c:v>
                </c:pt>
              </c:strCache>
            </c:strRef>
          </c:cat>
          <c:val>
            <c:numRef>
              <c:f>'percent data'!$B$4:$K$4</c:f>
              <c:numCache>
                <c:formatCode>0.0%</c:formatCode>
                <c:ptCount val="10"/>
                <c:pt idx="0">
                  <c:v>0.33902691511387201</c:v>
                </c:pt>
                <c:pt idx="1">
                  <c:v>0.33910386965376799</c:v>
                </c:pt>
                <c:pt idx="2">
                  <c:v>0.34424650938854101</c:v>
                </c:pt>
                <c:pt idx="3">
                  <c:v>0.343734763529985</c:v>
                </c:pt>
                <c:pt idx="4">
                  <c:v>0.34341978866474598</c:v>
                </c:pt>
                <c:pt idx="5">
                  <c:v>0.33960396039604002</c:v>
                </c:pt>
                <c:pt idx="6">
                  <c:v>0.348919054801408</c:v>
                </c:pt>
                <c:pt idx="7">
                  <c:v>0.365145228215768</c:v>
                </c:pt>
                <c:pt idx="8">
                  <c:v>0.37737843551797001</c:v>
                </c:pt>
                <c:pt idx="9">
                  <c:v>0.37390857729840798</c:v>
                </c:pt>
              </c:numCache>
            </c:numRef>
          </c:val>
          <c:smooth val="0"/>
          <c:extLst>
            <c:ext xmlns:c16="http://schemas.microsoft.com/office/drawing/2014/chart" uri="{C3380CC4-5D6E-409C-BE32-E72D297353CC}">
              <c16:uniqueId val="{00000002-0167-4122-AD27-1545D7181BDF}"/>
            </c:ext>
          </c:extLst>
        </c:ser>
        <c:ser>
          <c:idx val="3"/>
          <c:order val="3"/>
          <c:tx>
            <c:strRef>
              <c:f>'percent data'!$A$5</c:f>
              <c:strCache>
                <c:ptCount val="1"/>
                <c:pt idx="0">
                  <c:v>Tenured/Tenure Track</c:v>
                </c:pt>
              </c:strCache>
            </c:strRef>
          </c:tx>
          <c:cat>
            <c:strRef>
              <c:f>'percent data'!$B$1:$K$1</c:f>
              <c:strCache>
                <c:ptCount val="10"/>
                <c:pt idx="0">
                  <c:v>Fall 2005</c:v>
                </c:pt>
                <c:pt idx="1">
                  <c:v>Fall 2006</c:v>
                </c:pt>
                <c:pt idx="2">
                  <c:v>Fall 2007</c:v>
                </c:pt>
                <c:pt idx="3">
                  <c:v>Fall 2008</c:v>
                </c:pt>
                <c:pt idx="4">
                  <c:v>Fall 2009</c:v>
                </c:pt>
                <c:pt idx="5">
                  <c:v>Fall 2010</c:v>
                </c:pt>
                <c:pt idx="6">
                  <c:v>Fall 2011</c:v>
                </c:pt>
                <c:pt idx="7">
                  <c:v>Fall 2012</c:v>
                </c:pt>
                <c:pt idx="8">
                  <c:v>Fall 2013</c:v>
                </c:pt>
                <c:pt idx="9">
                  <c:v>Fall 2014</c:v>
                </c:pt>
              </c:strCache>
            </c:strRef>
          </c:cat>
          <c:val>
            <c:numRef>
              <c:f>'percent data'!$B$5:$K$5</c:f>
              <c:numCache>
                <c:formatCode>0.0%</c:formatCode>
                <c:ptCount val="10"/>
                <c:pt idx="0">
                  <c:v>0.27037626463567099</c:v>
                </c:pt>
                <c:pt idx="1">
                  <c:v>0.27467457571263798</c:v>
                </c:pt>
                <c:pt idx="2">
                  <c:v>0.279949140361546</c:v>
                </c:pt>
                <c:pt idx="3">
                  <c:v>0.28527472527472503</c:v>
                </c:pt>
                <c:pt idx="4">
                  <c:v>0.28875906091095999</c:v>
                </c:pt>
                <c:pt idx="5">
                  <c:v>0.29265730399203799</c:v>
                </c:pt>
                <c:pt idx="6">
                  <c:v>0.30038496376811602</c:v>
                </c:pt>
                <c:pt idx="7">
                  <c:v>0.30280222325150502</c:v>
                </c:pt>
                <c:pt idx="8">
                  <c:v>0.30885389016693199</c:v>
                </c:pt>
                <c:pt idx="9">
                  <c:v>0.31074506125798701</c:v>
                </c:pt>
              </c:numCache>
            </c:numRef>
          </c:val>
          <c:smooth val="0"/>
          <c:extLst>
            <c:ext xmlns:c16="http://schemas.microsoft.com/office/drawing/2014/chart" uri="{C3380CC4-5D6E-409C-BE32-E72D297353CC}">
              <c16:uniqueId val="{00000003-0167-4122-AD27-1545D7181BDF}"/>
            </c:ext>
          </c:extLst>
        </c:ser>
        <c:ser>
          <c:idx val="4"/>
          <c:order val="4"/>
          <c:tx>
            <c:strRef>
              <c:f>'percent data'!$A$6</c:f>
              <c:strCache>
                <c:ptCount val="1"/>
                <c:pt idx="0">
                  <c:v>Academic, Temporary</c:v>
                </c:pt>
              </c:strCache>
            </c:strRef>
          </c:tx>
          <c:cat>
            <c:strRef>
              <c:f>'percent data'!$B$1:$K$1</c:f>
              <c:strCache>
                <c:ptCount val="10"/>
                <c:pt idx="0">
                  <c:v>Fall 2005</c:v>
                </c:pt>
                <c:pt idx="1">
                  <c:v>Fall 2006</c:v>
                </c:pt>
                <c:pt idx="2">
                  <c:v>Fall 2007</c:v>
                </c:pt>
                <c:pt idx="3">
                  <c:v>Fall 2008</c:v>
                </c:pt>
                <c:pt idx="4">
                  <c:v>Fall 2009</c:v>
                </c:pt>
                <c:pt idx="5">
                  <c:v>Fall 2010</c:v>
                </c:pt>
                <c:pt idx="6">
                  <c:v>Fall 2011</c:v>
                </c:pt>
                <c:pt idx="7">
                  <c:v>Fall 2012</c:v>
                </c:pt>
                <c:pt idx="8">
                  <c:v>Fall 2013</c:v>
                </c:pt>
                <c:pt idx="9">
                  <c:v>Fall 2014</c:v>
                </c:pt>
              </c:strCache>
            </c:strRef>
          </c:cat>
          <c:val>
            <c:numRef>
              <c:f>'percent data'!$B$6:$K$6</c:f>
              <c:numCache>
                <c:formatCode>0.0%</c:formatCode>
                <c:ptCount val="10"/>
                <c:pt idx="0">
                  <c:v>0.23264044663775499</c:v>
                </c:pt>
                <c:pt idx="1">
                  <c:v>0.23668724329258001</c:v>
                </c:pt>
                <c:pt idx="2">
                  <c:v>0.244502473886751</c:v>
                </c:pt>
                <c:pt idx="3">
                  <c:v>0.25271180824036199</c:v>
                </c:pt>
                <c:pt idx="4">
                  <c:v>0.248948008228913</c:v>
                </c:pt>
                <c:pt idx="5">
                  <c:v>0.25546857853537203</c:v>
                </c:pt>
                <c:pt idx="6">
                  <c:v>0.26453837313242201</c:v>
                </c:pt>
                <c:pt idx="7">
                  <c:v>0.27177216516453601</c:v>
                </c:pt>
                <c:pt idx="8">
                  <c:v>0.28185550493165801</c:v>
                </c:pt>
                <c:pt idx="9">
                  <c:v>0.29396708448952202</c:v>
                </c:pt>
              </c:numCache>
            </c:numRef>
          </c:val>
          <c:smooth val="0"/>
          <c:extLst>
            <c:ext xmlns:c16="http://schemas.microsoft.com/office/drawing/2014/chart" uri="{C3380CC4-5D6E-409C-BE32-E72D297353CC}">
              <c16:uniqueId val="{00000004-0167-4122-AD27-1545D7181BDF}"/>
            </c:ext>
          </c:extLst>
        </c:ser>
        <c:dLbls>
          <c:showLegendKey val="0"/>
          <c:showVal val="0"/>
          <c:showCatName val="0"/>
          <c:showSerName val="0"/>
          <c:showPercent val="0"/>
          <c:showBubbleSize val="0"/>
        </c:dLbls>
        <c:marker val="1"/>
        <c:smooth val="0"/>
        <c:axId val="25090304"/>
        <c:axId val="25436160"/>
      </c:lineChart>
      <c:catAx>
        <c:axId val="25090304"/>
        <c:scaling>
          <c:orientation val="minMax"/>
        </c:scaling>
        <c:delete val="0"/>
        <c:axPos val="b"/>
        <c:numFmt formatCode="General" sourceLinked="1"/>
        <c:majorTickMark val="out"/>
        <c:minorTickMark val="none"/>
        <c:tickLblPos val="nextTo"/>
        <c:txPr>
          <a:bodyPr rot="0" vert="horz"/>
          <a:lstStyle/>
          <a:p>
            <a:pPr>
              <a:defRPr sz="1100" b="1" i="0" u="none" strike="noStrike" baseline="0">
                <a:solidFill>
                  <a:srgbClr val="000000"/>
                </a:solidFill>
                <a:latin typeface="Calibri"/>
                <a:ea typeface="Calibri"/>
                <a:cs typeface="Calibri"/>
              </a:defRPr>
            </a:pPr>
            <a:endParaRPr lang="en-US"/>
          </a:p>
        </c:txPr>
        <c:crossAx val="25436160"/>
        <c:crosses val="autoZero"/>
        <c:auto val="1"/>
        <c:lblAlgn val="ctr"/>
        <c:lblOffset val="100"/>
        <c:noMultiLvlLbl val="0"/>
      </c:catAx>
      <c:valAx>
        <c:axId val="25436160"/>
        <c:scaling>
          <c:orientation val="minMax"/>
        </c:scaling>
        <c:delete val="0"/>
        <c:axPos val="l"/>
        <c:majorGridlines/>
        <c:numFmt formatCode="0%" sourceLinked="0"/>
        <c:majorTickMark val="out"/>
        <c:minorTickMark val="none"/>
        <c:tickLblPos val="nextTo"/>
        <c:txPr>
          <a:bodyPr rot="0" vert="horz"/>
          <a:lstStyle/>
          <a:p>
            <a:pPr>
              <a:defRPr sz="1000" b="1" i="0" u="none" strike="noStrike" baseline="0">
                <a:solidFill>
                  <a:srgbClr val="000000"/>
                </a:solidFill>
                <a:latin typeface="Calibri"/>
                <a:ea typeface="Calibri"/>
                <a:cs typeface="Calibri"/>
              </a:defRPr>
            </a:pPr>
            <a:endParaRPr lang="en-US"/>
          </a:p>
        </c:txPr>
        <c:crossAx val="25090304"/>
        <c:crosses val="autoZero"/>
        <c:crossBetween val="between"/>
      </c:valAx>
    </c:plotArea>
    <c:legend>
      <c:legendPos val="r"/>
      <c:layout>
        <c:manualLayout>
          <c:xMode val="edge"/>
          <c:yMode val="edge"/>
          <c:x val="0.77464788732394396"/>
          <c:y val="0.46359223300970898"/>
          <c:w val="0.217429577464789"/>
          <c:h val="0.18082524271844699"/>
        </c:manualLayout>
      </c:layout>
      <c:overlay val="0"/>
      <c:txPr>
        <a:bodyPr/>
        <a:lstStyle/>
        <a:p>
          <a:pPr>
            <a:defRPr sz="845" b="0" i="0" u="none" strike="noStrike" baseline="0">
              <a:solidFill>
                <a:srgbClr val="000000"/>
              </a:solidFill>
              <a:latin typeface="Calibri"/>
              <a:ea typeface="Calibri"/>
              <a:cs typeface="Calibri"/>
            </a:defRPr>
          </a:pPr>
          <a:endParaRPr lang="en-US"/>
        </a:p>
      </c:txPr>
    </c:legend>
    <c:plotVisOnly val="1"/>
    <c:dispBlanksAs val="gap"/>
    <c:showDLblsOverMax val="0"/>
  </c:chart>
  <c:txPr>
    <a:bodyPr/>
    <a:lstStyle/>
    <a:p>
      <a:pPr>
        <a:defRPr sz="1000" b="0" i="0" u="none" strike="noStrike" baseline="0">
          <a:solidFill>
            <a:srgbClr val="000000"/>
          </a:solidFill>
          <a:latin typeface="Calibri"/>
          <a:ea typeface="Calibri"/>
          <a:cs typeface="Calibri"/>
        </a:defRPr>
      </a:pPr>
      <a:endParaRPr lang="en-US"/>
    </a:p>
  </c:txPr>
  <c:externalData r:id="rId2">
    <c:autoUpdate val="0"/>
  </c:externalData>
  <c:userShapes r:id="rId3"/>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Sheet1!$A$2</c:f>
              <c:strCache>
                <c:ptCount val="1"/>
                <c:pt idx="0">
                  <c:v>Administrators</c:v>
                </c:pt>
              </c:strCache>
            </c:strRef>
          </c:tx>
          <c:spPr>
            <a:ln w="28575" cap="rnd">
              <a:solidFill>
                <a:srgbClr val="7030A0"/>
              </a:solidFill>
              <a:round/>
            </a:ln>
            <a:effectLst/>
          </c:spPr>
          <c:marker>
            <c:symbol val="circle"/>
            <c:size val="5"/>
            <c:spPr>
              <a:solidFill>
                <a:schemeClr val="accent1"/>
              </a:solidFill>
              <a:ln w="9525">
                <a:solidFill>
                  <a:schemeClr val="accent1"/>
                </a:solidFill>
              </a:ln>
              <a:effectLst/>
            </c:spPr>
          </c:marker>
          <c:dLbls>
            <c:dLbl>
              <c:idx val="7"/>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35C0-4E81-B0A0-04F3075395BC}"/>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Sheet1!$B$1:$I$1</c:f>
              <c:strCache>
                <c:ptCount val="8"/>
                <c:pt idx="0">
                  <c:v>Fall 2009</c:v>
                </c:pt>
                <c:pt idx="1">
                  <c:v>Fall 2010</c:v>
                </c:pt>
                <c:pt idx="2">
                  <c:v>Fall 2011</c:v>
                </c:pt>
                <c:pt idx="3">
                  <c:v> Fall 2012</c:v>
                </c:pt>
                <c:pt idx="4">
                  <c:v>Fall 2013</c:v>
                </c:pt>
                <c:pt idx="5">
                  <c:v>Fall 2014</c:v>
                </c:pt>
                <c:pt idx="6">
                  <c:v>Fall 2015</c:v>
                </c:pt>
                <c:pt idx="7">
                  <c:v>Fall 2016</c:v>
                </c:pt>
              </c:strCache>
            </c:strRef>
          </c:cat>
          <c:val>
            <c:numRef>
              <c:f>Sheet1!$B$2:$I$2</c:f>
              <c:numCache>
                <c:formatCode>0%</c:formatCode>
                <c:ptCount val="8"/>
                <c:pt idx="0">
                  <c:v>0.24</c:v>
                </c:pt>
                <c:pt idx="1">
                  <c:v>0.28499999999999998</c:v>
                </c:pt>
                <c:pt idx="2">
                  <c:v>0.36</c:v>
                </c:pt>
                <c:pt idx="3">
                  <c:v>0.36</c:v>
                </c:pt>
                <c:pt idx="4">
                  <c:v>0.38</c:v>
                </c:pt>
                <c:pt idx="5">
                  <c:v>0.32</c:v>
                </c:pt>
                <c:pt idx="6">
                  <c:v>0.37</c:v>
                </c:pt>
                <c:pt idx="7">
                  <c:v>0.39</c:v>
                </c:pt>
              </c:numCache>
            </c:numRef>
          </c:val>
          <c:smooth val="0"/>
          <c:extLst>
            <c:ext xmlns:c16="http://schemas.microsoft.com/office/drawing/2014/chart" uri="{C3380CC4-5D6E-409C-BE32-E72D297353CC}">
              <c16:uniqueId val="{00000000-35C0-4E81-B0A0-04F3075395BC}"/>
            </c:ext>
          </c:extLst>
        </c:ser>
        <c:ser>
          <c:idx val="1"/>
          <c:order val="1"/>
          <c:tx>
            <c:strRef>
              <c:f>Sheet1!$A$3</c:f>
              <c:strCache>
                <c:ptCount val="1"/>
                <c:pt idx="0">
                  <c:v>Full-Time Faculty</c:v>
                </c:pt>
              </c:strCache>
            </c:strRef>
          </c:tx>
          <c:spPr>
            <a:ln w="28575" cap="rnd">
              <a:solidFill>
                <a:schemeClr val="tx1"/>
              </a:solidFill>
              <a:round/>
            </a:ln>
            <a:effectLst/>
          </c:spPr>
          <c:marker>
            <c:symbol val="circle"/>
            <c:size val="5"/>
            <c:spPr>
              <a:solidFill>
                <a:schemeClr val="accent2"/>
              </a:solidFill>
              <a:ln w="9525">
                <a:solidFill>
                  <a:schemeClr val="tx1"/>
                </a:solidFill>
              </a:ln>
              <a:effectLst/>
            </c:spPr>
          </c:marker>
          <c:dLbls>
            <c:dLbl>
              <c:idx val="7"/>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35C0-4E81-B0A0-04F3075395BC}"/>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Sheet1!$B$1:$I$1</c:f>
              <c:strCache>
                <c:ptCount val="8"/>
                <c:pt idx="0">
                  <c:v>Fall 2009</c:v>
                </c:pt>
                <c:pt idx="1">
                  <c:v>Fall 2010</c:v>
                </c:pt>
                <c:pt idx="2">
                  <c:v>Fall 2011</c:v>
                </c:pt>
                <c:pt idx="3">
                  <c:v> Fall 2012</c:v>
                </c:pt>
                <c:pt idx="4">
                  <c:v>Fall 2013</c:v>
                </c:pt>
                <c:pt idx="5">
                  <c:v>Fall 2014</c:v>
                </c:pt>
                <c:pt idx="6">
                  <c:v>Fall 2015</c:v>
                </c:pt>
                <c:pt idx="7">
                  <c:v>Fall 2016</c:v>
                </c:pt>
              </c:strCache>
            </c:strRef>
          </c:cat>
          <c:val>
            <c:numRef>
              <c:f>Sheet1!$B$3:$I$3</c:f>
              <c:numCache>
                <c:formatCode>0%</c:formatCode>
                <c:ptCount val="8"/>
                <c:pt idx="0">
                  <c:v>0.32500000000000001</c:v>
                </c:pt>
                <c:pt idx="1">
                  <c:v>0.32400000000000001</c:v>
                </c:pt>
                <c:pt idx="2">
                  <c:v>0.31</c:v>
                </c:pt>
                <c:pt idx="3">
                  <c:v>0.33</c:v>
                </c:pt>
                <c:pt idx="4">
                  <c:v>0.33</c:v>
                </c:pt>
                <c:pt idx="5">
                  <c:v>0.33</c:v>
                </c:pt>
                <c:pt idx="6">
                  <c:v>0.34200000000000003</c:v>
                </c:pt>
                <c:pt idx="7">
                  <c:v>0.34200000000000003</c:v>
                </c:pt>
              </c:numCache>
            </c:numRef>
          </c:val>
          <c:smooth val="0"/>
          <c:extLst>
            <c:ext xmlns:c16="http://schemas.microsoft.com/office/drawing/2014/chart" uri="{C3380CC4-5D6E-409C-BE32-E72D297353CC}">
              <c16:uniqueId val="{00000001-35C0-4E81-B0A0-04F3075395BC}"/>
            </c:ext>
          </c:extLst>
        </c:ser>
        <c:ser>
          <c:idx val="2"/>
          <c:order val="2"/>
          <c:tx>
            <c:strRef>
              <c:f>Sheet1!$A$4</c:f>
              <c:strCache>
                <c:ptCount val="1"/>
                <c:pt idx="0">
                  <c:v>Classified</c:v>
                </c:pt>
              </c:strCache>
            </c:strRef>
          </c:tx>
          <c:spPr>
            <a:ln w="28575" cap="rnd">
              <a:solidFill>
                <a:schemeClr val="accent6"/>
              </a:solidFill>
              <a:round/>
            </a:ln>
            <a:effectLst/>
          </c:spPr>
          <c:marker>
            <c:symbol val="circle"/>
            <c:size val="5"/>
            <c:spPr>
              <a:solidFill>
                <a:schemeClr val="accent3"/>
              </a:solidFill>
              <a:ln w="9525">
                <a:solidFill>
                  <a:schemeClr val="accent3"/>
                </a:solidFill>
              </a:ln>
              <a:effectLst/>
            </c:spPr>
          </c:marker>
          <c:dLbls>
            <c:dLbl>
              <c:idx val="7"/>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35C0-4E81-B0A0-04F3075395BC}"/>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Sheet1!$B$1:$I$1</c:f>
              <c:strCache>
                <c:ptCount val="8"/>
                <c:pt idx="0">
                  <c:v>Fall 2009</c:v>
                </c:pt>
                <c:pt idx="1">
                  <c:v>Fall 2010</c:v>
                </c:pt>
                <c:pt idx="2">
                  <c:v>Fall 2011</c:v>
                </c:pt>
                <c:pt idx="3">
                  <c:v> Fall 2012</c:v>
                </c:pt>
                <c:pt idx="4">
                  <c:v>Fall 2013</c:v>
                </c:pt>
                <c:pt idx="5">
                  <c:v>Fall 2014</c:v>
                </c:pt>
                <c:pt idx="6">
                  <c:v>Fall 2015</c:v>
                </c:pt>
                <c:pt idx="7">
                  <c:v>Fall 2016</c:v>
                </c:pt>
              </c:strCache>
            </c:strRef>
          </c:cat>
          <c:val>
            <c:numRef>
              <c:f>Sheet1!$B$4:$I$4</c:f>
              <c:numCache>
                <c:formatCode>0%</c:formatCode>
                <c:ptCount val="8"/>
                <c:pt idx="0">
                  <c:v>0.34899999999999998</c:v>
                </c:pt>
                <c:pt idx="1">
                  <c:v>0.35799999999999998</c:v>
                </c:pt>
                <c:pt idx="2">
                  <c:v>0.38</c:v>
                </c:pt>
                <c:pt idx="3">
                  <c:v>0.39</c:v>
                </c:pt>
                <c:pt idx="4">
                  <c:v>0.38</c:v>
                </c:pt>
                <c:pt idx="5">
                  <c:v>0.39</c:v>
                </c:pt>
                <c:pt idx="6">
                  <c:v>0.41</c:v>
                </c:pt>
                <c:pt idx="7">
                  <c:v>0.41</c:v>
                </c:pt>
              </c:numCache>
            </c:numRef>
          </c:val>
          <c:smooth val="0"/>
          <c:extLst>
            <c:ext xmlns:c16="http://schemas.microsoft.com/office/drawing/2014/chart" uri="{C3380CC4-5D6E-409C-BE32-E72D297353CC}">
              <c16:uniqueId val="{00000002-35C0-4E81-B0A0-04F3075395BC}"/>
            </c:ext>
          </c:extLst>
        </c:ser>
        <c:ser>
          <c:idx val="3"/>
          <c:order val="3"/>
          <c:tx>
            <c:strRef>
              <c:f>Sheet1!$A$5</c:f>
              <c:strCache>
                <c:ptCount val="1"/>
                <c:pt idx="0">
                  <c:v>Associate Faculty</c:v>
                </c:pt>
              </c:strCache>
            </c:strRef>
          </c:tx>
          <c:spPr>
            <a:ln w="28575" cap="rnd">
              <a:solidFill>
                <a:schemeClr val="accent1"/>
              </a:solidFill>
              <a:round/>
            </a:ln>
            <a:effectLst/>
          </c:spPr>
          <c:marker>
            <c:symbol val="circle"/>
            <c:size val="5"/>
            <c:spPr>
              <a:solidFill>
                <a:schemeClr val="accent4"/>
              </a:solidFill>
              <a:ln w="9525">
                <a:solidFill>
                  <a:schemeClr val="accent4"/>
                </a:solidFill>
              </a:ln>
              <a:effectLst/>
            </c:spPr>
          </c:marker>
          <c:dLbls>
            <c:dLbl>
              <c:idx val="7"/>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35C0-4E81-B0A0-04F3075395BC}"/>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Sheet1!$B$1:$I$1</c:f>
              <c:strCache>
                <c:ptCount val="8"/>
                <c:pt idx="0">
                  <c:v>Fall 2009</c:v>
                </c:pt>
                <c:pt idx="1">
                  <c:v>Fall 2010</c:v>
                </c:pt>
                <c:pt idx="2">
                  <c:v>Fall 2011</c:v>
                </c:pt>
                <c:pt idx="3">
                  <c:v> Fall 2012</c:v>
                </c:pt>
                <c:pt idx="4">
                  <c:v>Fall 2013</c:v>
                </c:pt>
                <c:pt idx="5">
                  <c:v>Fall 2014</c:v>
                </c:pt>
                <c:pt idx="6">
                  <c:v>Fall 2015</c:v>
                </c:pt>
                <c:pt idx="7">
                  <c:v>Fall 2016</c:v>
                </c:pt>
              </c:strCache>
            </c:strRef>
          </c:cat>
          <c:val>
            <c:numRef>
              <c:f>Sheet1!$B$5:$I$5</c:f>
              <c:numCache>
                <c:formatCode>0%</c:formatCode>
                <c:ptCount val="8"/>
                <c:pt idx="0">
                  <c:v>0.19</c:v>
                </c:pt>
                <c:pt idx="1">
                  <c:v>0.19500000000000001</c:v>
                </c:pt>
                <c:pt idx="2">
                  <c:v>0.2</c:v>
                </c:pt>
                <c:pt idx="3">
                  <c:v>0.26</c:v>
                </c:pt>
                <c:pt idx="4">
                  <c:v>0.25</c:v>
                </c:pt>
                <c:pt idx="5">
                  <c:v>0.26</c:v>
                </c:pt>
                <c:pt idx="6">
                  <c:v>0.27600000000000002</c:v>
                </c:pt>
                <c:pt idx="7">
                  <c:v>0.28999999999999998</c:v>
                </c:pt>
              </c:numCache>
            </c:numRef>
          </c:val>
          <c:smooth val="0"/>
          <c:extLst>
            <c:ext xmlns:c16="http://schemas.microsoft.com/office/drawing/2014/chart" uri="{C3380CC4-5D6E-409C-BE32-E72D297353CC}">
              <c16:uniqueId val="{00000003-35C0-4E81-B0A0-04F3075395BC}"/>
            </c:ext>
          </c:extLst>
        </c:ser>
        <c:ser>
          <c:idx val="4"/>
          <c:order val="4"/>
          <c:tx>
            <c:strRef>
              <c:f>Sheet1!$A$6</c:f>
              <c:strCache>
                <c:ptCount val="1"/>
                <c:pt idx="0">
                  <c:v>Students</c:v>
                </c:pt>
              </c:strCache>
            </c:strRef>
          </c:tx>
          <c:spPr>
            <a:ln w="28575" cap="rnd">
              <a:solidFill>
                <a:srgbClr val="FF0000"/>
              </a:solidFill>
              <a:round/>
            </a:ln>
            <a:effectLst/>
          </c:spPr>
          <c:marker>
            <c:symbol val="circle"/>
            <c:size val="5"/>
            <c:spPr>
              <a:solidFill>
                <a:schemeClr val="accent5"/>
              </a:solidFill>
              <a:ln w="9525">
                <a:solidFill>
                  <a:schemeClr val="accent5"/>
                </a:solidFill>
              </a:ln>
              <a:effectLst/>
            </c:spPr>
          </c:marker>
          <c:dLbls>
            <c:dLbl>
              <c:idx val="7"/>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35C0-4E81-B0A0-04F3075395BC}"/>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Sheet1!$B$1:$I$1</c:f>
              <c:strCache>
                <c:ptCount val="8"/>
                <c:pt idx="0">
                  <c:v>Fall 2009</c:v>
                </c:pt>
                <c:pt idx="1">
                  <c:v>Fall 2010</c:v>
                </c:pt>
                <c:pt idx="2">
                  <c:v>Fall 2011</c:v>
                </c:pt>
                <c:pt idx="3">
                  <c:v> Fall 2012</c:v>
                </c:pt>
                <c:pt idx="4">
                  <c:v>Fall 2013</c:v>
                </c:pt>
                <c:pt idx="5">
                  <c:v>Fall 2014</c:v>
                </c:pt>
                <c:pt idx="6">
                  <c:v>Fall 2015</c:v>
                </c:pt>
                <c:pt idx="7">
                  <c:v>Fall 2016</c:v>
                </c:pt>
              </c:strCache>
            </c:strRef>
          </c:cat>
          <c:val>
            <c:numRef>
              <c:f>Sheet1!$B$6:$I$6</c:f>
              <c:numCache>
                <c:formatCode>0%</c:formatCode>
                <c:ptCount val="8"/>
                <c:pt idx="0">
                  <c:v>0.37</c:v>
                </c:pt>
                <c:pt idx="1">
                  <c:v>0.43</c:v>
                </c:pt>
                <c:pt idx="2">
                  <c:v>0.46</c:v>
                </c:pt>
                <c:pt idx="3">
                  <c:v>0.49</c:v>
                </c:pt>
                <c:pt idx="4">
                  <c:v>0.51</c:v>
                </c:pt>
                <c:pt idx="5">
                  <c:v>0.52</c:v>
                </c:pt>
                <c:pt idx="6">
                  <c:v>0.54400000000000004</c:v>
                </c:pt>
                <c:pt idx="7">
                  <c:v>0.54400000000000004</c:v>
                </c:pt>
              </c:numCache>
            </c:numRef>
          </c:val>
          <c:smooth val="0"/>
          <c:extLst>
            <c:ext xmlns:c16="http://schemas.microsoft.com/office/drawing/2014/chart" uri="{C3380CC4-5D6E-409C-BE32-E72D297353CC}">
              <c16:uniqueId val="{00000004-35C0-4E81-B0A0-04F3075395BC}"/>
            </c:ext>
          </c:extLst>
        </c:ser>
        <c:dLbls>
          <c:showLegendKey val="0"/>
          <c:showVal val="0"/>
          <c:showCatName val="0"/>
          <c:showSerName val="0"/>
          <c:showPercent val="0"/>
          <c:showBubbleSize val="0"/>
        </c:dLbls>
        <c:marker val="1"/>
        <c:smooth val="0"/>
        <c:axId val="450671888"/>
        <c:axId val="450672216"/>
      </c:lineChart>
      <c:catAx>
        <c:axId val="4506718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50672216"/>
        <c:crosses val="autoZero"/>
        <c:auto val="1"/>
        <c:lblAlgn val="ctr"/>
        <c:lblOffset val="100"/>
        <c:noMultiLvlLbl val="0"/>
      </c:catAx>
      <c:valAx>
        <c:axId val="45067221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50671888"/>
        <c:crosses val="autoZero"/>
        <c:crossBetween val="between"/>
      </c:valAx>
      <c:spPr>
        <a:noFill/>
        <a:ln>
          <a:solidFill>
            <a:schemeClr val="accent1"/>
          </a:solid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0.05836</cdr:x>
      <cdr:y>0.90116</cdr:y>
    </cdr:from>
    <cdr:to>
      <cdr:x>0.88302</cdr:x>
      <cdr:y>0.99097</cdr:y>
    </cdr:to>
    <cdr:sp macro="" textlink="">
      <cdr:nvSpPr>
        <cdr:cNvPr id="2" name="TextBox 1"/>
        <cdr:cNvSpPr txBox="1"/>
      </cdr:nvSpPr>
      <cdr:spPr>
        <a:xfrm xmlns:a="http://schemas.openxmlformats.org/drawingml/2006/main">
          <a:off x="428532" y="4615425"/>
          <a:ext cx="6055395" cy="4600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100" dirty="0"/>
            <a:t>* Non-White</a:t>
          </a:r>
          <a:r>
            <a:rPr lang="en-US" sz="1100" baseline="0" dirty="0"/>
            <a:t>:  Asian, Black, Hispanic, </a:t>
          </a:r>
          <a:r>
            <a:rPr lang="en-US" sz="1100" baseline="0" dirty="0" smtClean="0"/>
            <a:t>Native </a:t>
          </a:r>
          <a:r>
            <a:rPr lang="en-US" sz="1100" baseline="0" dirty="0"/>
            <a:t>American, and Pacific </a:t>
          </a:r>
          <a:r>
            <a:rPr lang="en-US" sz="1100" baseline="0" dirty="0" smtClean="0"/>
            <a:t>Islander</a:t>
          </a:r>
          <a:r>
            <a:rPr lang="en-US" sz="1100" dirty="0" smtClean="0"/>
            <a:t> &amp; </a:t>
          </a:r>
          <a:r>
            <a:rPr lang="en-US" sz="1100" baseline="0" dirty="0" smtClean="0"/>
            <a:t>multiple</a:t>
          </a:r>
          <a:r>
            <a:rPr lang="en-US" sz="1100" dirty="0" smtClean="0"/>
            <a:t> ethnicities</a:t>
          </a:r>
          <a:endParaRPr lang="en-US" sz="1100" baseline="0" dirty="0"/>
        </a:p>
        <a:p xmlns:a="http://schemas.openxmlformats.org/drawingml/2006/main">
          <a:r>
            <a:rPr lang="en-US" sz="1100" baseline="0" dirty="0"/>
            <a:t>   White:  </a:t>
          </a:r>
          <a:r>
            <a:rPr lang="en-US" sz="1100" baseline="0" dirty="0" smtClean="0"/>
            <a:t>White and unreported</a:t>
          </a:r>
          <a:endParaRPr lang="en-US" sz="11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2"/>
            <a:ext cx="3038475" cy="465138"/>
          </a:xfrm>
          <a:prstGeom prst="rect">
            <a:avLst/>
          </a:prstGeom>
        </p:spPr>
        <p:txBody>
          <a:bodyPr vert="horz" lIns="93155" tIns="46578" rIns="93155" bIns="46578"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3970340" y="2"/>
            <a:ext cx="3038475" cy="465138"/>
          </a:xfrm>
          <a:prstGeom prst="rect">
            <a:avLst/>
          </a:prstGeom>
        </p:spPr>
        <p:txBody>
          <a:bodyPr vert="horz" lIns="93155" tIns="46578" rIns="93155" bIns="46578" rtlCol="0"/>
          <a:lstStyle>
            <a:lvl1pPr algn="r" fontAlgn="auto">
              <a:spcBef>
                <a:spcPts val="0"/>
              </a:spcBef>
              <a:spcAft>
                <a:spcPts val="0"/>
              </a:spcAft>
              <a:defRPr sz="1200">
                <a:latin typeface="+mn-lt"/>
              </a:defRPr>
            </a:lvl1pPr>
          </a:lstStyle>
          <a:p>
            <a:pPr>
              <a:defRPr/>
            </a:pPr>
            <a:endParaRPr lang="en-US"/>
          </a:p>
        </p:txBody>
      </p:sp>
      <p:sp>
        <p:nvSpPr>
          <p:cNvPr id="4" name="Footer Placeholder 3"/>
          <p:cNvSpPr>
            <a:spLocks noGrp="1"/>
          </p:cNvSpPr>
          <p:nvPr>
            <p:ph type="ftr" sz="quarter" idx="2"/>
          </p:nvPr>
        </p:nvSpPr>
        <p:spPr>
          <a:xfrm>
            <a:off x="2" y="8829677"/>
            <a:ext cx="3038475" cy="465138"/>
          </a:xfrm>
          <a:prstGeom prst="rect">
            <a:avLst/>
          </a:prstGeom>
        </p:spPr>
        <p:txBody>
          <a:bodyPr vert="horz" lIns="93155" tIns="46578" rIns="93155" bIns="46578" rtlCol="0" anchor="b"/>
          <a:lstStyle>
            <a:lvl1pPr algn="l" fontAlgn="auto">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3970340" y="8829677"/>
            <a:ext cx="3038475" cy="465138"/>
          </a:xfrm>
          <a:prstGeom prst="rect">
            <a:avLst/>
          </a:prstGeom>
        </p:spPr>
        <p:txBody>
          <a:bodyPr vert="horz" lIns="93155" tIns="46578" rIns="93155" bIns="46578" rtlCol="0" anchor="b"/>
          <a:lstStyle>
            <a:lvl1pPr algn="r" fontAlgn="auto">
              <a:spcBef>
                <a:spcPts val="0"/>
              </a:spcBef>
              <a:spcAft>
                <a:spcPts val="0"/>
              </a:spcAft>
              <a:defRPr sz="1200">
                <a:latin typeface="+mn-lt"/>
              </a:defRPr>
            </a:lvl1pPr>
          </a:lstStyle>
          <a:p>
            <a:pPr>
              <a:defRPr/>
            </a:pPr>
            <a:fld id="{374A1822-302B-44C5-9927-80D02F125D3E}" type="slidenum">
              <a:rPr lang="en-US"/>
              <a:pPr>
                <a:defRPr/>
              </a:pPr>
              <a:t>‹#›</a:t>
            </a:fld>
            <a:endParaRPr lang="en-US"/>
          </a:p>
        </p:txBody>
      </p:sp>
    </p:spTree>
    <p:extLst>
      <p:ext uri="{BB962C8B-B14F-4D97-AF65-F5344CB8AC3E}">
        <p14:creationId xmlns:p14="http://schemas.microsoft.com/office/powerpoint/2010/main" val="14589833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2"/>
            <a:ext cx="3038475" cy="465138"/>
          </a:xfrm>
          <a:prstGeom prst="rect">
            <a:avLst/>
          </a:prstGeom>
        </p:spPr>
        <p:txBody>
          <a:bodyPr vert="horz" lIns="93155" tIns="46578" rIns="93155" bIns="46578"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970340" y="2"/>
            <a:ext cx="3038475" cy="465138"/>
          </a:xfrm>
          <a:prstGeom prst="rect">
            <a:avLst/>
          </a:prstGeom>
        </p:spPr>
        <p:txBody>
          <a:bodyPr vert="horz" lIns="93155" tIns="46578" rIns="93155" bIns="46578" rtlCol="0"/>
          <a:lstStyle>
            <a:lvl1pPr algn="r" fontAlgn="auto">
              <a:spcBef>
                <a:spcPts val="0"/>
              </a:spcBef>
              <a:spcAft>
                <a:spcPts val="0"/>
              </a:spcAft>
              <a:defRPr sz="1200">
                <a:latin typeface="+mn-lt"/>
              </a:defRPr>
            </a:lvl1pPr>
          </a:lstStyle>
          <a:p>
            <a:pPr>
              <a:defRPr/>
            </a:pPr>
            <a:fld id="{EC4DB69E-D372-4F99-8CCC-4E2FF771C447}" type="datetimeFigureOut">
              <a:rPr lang="en-US"/>
              <a:pPr>
                <a:defRPr/>
              </a:pPr>
              <a:t>1/17/2017</a:t>
            </a:fld>
            <a:endParaRPr lang="en-US"/>
          </a:p>
        </p:txBody>
      </p:sp>
      <p:sp>
        <p:nvSpPr>
          <p:cNvPr id="4" name="Slide Image Placeholder 3"/>
          <p:cNvSpPr>
            <a:spLocks noGrp="1" noRot="1" noChangeAspect="1"/>
          </p:cNvSpPr>
          <p:nvPr>
            <p:ph type="sldImg" idx="2"/>
          </p:nvPr>
        </p:nvSpPr>
        <p:spPr>
          <a:xfrm>
            <a:off x="1182688" y="698500"/>
            <a:ext cx="4645025" cy="3484563"/>
          </a:xfrm>
          <a:prstGeom prst="rect">
            <a:avLst/>
          </a:prstGeom>
          <a:noFill/>
          <a:ln w="12700">
            <a:solidFill>
              <a:prstClr val="black"/>
            </a:solidFill>
          </a:ln>
        </p:spPr>
        <p:txBody>
          <a:bodyPr vert="horz" lIns="93155" tIns="46578" rIns="93155" bIns="46578" rtlCol="0" anchor="ctr"/>
          <a:lstStyle/>
          <a:p>
            <a:pPr lvl="0"/>
            <a:endParaRPr lang="en-US" noProof="0"/>
          </a:p>
        </p:txBody>
      </p:sp>
      <p:sp>
        <p:nvSpPr>
          <p:cNvPr id="5" name="Notes Placeholder 4"/>
          <p:cNvSpPr>
            <a:spLocks noGrp="1"/>
          </p:cNvSpPr>
          <p:nvPr>
            <p:ph type="body" sz="quarter" idx="3"/>
          </p:nvPr>
        </p:nvSpPr>
        <p:spPr>
          <a:xfrm>
            <a:off x="701675" y="4416427"/>
            <a:ext cx="5607050" cy="4183063"/>
          </a:xfrm>
          <a:prstGeom prst="rect">
            <a:avLst/>
          </a:prstGeom>
        </p:spPr>
        <p:txBody>
          <a:bodyPr vert="horz" lIns="93155" tIns="46578" rIns="93155" bIns="46578"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2" y="8829677"/>
            <a:ext cx="3038475" cy="465138"/>
          </a:xfrm>
          <a:prstGeom prst="rect">
            <a:avLst/>
          </a:prstGeom>
        </p:spPr>
        <p:txBody>
          <a:bodyPr vert="horz" lIns="93155" tIns="46578" rIns="93155" bIns="46578"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970340" y="8829677"/>
            <a:ext cx="3038475" cy="465138"/>
          </a:xfrm>
          <a:prstGeom prst="rect">
            <a:avLst/>
          </a:prstGeom>
        </p:spPr>
        <p:txBody>
          <a:bodyPr vert="horz" lIns="93155" tIns="46578" rIns="93155" bIns="46578" rtlCol="0" anchor="b"/>
          <a:lstStyle>
            <a:lvl1pPr algn="r" fontAlgn="auto">
              <a:spcBef>
                <a:spcPts val="0"/>
              </a:spcBef>
              <a:spcAft>
                <a:spcPts val="0"/>
              </a:spcAft>
              <a:defRPr sz="1200">
                <a:latin typeface="+mn-lt"/>
              </a:defRPr>
            </a:lvl1pPr>
          </a:lstStyle>
          <a:p>
            <a:pPr>
              <a:defRPr/>
            </a:pPr>
            <a:fld id="{C90786AC-CAD0-4EC5-9F23-BA9042D890C7}" type="slidenum">
              <a:rPr lang="en-US"/>
              <a:pPr>
                <a:defRPr/>
              </a:pPr>
              <a:t>‹#›</a:t>
            </a:fld>
            <a:endParaRPr lang="en-US"/>
          </a:p>
        </p:txBody>
      </p:sp>
    </p:spTree>
    <p:extLst>
      <p:ext uri="{BB962C8B-B14F-4D97-AF65-F5344CB8AC3E}">
        <p14:creationId xmlns:p14="http://schemas.microsoft.com/office/powerpoint/2010/main" val="378339192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bwMode="auto">
          <a:noFill/>
          <a:ln>
            <a:solidFill>
              <a:srgbClr val="000000"/>
            </a:solidFill>
            <a:miter lim="800000"/>
            <a:headEnd/>
            <a:tailEnd/>
          </a:ln>
        </p:spPr>
      </p:sp>
      <p:sp>
        <p:nvSpPr>
          <p:cNvPr id="17410" name="Notes Placeholder 2"/>
          <p:cNvSpPr>
            <a:spLocks noGrp="1"/>
          </p:cNvSpPr>
          <p:nvPr>
            <p:ph type="body" idx="1"/>
          </p:nvPr>
        </p:nvSpPr>
        <p:spPr bwMode="auto">
          <a:xfrm>
            <a:off x="688975" y="4343402"/>
            <a:ext cx="5608638" cy="4183063"/>
          </a:xfrm>
          <a:noFill/>
        </p:spPr>
        <p:txBody>
          <a:bodyPr wrap="square" numCol="1" anchor="t" anchorCtr="0" compatLnSpc="1">
            <a:prstTxWarp prst="textNoShape">
              <a:avLst/>
            </a:prstTxWarp>
          </a:bodyPr>
          <a:lstStyle/>
          <a:p>
            <a:pPr eaLnBrk="1" hangingPunct="1">
              <a:spcBef>
                <a:spcPct val="0"/>
              </a:spcBef>
            </a:pPr>
            <a:r>
              <a:rPr lang="en-US" dirty="0" smtClean="0"/>
              <a:t>First of all, </a:t>
            </a:r>
            <a:r>
              <a:rPr lang="en-US" b="1" dirty="0" smtClean="0"/>
              <a:t>thank you</a:t>
            </a:r>
            <a:r>
              <a:rPr lang="en-US" dirty="0" smtClean="0"/>
              <a:t> for agreeing to serve on a screening &amp; interview committee.  It is one of </a:t>
            </a:r>
            <a:r>
              <a:rPr lang="en-US" u="sng" dirty="0" smtClean="0"/>
              <a:t>the</a:t>
            </a:r>
            <a:r>
              <a:rPr lang="en-US" dirty="0" smtClean="0"/>
              <a:t> most important roles you will plan as a faculty member at MCC!  Our objective is to attract (and retain) the very best!  The hiring process is full of uncertainties:</a:t>
            </a:r>
          </a:p>
          <a:p>
            <a:pPr eaLnBrk="1" hangingPunct="1">
              <a:spcBef>
                <a:spcPct val="0"/>
              </a:spcBef>
              <a:buFontTx/>
              <a:buChar char="•"/>
            </a:pPr>
            <a:r>
              <a:rPr lang="en-US" dirty="0" smtClean="0"/>
              <a:t>Who is best qualified?</a:t>
            </a:r>
          </a:p>
          <a:p>
            <a:pPr eaLnBrk="1" hangingPunct="1">
              <a:spcBef>
                <a:spcPct val="0"/>
              </a:spcBef>
              <a:buFontTx/>
              <a:buChar char="•"/>
            </a:pPr>
            <a:r>
              <a:rPr lang="en-US" dirty="0" smtClean="0"/>
              <a:t>Are they culturally competent and prepared to contribute to our students’ success?</a:t>
            </a:r>
          </a:p>
          <a:p>
            <a:pPr eaLnBrk="1" hangingPunct="1">
              <a:spcBef>
                <a:spcPct val="0"/>
              </a:spcBef>
              <a:buFontTx/>
              <a:buChar char="•"/>
            </a:pPr>
            <a:r>
              <a:rPr lang="en-US" dirty="0" smtClean="0"/>
              <a:t>How will they fit into the “culture” of our discipline, department, MCC as a whole?</a:t>
            </a:r>
          </a:p>
          <a:p>
            <a:pPr eaLnBrk="1" hangingPunct="1">
              <a:spcBef>
                <a:spcPct val="0"/>
              </a:spcBef>
            </a:pPr>
            <a:endParaRPr lang="en-US" dirty="0" smtClean="0"/>
          </a:p>
          <a:p>
            <a:pPr eaLnBrk="1" hangingPunct="1">
              <a:spcBef>
                <a:spcPct val="0"/>
              </a:spcBef>
            </a:pPr>
            <a:r>
              <a:rPr lang="en-US" dirty="0" smtClean="0"/>
              <a:t>This training is designed for those who have never served on a committee before, or those who would haven’t served in a while and would like to review all the steps in the process.  The goal is to ensure you’re comfortable with the rules and your role.</a:t>
            </a:r>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8E68BFD-9179-4F1D-BE9A-07A0A8650FEC}" type="slidenum">
              <a:rPr lang="en-US"/>
              <a:pPr fontAlgn="base">
                <a:spcBef>
                  <a:spcPct val="0"/>
                </a:spcBef>
                <a:spcAft>
                  <a:spcPct val="0"/>
                </a:spcAft>
                <a:defRPr/>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90786AC-CAD0-4EC5-9F23-BA9042D890C7}" type="slidenum">
              <a:rPr lang="en-US" smtClean="0"/>
              <a:pPr>
                <a:defRPr/>
              </a:pPr>
              <a:t>10</a:t>
            </a:fld>
            <a:endParaRPr lang="en-US"/>
          </a:p>
        </p:txBody>
      </p:sp>
    </p:spTree>
    <p:extLst>
      <p:ext uri="{BB962C8B-B14F-4D97-AF65-F5344CB8AC3E}">
        <p14:creationId xmlns:p14="http://schemas.microsoft.com/office/powerpoint/2010/main" val="35489165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EF95E4D-531F-45D9-B8E9-4838F6CF0861}" type="slidenum">
              <a:rPr lang="en-US"/>
              <a:pPr fontAlgn="base">
                <a:spcBef>
                  <a:spcPct val="0"/>
                </a:spcBef>
                <a:spcAft>
                  <a:spcPct val="0"/>
                </a:spcAft>
                <a:defRPr/>
              </a:pPr>
              <a:t>11</a:t>
            </a:fld>
            <a:endParaRPr lang="en-US"/>
          </a:p>
        </p:txBody>
      </p:sp>
      <p:sp>
        <p:nvSpPr>
          <p:cNvPr id="68610"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8611"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a:p>
            <a:pPr eaLnBrk="1" hangingPunct="1">
              <a:spcBef>
                <a:spcPct val="0"/>
              </a:spcBef>
            </a:pPr>
            <a:r>
              <a:rPr lang="en-US" smtClean="0"/>
              <a:t>  </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t>California Supreme Court has held that protections under </a:t>
            </a:r>
            <a:r>
              <a:rPr lang="en-US" dirty="0" smtClean="0"/>
              <a:t>FEHA are </a:t>
            </a:r>
            <a:r>
              <a:rPr lang="en-US" dirty="0"/>
              <a:t>not necessarily restricted to these characteristics. The Act meant to cover all arbitrary and intentional discrimination by a business establishment on the bases of personal characteristics </a:t>
            </a:r>
            <a:r>
              <a:rPr lang="en-US" b="1" dirty="0"/>
              <a:t>similar to those listed above</a:t>
            </a:r>
            <a:r>
              <a:rPr lang="en-US" dirty="0"/>
              <a:t>. </a:t>
            </a:r>
          </a:p>
          <a:p>
            <a:pPr eaLnBrk="1" hangingPunct="1"/>
            <a:r>
              <a:rPr lang="en-US" dirty="0"/>
              <a:t>NOTE: </a:t>
            </a:r>
            <a:r>
              <a:rPr lang="en-US" u="sng" dirty="0"/>
              <a:t>sexual orientation </a:t>
            </a:r>
            <a:r>
              <a:rPr lang="en-US" dirty="0"/>
              <a:t>is NOT protected by Federal Law</a:t>
            </a:r>
          </a:p>
          <a:p>
            <a:endParaRPr lang="en-US" dirty="0"/>
          </a:p>
        </p:txBody>
      </p:sp>
      <p:sp>
        <p:nvSpPr>
          <p:cNvPr id="4" name="Slide Number Placeholder 3"/>
          <p:cNvSpPr>
            <a:spLocks noGrp="1"/>
          </p:cNvSpPr>
          <p:nvPr>
            <p:ph type="sldNum" sz="quarter" idx="10"/>
          </p:nvPr>
        </p:nvSpPr>
        <p:spPr/>
        <p:txBody>
          <a:bodyPr/>
          <a:lstStyle/>
          <a:p>
            <a:pPr>
              <a:defRPr/>
            </a:pPr>
            <a:fld id="{C90786AC-CAD0-4EC5-9F23-BA9042D890C7}" type="slidenum">
              <a:rPr lang="en-US" smtClean="0"/>
              <a:pPr>
                <a:defRPr/>
              </a:pPr>
              <a:t>12</a:t>
            </a:fld>
            <a:endParaRPr lang="en-US"/>
          </a:p>
        </p:txBody>
      </p:sp>
    </p:spTree>
    <p:extLst>
      <p:ext uri="{BB962C8B-B14F-4D97-AF65-F5344CB8AC3E}">
        <p14:creationId xmlns:p14="http://schemas.microsoft.com/office/powerpoint/2010/main" val="40925400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Now let’s review a few components of the Title 5 regulations &amp; Education Code</a:t>
            </a:r>
            <a:endParaRPr lang="en-US" dirty="0"/>
          </a:p>
        </p:txBody>
      </p:sp>
      <p:sp>
        <p:nvSpPr>
          <p:cNvPr id="4" name="Slide Number Placeholder 3"/>
          <p:cNvSpPr>
            <a:spLocks noGrp="1"/>
          </p:cNvSpPr>
          <p:nvPr>
            <p:ph type="sldNum" sz="quarter" idx="10"/>
          </p:nvPr>
        </p:nvSpPr>
        <p:spPr/>
        <p:txBody>
          <a:bodyPr/>
          <a:lstStyle/>
          <a:p>
            <a:pPr>
              <a:defRPr/>
            </a:pPr>
            <a:fld id="{C90786AC-CAD0-4EC5-9F23-BA9042D890C7}" type="slidenum">
              <a:rPr lang="en-US" smtClean="0"/>
              <a:pPr>
                <a:defRPr/>
              </a:pPr>
              <a:t>13</a:t>
            </a:fld>
            <a:endParaRPr lang="en-US"/>
          </a:p>
        </p:txBody>
      </p:sp>
    </p:spTree>
    <p:extLst>
      <p:ext uri="{BB962C8B-B14F-4D97-AF65-F5344CB8AC3E}">
        <p14:creationId xmlns:p14="http://schemas.microsoft.com/office/powerpoint/2010/main" val="8663070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9454" eaLnBrk="0" hangingPunct="0">
              <a:spcBef>
                <a:spcPct val="30000"/>
              </a:spcBef>
              <a:defRPr sz="1200">
                <a:solidFill>
                  <a:schemeClr val="tx1"/>
                </a:solidFill>
                <a:latin typeface="Times New Roman" pitchFamily="18" charset="0"/>
                <a:ea typeface="ＭＳ Ｐゴシック" pitchFamily="34" charset="-128"/>
              </a:defRPr>
            </a:lvl1pPr>
            <a:lvl2pPr marL="37924039" indent="-37466932" defTabSz="909454" eaLnBrk="0" hangingPunct="0">
              <a:spcBef>
                <a:spcPct val="30000"/>
              </a:spcBef>
              <a:defRPr sz="1200">
                <a:solidFill>
                  <a:schemeClr val="tx1"/>
                </a:solidFill>
                <a:latin typeface="Times New Roman" pitchFamily="18" charset="0"/>
                <a:ea typeface="ＭＳ Ｐゴシック" pitchFamily="34" charset="-128"/>
              </a:defRPr>
            </a:lvl2pPr>
            <a:lvl3pPr marL="1142768" indent="-228552" defTabSz="909454" eaLnBrk="0" hangingPunct="0">
              <a:spcBef>
                <a:spcPct val="30000"/>
              </a:spcBef>
              <a:defRPr sz="1200">
                <a:solidFill>
                  <a:schemeClr val="tx1"/>
                </a:solidFill>
                <a:latin typeface="Times New Roman" pitchFamily="18" charset="0"/>
                <a:ea typeface="ＭＳ Ｐゴシック" pitchFamily="34" charset="-128"/>
              </a:defRPr>
            </a:lvl3pPr>
            <a:lvl4pPr marL="1599876" indent="-228552" defTabSz="909454" eaLnBrk="0" hangingPunct="0">
              <a:spcBef>
                <a:spcPct val="30000"/>
              </a:spcBef>
              <a:defRPr sz="1200">
                <a:solidFill>
                  <a:schemeClr val="tx1"/>
                </a:solidFill>
                <a:latin typeface="Times New Roman" pitchFamily="18" charset="0"/>
                <a:ea typeface="ＭＳ Ｐゴシック" pitchFamily="34" charset="-128"/>
              </a:defRPr>
            </a:lvl4pPr>
            <a:lvl5pPr marL="2056983" indent="-228552" defTabSz="909454" eaLnBrk="0" hangingPunct="0">
              <a:spcBef>
                <a:spcPct val="30000"/>
              </a:spcBef>
              <a:defRPr sz="1200">
                <a:solidFill>
                  <a:schemeClr val="tx1"/>
                </a:solidFill>
                <a:latin typeface="Times New Roman" pitchFamily="18" charset="0"/>
                <a:ea typeface="ＭＳ Ｐゴシック" pitchFamily="34" charset="-128"/>
              </a:defRPr>
            </a:lvl5pPr>
            <a:lvl6pPr marL="2514090" indent="-228552" defTabSz="909454"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198" indent="-228552" defTabSz="909454"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8306" indent="-228552" defTabSz="909454"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5412" indent="-228552" defTabSz="909454"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spcBef>
                <a:spcPct val="0"/>
              </a:spcBef>
            </a:pPr>
            <a:fld id="{80489E6D-4F2B-4A8C-BC0D-295D71572DAF}" type="slidenum">
              <a:rPr lang="en-US" altLang="en-US" smtClean="0"/>
              <a:pPr>
                <a:spcBef>
                  <a:spcPct val="0"/>
                </a:spcBef>
              </a:pPr>
              <a:t>14</a:t>
            </a:fld>
            <a:endParaRPr lang="en-US" altLang="en-US" smtClean="0"/>
          </a:p>
        </p:txBody>
      </p:sp>
      <p:sp>
        <p:nvSpPr>
          <p:cNvPr id="33795" name="Rectangle 2"/>
          <p:cNvSpPr>
            <a:spLocks noGrp="1" noRot="1" noChangeAspect="1" noChangeArrowheads="1" noTextEdit="1"/>
          </p:cNvSpPr>
          <p:nvPr>
            <p:ph type="sldImg"/>
          </p:nvPr>
        </p:nvSpPr>
        <p:spPr>
          <a:xfrm>
            <a:off x="1182688" y="698500"/>
            <a:ext cx="4645025" cy="3484563"/>
          </a:xfrm>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90000"/>
              </a:lnSpc>
            </a:pPr>
            <a:r>
              <a:rPr lang="en-US" altLang="en-US" dirty="0" smtClean="0">
                <a:ea typeface="ＭＳ Ｐゴシック" pitchFamily="34" charset="-128"/>
              </a:rPr>
              <a:t>On the flip side of the coin, there are also regulations that promote inclusion in California community colleges…</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90786AC-CAD0-4EC5-9F23-BA9042D890C7}" type="slidenum">
              <a:rPr lang="en-US" smtClean="0"/>
              <a:pPr>
                <a:defRPr/>
              </a:pPr>
              <a:t>15</a:t>
            </a:fld>
            <a:endParaRPr lang="en-US"/>
          </a:p>
        </p:txBody>
      </p:sp>
    </p:spTree>
    <p:extLst>
      <p:ext uri="{BB962C8B-B14F-4D97-AF65-F5344CB8AC3E}">
        <p14:creationId xmlns:p14="http://schemas.microsoft.com/office/powerpoint/2010/main" val="3018391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EF95E4D-531F-45D9-B8E9-4838F6CF0861}" type="slidenum">
              <a:rPr lang="en-US"/>
              <a:pPr fontAlgn="base">
                <a:spcBef>
                  <a:spcPct val="0"/>
                </a:spcBef>
                <a:spcAft>
                  <a:spcPct val="0"/>
                </a:spcAft>
                <a:defRPr/>
              </a:pPr>
              <a:t>16</a:t>
            </a:fld>
            <a:endParaRPr lang="en-US"/>
          </a:p>
        </p:txBody>
      </p:sp>
      <p:sp>
        <p:nvSpPr>
          <p:cNvPr id="68610"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8611"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a:p>
            <a:pPr eaLnBrk="1" hangingPunct="1">
              <a:spcBef>
                <a:spcPct val="0"/>
              </a:spcBef>
            </a:pPr>
            <a:r>
              <a:rPr lang="en-US" smtClean="0"/>
              <a:t>  </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9454" eaLnBrk="0" hangingPunct="0">
              <a:spcBef>
                <a:spcPct val="30000"/>
              </a:spcBef>
              <a:defRPr sz="1200">
                <a:solidFill>
                  <a:schemeClr val="tx1"/>
                </a:solidFill>
                <a:latin typeface="Times New Roman" pitchFamily="18" charset="0"/>
                <a:ea typeface="ＭＳ Ｐゴシック" pitchFamily="34" charset="-128"/>
              </a:defRPr>
            </a:lvl1pPr>
            <a:lvl2pPr marL="37924039" indent="-37466932" defTabSz="909454" eaLnBrk="0" hangingPunct="0">
              <a:spcBef>
                <a:spcPct val="30000"/>
              </a:spcBef>
              <a:defRPr sz="1200">
                <a:solidFill>
                  <a:schemeClr val="tx1"/>
                </a:solidFill>
                <a:latin typeface="Times New Roman" pitchFamily="18" charset="0"/>
                <a:ea typeface="ＭＳ Ｐゴシック" pitchFamily="34" charset="-128"/>
              </a:defRPr>
            </a:lvl2pPr>
            <a:lvl3pPr marL="1142768" indent="-228552" defTabSz="909454" eaLnBrk="0" hangingPunct="0">
              <a:spcBef>
                <a:spcPct val="30000"/>
              </a:spcBef>
              <a:defRPr sz="1200">
                <a:solidFill>
                  <a:schemeClr val="tx1"/>
                </a:solidFill>
                <a:latin typeface="Times New Roman" pitchFamily="18" charset="0"/>
                <a:ea typeface="ＭＳ Ｐゴシック" pitchFamily="34" charset="-128"/>
              </a:defRPr>
            </a:lvl3pPr>
            <a:lvl4pPr marL="1599876" indent="-228552" defTabSz="909454" eaLnBrk="0" hangingPunct="0">
              <a:spcBef>
                <a:spcPct val="30000"/>
              </a:spcBef>
              <a:defRPr sz="1200">
                <a:solidFill>
                  <a:schemeClr val="tx1"/>
                </a:solidFill>
                <a:latin typeface="Times New Roman" pitchFamily="18" charset="0"/>
                <a:ea typeface="ＭＳ Ｐゴシック" pitchFamily="34" charset="-128"/>
              </a:defRPr>
            </a:lvl4pPr>
            <a:lvl5pPr marL="2056983" indent="-228552" defTabSz="909454" eaLnBrk="0" hangingPunct="0">
              <a:spcBef>
                <a:spcPct val="30000"/>
              </a:spcBef>
              <a:defRPr sz="1200">
                <a:solidFill>
                  <a:schemeClr val="tx1"/>
                </a:solidFill>
                <a:latin typeface="Times New Roman" pitchFamily="18" charset="0"/>
                <a:ea typeface="ＭＳ Ｐゴシック" pitchFamily="34" charset="-128"/>
              </a:defRPr>
            </a:lvl5pPr>
            <a:lvl6pPr marL="2514090" indent="-228552" defTabSz="909454"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198" indent="-228552" defTabSz="909454"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8306" indent="-228552" defTabSz="909454"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5412" indent="-228552" defTabSz="909454"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spcBef>
                <a:spcPct val="0"/>
              </a:spcBef>
            </a:pPr>
            <a:fld id="{E0FAA47E-7875-41A2-8710-60497ADAE43F}" type="slidenum">
              <a:rPr lang="en-US" altLang="en-US" smtClean="0"/>
              <a:pPr>
                <a:spcBef>
                  <a:spcPct val="0"/>
                </a:spcBef>
              </a:pPr>
              <a:t>17</a:t>
            </a:fld>
            <a:endParaRPr lang="en-US" altLang="en-US" smtClean="0"/>
          </a:p>
        </p:txBody>
      </p:sp>
      <p:sp>
        <p:nvSpPr>
          <p:cNvPr id="34819" name="Rectangle 2"/>
          <p:cNvSpPr>
            <a:spLocks noGrp="1" noRot="1" noChangeAspect="1" noChangeArrowheads="1" noTextEdit="1"/>
          </p:cNvSpPr>
          <p:nvPr>
            <p:ph type="sldImg"/>
          </p:nvPr>
        </p:nvSpPr>
        <p:spPr>
          <a:xfrm>
            <a:off x="1182688" y="698500"/>
            <a:ext cx="4645025" cy="3484563"/>
          </a:xfrm>
          <a:ln/>
        </p:spPr>
      </p:sp>
      <p:sp>
        <p:nvSpPr>
          <p:cNvPr id="348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p>
            <a:pPr marL="228552" indent="-228552">
              <a:lnSpc>
                <a:spcPct val="90000"/>
              </a:lnSpc>
              <a:buFontTx/>
              <a:buChar char="•"/>
            </a:pPr>
            <a:r>
              <a:rPr lang="en-US" altLang="en-US" dirty="0" smtClean="0">
                <a:ea typeface="ＭＳ Ｐゴシック" pitchFamily="34" charset="-128"/>
              </a:rPr>
              <a:t>Study conducted in Foothill-</a:t>
            </a:r>
            <a:r>
              <a:rPr lang="en-US" altLang="en-US" dirty="0" err="1" smtClean="0">
                <a:ea typeface="ＭＳ Ｐゴシック" pitchFamily="34" charset="-128"/>
              </a:rPr>
              <a:t>DeAnza</a:t>
            </a:r>
            <a:r>
              <a:rPr lang="en-US" altLang="en-US" dirty="0" smtClean="0">
                <a:ea typeface="ＭＳ Ｐゴシック" pitchFamily="34" charset="-128"/>
              </a:rPr>
              <a:t> Colleges – very diverse student body</a:t>
            </a:r>
          </a:p>
          <a:p>
            <a:pPr marL="228552" indent="-228552">
              <a:lnSpc>
                <a:spcPct val="90000"/>
              </a:lnSpc>
              <a:buFontTx/>
              <a:buChar char="•"/>
            </a:pPr>
            <a:r>
              <a:rPr lang="en-US" altLang="en-US" dirty="0" smtClean="0">
                <a:ea typeface="ＭＳ Ｐゴシック" pitchFamily="34" charset="-128"/>
              </a:rPr>
              <a:t>Observed 30,000 students in nearly 21,000 classes</a:t>
            </a:r>
          </a:p>
          <a:p>
            <a:pPr marL="228552" indent="-228552">
              <a:lnSpc>
                <a:spcPct val="90000"/>
              </a:lnSpc>
              <a:buFontTx/>
              <a:buChar char="•"/>
            </a:pPr>
            <a:r>
              <a:rPr lang="en-US" altLang="en-US" dirty="0" smtClean="0">
                <a:ea typeface="ＭＳ Ｐゴシック" pitchFamily="34" charset="-128"/>
              </a:rPr>
              <a:t>Academic histories of students enrolled between Fall 2002 and Spring 2007</a:t>
            </a:r>
          </a:p>
          <a:p>
            <a:pPr marL="685706" lvl="1" indent="-228552">
              <a:lnSpc>
                <a:spcPct val="90000"/>
              </a:lnSpc>
              <a:buFontTx/>
              <a:buChar char="•"/>
            </a:pPr>
            <a:r>
              <a:rPr lang="en-US" altLang="en-US" dirty="0" smtClean="0">
                <a:ea typeface="ＭＳ Ｐゴシック" pitchFamily="34" charset="-128"/>
              </a:rPr>
              <a:t>Focused on courses with more objective grading</a:t>
            </a:r>
          </a:p>
          <a:p>
            <a:pPr marL="685706" lvl="1" indent="-228552">
              <a:lnSpc>
                <a:spcPct val="90000"/>
              </a:lnSpc>
              <a:buFontTx/>
              <a:buChar char="•"/>
            </a:pPr>
            <a:r>
              <a:rPr lang="en-US" altLang="en-US" dirty="0" smtClean="0">
                <a:ea typeface="ＭＳ Ｐゴシック" pitchFamily="34" charset="-128"/>
              </a:rPr>
              <a:t>Controls for differential student performance, different types of courses taken, different instructors taken, different grading standards etc.</a:t>
            </a:r>
          </a:p>
          <a:p>
            <a:pPr marL="228552" indent="-228552">
              <a:lnSpc>
                <a:spcPct val="90000"/>
              </a:lnSpc>
              <a:buFontTx/>
              <a:buChar char="•"/>
            </a:pPr>
            <a:endParaRPr lang="en-US" altLang="en-US" dirty="0">
              <a:ea typeface="ＭＳ Ｐゴシック" pitchFamily="34" charset="-128"/>
            </a:endParaRPr>
          </a:p>
          <a:p>
            <a:pPr>
              <a:lnSpc>
                <a:spcPct val="90000"/>
              </a:lnSpc>
            </a:pPr>
            <a:r>
              <a:rPr lang="en-US" altLang="en-US" u="sng" dirty="0" smtClean="0">
                <a:ea typeface="ＭＳ Ｐゴシック" pitchFamily="34" charset="-128"/>
              </a:rPr>
              <a:t>Key questions:</a:t>
            </a:r>
          </a:p>
          <a:p>
            <a:pPr marL="228576" lvl="1" indent="-228576">
              <a:lnSpc>
                <a:spcPct val="90000"/>
              </a:lnSpc>
              <a:buFontTx/>
              <a:buChar char="•"/>
            </a:pPr>
            <a:r>
              <a:rPr lang="en-US" altLang="en-US" dirty="0" smtClean="0">
                <a:ea typeface="ＭＳ Ｐゴシック" pitchFamily="34" charset="-128"/>
              </a:rPr>
              <a:t>Do underrepresented minority students perform better in courses taught by minority instructors?</a:t>
            </a:r>
          </a:p>
          <a:p>
            <a:pPr marL="228576" lvl="1" indent="-228576">
              <a:lnSpc>
                <a:spcPct val="90000"/>
              </a:lnSpc>
              <a:buFontTx/>
              <a:buChar char="•"/>
            </a:pPr>
            <a:r>
              <a:rPr lang="en-US" altLang="en-US" dirty="0" smtClean="0">
                <a:ea typeface="ＭＳ Ｐゴシック" pitchFamily="34" charset="-128"/>
              </a:rPr>
              <a:t>Do African-American students do better in courses taught by African-Americans?</a:t>
            </a:r>
          </a:p>
          <a:p>
            <a:pPr marL="228576" lvl="1" indent="-228576">
              <a:lnSpc>
                <a:spcPct val="90000"/>
              </a:lnSpc>
              <a:buFontTx/>
              <a:buChar char="•"/>
            </a:pPr>
            <a:r>
              <a:rPr lang="en-US" altLang="en-US" dirty="0" smtClean="0">
                <a:ea typeface="ＭＳ Ｐゴシック" pitchFamily="34" charset="-128"/>
              </a:rPr>
              <a:t>Do Latino students do better in courses taught by Latino instructors?</a:t>
            </a:r>
          </a:p>
          <a:p>
            <a:pPr marL="228576" lvl="1" indent="-228576">
              <a:lnSpc>
                <a:spcPct val="90000"/>
              </a:lnSpc>
              <a:buFontTx/>
              <a:buChar char="•"/>
            </a:pPr>
            <a:r>
              <a:rPr lang="en-US" altLang="en-US" dirty="0" smtClean="0">
                <a:ea typeface="ＭＳ Ｐゴシック" pitchFamily="34" charset="-128"/>
              </a:rPr>
              <a:t>How much does this represent of the achievement gap?</a:t>
            </a:r>
          </a:p>
          <a:p>
            <a:pPr lvl="1">
              <a:lnSpc>
                <a:spcPct val="90000"/>
              </a:lnSpc>
            </a:pPr>
            <a:endParaRPr lang="en-US" altLang="en-US" dirty="0" smtClean="0">
              <a:ea typeface="ＭＳ Ｐゴシック" pitchFamily="34" charset="-128"/>
            </a:endParaRPr>
          </a:p>
          <a:p>
            <a:pPr marL="0" lvl="1">
              <a:lnSpc>
                <a:spcPct val="90000"/>
              </a:lnSpc>
            </a:pPr>
            <a:r>
              <a:rPr lang="en-US" altLang="en-US" u="sng" dirty="0" smtClean="0">
                <a:ea typeface="ＭＳ Ｐゴシック" pitchFamily="34" charset="-128"/>
              </a:rPr>
              <a:t>Conclusions:</a:t>
            </a:r>
          </a:p>
          <a:p>
            <a:pPr marL="228552" indent="-228552">
              <a:lnSpc>
                <a:spcPct val="90000"/>
              </a:lnSpc>
              <a:buFontTx/>
              <a:buChar char="•"/>
            </a:pPr>
            <a:r>
              <a:rPr lang="en-US" altLang="en-US" dirty="0" smtClean="0">
                <a:ea typeface="ＭＳ Ｐゴシック" pitchFamily="34" charset="-128"/>
              </a:rPr>
              <a:t>Strong, positive &amp; robust minority-interaction effects for all outcomes examined</a:t>
            </a:r>
          </a:p>
          <a:p>
            <a:pPr marL="228552" indent="-228552">
              <a:lnSpc>
                <a:spcPct val="90000"/>
              </a:lnSpc>
              <a:buFontTx/>
              <a:buChar char="•"/>
            </a:pPr>
            <a:r>
              <a:rPr lang="en-US" altLang="en-US" dirty="0" smtClean="0">
                <a:ea typeface="ＭＳ Ｐゴシック" pitchFamily="34" charset="-128"/>
              </a:rPr>
              <a:t>Strong, positive own-race interactions (African-Americans seem to have the largest gains)</a:t>
            </a:r>
          </a:p>
          <a:p>
            <a:pPr marL="228552" indent="-228552">
              <a:lnSpc>
                <a:spcPct val="90000"/>
              </a:lnSpc>
              <a:buFontTx/>
              <a:buChar char="•"/>
            </a:pPr>
            <a:r>
              <a:rPr lang="en-US" altLang="en-US" dirty="0" smtClean="0">
                <a:ea typeface="ＭＳ Ｐゴシック" pitchFamily="34" charset="-128"/>
              </a:rPr>
              <a:t>Role model effects, taking additional courses and selecting majors</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1 Marcador de imagen de diapositiva"/>
          <p:cNvSpPr>
            <a:spLocks noGrp="1" noRot="1" noChangeAspect="1" noTextEdit="1"/>
          </p:cNvSpPr>
          <p:nvPr>
            <p:ph type="sldImg"/>
          </p:nvPr>
        </p:nvSpPr>
        <p:spPr>
          <a:xfrm>
            <a:off x="1181100" y="696913"/>
            <a:ext cx="4648200" cy="3486150"/>
          </a:xfrm>
          <a:ln/>
        </p:spPr>
      </p:sp>
      <p:sp>
        <p:nvSpPr>
          <p:cNvPr id="35843" name="2 Marcador de notas"/>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p>
            <a:r>
              <a:rPr lang="en-US" dirty="0"/>
              <a:t>McKinsey has been examining diversity in the workplace for several years. </a:t>
            </a:r>
            <a:r>
              <a:rPr lang="en-US" dirty="0" smtClean="0"/>
              <a:t>Their </a:t>
            </a:r>
            <a:r>
              <a:rPr lang="en-US" dirty="0"/>
              <a:t>latest report, </a:t>
            </a:r>
            <a:r>
              <a:rPr lang="en-US" i="1" dirty="0"/>
              <a:t>Diversity Matters</a:t>
            </a:r>
            <a:r>
              <a:rPr lang="en-US" dirty="0"/>
              <a:t>, examined proprietary data sets for 366 public companies across a range of industries in Canada, Latin America, the United Kingdom, and the United States. In this research, </a:t>
            </a:r>
            <a:r>
              <a:rPr lang="en-US" dirty="0" smtClean="0"/>
              <a:t>they </a:t>
            </a:r>
            <a:r>
              <a:rPr lang="en-US" dirty="0"/>
              <a:t>looked at metrics such as financial results and the composition of top management and </a:t>
            </a:r>
            <a:r>
              <a:rPr lang="en-US" dirty="0" smtClean="0"/>
              <a:t>boards.</a:t>
            </a:r>
            <a:r>
              <a:rPr lang="en-US" baseline="30000" dirty="0"/>
              <a:t> </a:t>
            </a:r>
            <a:r>
              <a:rPr lang="en-US" dirty="0" smtClean="0"/>
              <a:t>The </a:t>
            </a:r>
            <a:r>
              <a:rPr lang="en-US" dirty="0"/>
              <a:t>latest research examined metrics such as total revenues, earnings before interest and taxes, and returns on equity for the years 2010 to 2013. </a:t>
            </a:r>
            <a:r>
              <a:rPr lang="en-US" dirty="0" smtClean="0"/>
              <a:t>The </a:t>
            </a:r>
            <a:r>
              <a:rPr lang="en-US" dirty="0"/>
              <a:t>findings were clear:</a:t>
            </a:r>
          </a:p>
          <a:p>
            <a:pPr marL="171433" indent="-171433">
              <a:buFont typeface="Arial" panose="020B0604020202020204" pitchFamily="34" charset="0"/>
              <a:buChar char="•"/>
            </a:pPr>
            <a:r>
              <a:rPr lang="en-US" dirty="0"/>
              <a:t>Companies in the top quartile for racial and ethnic diversity are 35 percent more likely to have financial returns above their respective national industry medians.</a:t>
            </a:r>
          </a:p>
          <a:p>
            <a:pPr marL="171433" indent="-171433">
              <a:buFont typeface="Arial" panose="020B0604020202020204" pitchFamily="34" charset="0"/>
              <a:buChar char="•"/>
            </a:pPr>
            <a:r>
              <a:rPr lang="en-US" dirty="0"/>
              <a:t>Companies in the top quartile for gender diversity are 15 percent more likely to have financial returns above their respective national industry medians.</a:t>
            </a:r>
          </a:p>
          <a:p>
            <a:pPr marL="171433" indent="-171433">
              <a:buFont typeface="Arial" panose="020B0604020202020204" pitchFamily="34" charset="0"/>
              <a:buChar char="•"/>
            </a:pPr>
            <a:r>
              <a:rPr lang="en-US" dirty="0" smtClean="0"/>
              <a:t>In </a:t>
            </a:r>
            <a:r>
              <a:rPr lang="en-US" dirty="0"/>
              <a:t>the United States, there is a linear relationship between racial and ethnic diversity and better financial performance: for every 10 percent increase in racial and ethnic diversity on the senior-executive team, earnings before interest and taxes (EBIT) rise 0.8 percent</a:t>
            </a:r>
            <a:r>
              <a:rPr lang="en-US" dirty="0" smtClean="0"/>
              <a:t>.</a:t>
            </a:r>
            <a:endParaRPr lang="en-US" dirty="0"/>
          </a:p>
        </p:txBody>
      </p:sp>
      <p:sp>
        <p:nvSpPr>
          <p:cNvPr id="35844" name="3 Marcador de número de diapositiva"/>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9454" eaLnBrk="0" hangingPunct="0">
              <a:spcBef>
                <a:spcPct val="30000"/>
              </a:spcBef>
              <a:defRPr sz="1200">
                <a:solidFill>
                  <a:schemeClr val="tx1"/>
                </a:solidFill>
                <a:latin typeface="Times New Roman" pitchFamily="18" charset="0"/>
                <a:ea typeface="ＭＳ Ｐゴシック" pitchFamily="34" charset="-128"/>
              </a:defRPr>
            </a:lvl1pPr>
            <a:lvl2pPr marL="742799" indent="-285692" defTabSz="909454" eaLnBrk="0" hangingPunct="0">
              <a:spcBef>
                <a:spcPct val="30000"/>
              </a:spcBef>
              <a:defRPr sz="1200">
                <a:solidFill>
                  <a:schemeClr val="tx1"/>
                </a:solidFill>
                <a:latin typeface="Times New Roman" pitchFamily="18" charset="0"/>
                <a:ea typeface="ＭＳ Ｐゴシック" pitchFamily="34" charset="-128"/>
              </a:defRPr>
            </a:lvl2pPr>
            <a:lvl3pPr marL="1142768" indent="-228552" defTabSz="909454" eaLnBrk="0" hangingPunct="0">
              <a:spcBef>
                <a:spcPct val="30000"/>
              </a:spcBef>
              <a:defRPr sz="1200">
                <a:solidFill>
                  <a:schemeClr val="tx1"/>
                </a:solidFill>
                <a:latin typeface="Times New Roman" pitchFamily="18" charset="0"/>
                <a:ea typeface="ＭＳ Ｐゴシック" pitchFamily="34" charset="-128"/>
              </a:defRPr>
            </a:lvl3pPr>
            <a:lvl4pPr marL="1599876" indent="-228552" defTabSz="909454" eaLnBrk="0" hangingPunct="0">
              <a:spcBef>
                <a:spcPct val="30000"/>
              </a:spcBef>
              <a:defRPr sz="1200">
                <a:solidFill>
                  <a:schemeClr val="tx1"/>
                </a:solidFill>
                <a:latin typeface="Times New Roman" pitchFamily="18" charset="0"/>
                <a:ea typeface="ＭＳ Ｐゴシック" pitchFamily="34" charset="-128"/>
              </a:defRPr>
            </a:lvl4pPr>
            <a:lvl5pPr marL="2056983" indent="-228552" defTabSz="909454" eaLnBrk="0" hangingPunct="0">
              <a:spcBef>
                <a:spcPct val="30000"/>
              </a:spcBef>
              <a:defRPr sz="1200">
                <a:solidFill>
                  <a:schemeClr val="tx1"/>
                </a:solidFill>
                <a:latin typeface="Times New Roman" pitchFamily="18" charset="0"/>
                <a:ea typeface="ＭＳ Ｐゴシック" pitchFamily="34" charset="-128"/>
              </a:defRPr>
            </a:lvl5pPr>
            <a:lvl6pPr marL="2514090" indent="-228552" defTabSz="909454"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198" indent="-228552" defTabSz="909454"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8306" indent="-228552" defTabSz="909454"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5412" indent="-228552" defTabSz="909454"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spcBef>
                <a:spcPct val="0"/>
              </a:spcBef>
            </a:pPr>
            <a:fld id="{11122965-C01F-41AA-9A26-8B921400D25C}" type="slidenum">
              <a:rPr lang="es-MX" altLang="en-US" smtClean="0"/>
              <a:pPr>
                <a:spcBef>
                  <a:spcPct val="0"/>
                </a:spcBef>
              </a:pPr>
              <a:t>18</a:t>
            </a:fld>
            <a:endParaRPr lang="es-MX" alt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EF95E4D-531F-45D9-B8E9-4838F6CF0861}" type="slidenum">
              <a:rPr lang="en-US"/>
              <a:pPr fontAlgn="base">
                <a:spcBef>
                  <a:spcPct val="0"/>
                </a:spcBef>
                <a:spcAft>
                  <a:spcPct val="0"/>
                </a:spcAft>
                <a:defRPr/>
              </a:pPr>
              <a:t>19</a:t>
            </a:fld>
            <a:endParaRPr lang="en-US"/>
          </a:p>
        </p:txBody>
      </p:sp>
      <p:sp>
        <p:nvSpPr>
          <p:cNvPr id="68610"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8611"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a:p>
            <a:pPr eaLnBrk="1" hangingPunct="1">
              <a:spcBef>
                <a:spcPct val="0"/>
              </a:spcBef>
            </a:pPr>
            <a:r>
              <a:rPr lang="en-US" smtClean="0"/>
              <a:t>  </a:t>
            </a:r>
          </a:p>
        </p:txBody>
      </p:sp>
    </p:spTree>
    <p:extLst>
      <p:ext uri="{BB962C8B-B14F-4D97-AF65-F5344CB8AC3E}">
        <p14:creationId xmlns:p14="http://schemas.microsoft.com/office/powerpoint/2010/main" val="41973732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1ABFA45-63E2-4D40-BE9F-D9DB1B92769D}" type="slidenum">
              <a:rPr lang="en-US"/>
              <a:pPr fontAlgn="base">
                <a:spcBef>
                  <a:spcPct val="0"/>
                </a:spcBef>
                <a:spcAft>
                  <a:spcPct val="0"/>
                </a:spcAft>
                <a:defRPr/>
              </a:pPr>
              <a:t>2</a:t>
            </a:fld>
            <a:endParaRPr lang="en-US"/>
          </a:p>
        </p:txBody>
      </p:sp>
      <p:sp>
        <p:nvSpPr>
          <p:cNvPr id="19458"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9459"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Title 5 regulations require members of committees receive training in these 4 areas:</a:t>
            </a:r>
          </a:p>
          <a:p>
            <a:pPr eaLnBrk="1" hangingPunct="1">
              <a:spcBef>
                <a:spcPct val="0"/>
              </a:spcBef>
            </a:pPr>
            <a:endParaRPr lang="en-US" dirty="0" smtClean="0"/>
          </a:p>
          <a:p>
            <a:pPr eaLnBrk="1" hangingPunct="1">
              <a:spcBef>
                <a:spcPct val="0"/>
              </a:spcBef>
            </a:pPr>
            <a:r>
              <a:rPr lang="en-US" dirty="0" smtClean="0"/>
              <a:t>When we review our </a:t>
            </a:r>
            <a:r>
              <a:rPr lang="en-US" b="1" dirty="0" smtClean="0"/>
              <a:t>current statistics</a:t>
            </a:r>
            <a:r>
              <a:rPr lang="en-US" dirty="0" smtClean="0"/>
              <a:t> you’ll see that we continue to make </a:t>
            </a:r>
            <a:r>
              <a:rPr lang="en-US" i="1" dirty="0" smtClean="0"/>
              <a:t>some</a:t>
            </a:r>
            <a:r>
              <a:rPr lang="en-US" dirty="0" smtClean="0"/>
              <a:t> progress in diversifying our faculty, but there is still a long way to go.  We need to </a:t>
            </a:r>
            <a:r>
              <a:rPr lang="en-US" b="1" dirty="0" smtClean="0"/>
              <a:t>maintain our focus</a:t>
            </a:r>
            <a:r>
              <a:rPr lang="en-US" dirty="0" smtClean="0"/>
              <a:t> on this aspect of our hiring process.  The institutional commitment is strong at MiraCosta and we appreciate your assistance in continuing that work.</a:t>
            </a:r>
          </a:p>
          <a:p>
            <a:pPr eaLnBrk="1" hangingPunct="1">
              <a:spcBef>
                <a:spcPct val="0"/>
              </a:spcBef>
            </a:pPr>
            <a:endParaRPr lang="en-US" dirty="0" smtClean="0"/>
          </a:p>
          <a:p>
            <a:pPr eaLnBrk="1" hangingPunct="1">
              <a:spcBef>
                <a:spcPct val="0"/>
              </a:spcBef>
            </a:pPr>
            <a:r>
              <a:rPr lang="en-US" dirty="0" smtClean="0"/>
              <a:t>Sandy has </a:t>
            </a:r>
            <a:r>
              <a:rPr lang="en-US" dirty="0"/>
              <a:t>asked me to remind you of some of the information that they will need in the various stages of the recruitment process.  There are a number of </a:t>
            </a:r>
            <a:r>
              <a:rPr lang="en-US" b="1" dirty="0"/>
              <a:t>decisions your committees need to make immediately</a:t>
            </a:r>
            <a:r>
              <a:rPr lang="en-US" dirty="0"/>
              <a:t>, especially for those committees with closing dates in February.</a:t>
            </a:r>
          </a:p>
          <a:p>
            <a:pPr eaLnBrk="1" hangingPunct="1">
              <a:spcBef>
                <a:spcPct val="0"/>
              </a:spcBef>
            </a:pPr>
            <a:endParaRPr lang="en-US" dirty="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 recommend that you go the Project Implicit website and take at least one of the tests.</a:t>
            </a:r>
          </a:p>
          <a:p>
            <a:endParaRPr lang="en-US" dirty="0"/>
          </a:p>
          <a:p>
            <a:r>
              <a:rPr lang="en-US" dirty="0" smtClean="0"/>
              <a:t>The key is that if you become aware that you may have an implicit bias, now you can do something to actively counteract that bias so that it doesn’t unfairly affect how you evaluate candidates.</a:t>
            </a:r>
            <a:endParaRPr lang="en-US" dirty="0"/>
          </a:p>
        </p:txBody>
      </p:sp>
      <p:sp>
        <p:nvSpPr>
          <p:cNvPr id="4" name="Slide Number Placeholder 3"/>
          <p:cNvSpPr>
            <a:spLocks noGrp="1"/>
          </p:cNvSpPr>
          <p:nvPr>
            <p:ph type="sldNum" sz="quarter" idx="10"/>
          </p:nvPr>
        </p:nvSpPr>
        <p:spPr/>
        <p:txBody>
          <a:bodyPr/>
          <a:lstStyle/>
          <a:p>
            <a:pPr>
              <a:defRPr/>
            </a:pPr>
            <a:fld id="{C90786AC-CAD0-4EC5-9F23-BA9042D890C7}" type="slidenum">
              <a:rPr lang="en-US" smtClean="0"/>
              <a:pPr>
                <a:defRPr/>
              </a:pPr>
              <a:t>20</a:t>
            </a:fld>
            <a:endParaRPr lang="en-US"/>
          </a:p>
        </p:txBody>
      </p:sp>
    </p:spTree>
    <p:extLst>
      <p:ext uri="{BB962C8B-B14F-4D97-AF65-F5344CB8AC3E}">
        <p14:creationId xmlns:p14="http://schemas.microsoft.com/office/powerpoint/2010/main" val="315567307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EF95E4D-531F-45D9-B8E9-4838F6CF0861}" type="slidenum">
              <a:rPr lang="en-US"/>
              <a:pPr fontAlgn="base">
                <a:spcBef>
                  <a:spcPct val="0"/>
                </a:spcBef>
                <a:spcAft>
                  <a:spcPct val="0"/>
                </a:spcAft>
                <a:defRPr/>
              </a:pPr>
              <a:t>21</a:t>
            </a:fld>
            <a:endParaRPr lang="en-US"/>
          </a:p>
        </p:txBody>
      </p:sp>
      <p:sp>
        <p:nvSpPr>
          <p:cNvPr id="68610"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8611" name="Rectangle 3"/>
          <p:cNvSpPr>
            <a:spLocks noGrp="1" noChangeArrowheads="1"/>
          </p:cNvSpPr>
          <p:nvPr>
            <p:ph type="body" idx="1"/>
          </p:nvPr>
        </p:nvSpPr>
        <p:spPr bwMode="auto">
          <a:noFill/>
        </p:spPr>
        <p:txBody>
          <a:bodyPr wrap="square" numCol="1" anchor="t" anchorCtr="0" compatLnSpc="1">
            <a:prstTxWarp prst="textNoShape">
              <a:avLst/>
            </a:prstTxWarp>
          </a:bodyPr>
          <a:lstStyle/>
          <a:p>
            <a:r>
              <a:rPr lang="en-US" dirty="0" smtClean="0"/>
              <a:t>The remainder of the presentation focuses on HR’s recommendations for some best practices and a review of the logistics of our processes.</a:t>
            </a:r>
            <a:endParaRPr lang="en-US" dirty="0"/>
          </a:p>
        </p:txBody>
      </p:sp>
    </p:spTree>
    <p:extLst>
      <p:ext uri="{BB962C8B-B14F-4D97-AF65-F5344CB8AC3E}">
        <p14:creationId xmlns:p14="http://schemas.microsoft.com/office/powerpoint/2010/main" val="117542571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7"/>
          <p:cNvSpPr txBox="1">
            <a:spLocks noGrp="1" noChangeArrowheads="1"/>
          </p:cNvSpPr>
          <p:nvPr/>
        </p:nvSpPr>
        <p:spPr bwMode="auto">
          <a:xfrm>
            <a:off x="3971927" y="8831265"/>
            <a:ext cx="3038475" cy="465137"/>
          </a:xfrm>
          <a:prstGeom prst="rect">
            <a:avLst/>
          </a:prstGeom>
          <a:noFill/>
          <a:ln w="9525">
            <a:noFill/>
            <a:miter lim="800000"/>
            <a:headEnd/>
            <a:tailEnd/>
          </a:ln>
        </p:spPr>
        <p:txBody>
          <a:bodyPr lIns="93155" tIns="46578" rIns="93155" bIns="46578" anchor="b"/>
          <a:lstStyle/>
          <a:p>
            <a:pPr algn="r"/>
            <a:fld id="{557B26AE-2C39-424E-9484-47D8F8859398}" type="slidenum">
              <a:rPr lang="en-US" sz="1200">
                <a:latin typeface="Times New Roman" pitchFamily="18" charset="0"/>
              </a:rPr>
              <a:pPr algn="r"/>
              <a:t>22</a:t>
            </a:fld>
            <a:endParaRPr lang="en-US" sz="1200">
              <a:latin typeface="Times New Roman" pitchFamily="18" charset="0"/>
            </a:endParaRPr>
          </a:p>
        </p:txBody>
      </p:sp>
      <p:sp>
        <p:nvSpPr>
          <p:cNvPr id="72706"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72707"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The EEO plan approved by the board mandates that all members of committees receive training within 12 months of serving on a committee – that is why you’re all here today</a:t>
            </a:r>
          </a:p>
          <a:p>
            <a:pPr eaLnBrk="1" hangingPunct="1">
              <a:spcBef>
                <a:spcPct val="0"/>
              </a:spcBef>
            </a:pPr>
            <a:endParaRPr lang="en-US" smtClean="0"/>
          </a:p>
          <a:p>
            <a:pPr eaLnBrk="1" hangingPunct="1">
              <a:spcBef>
                <a:spcPct val="0"/>
              </a:spcBef>
            </a:pPr>
            <a:r>
              <a:rPr lang="en-US" smtClean="0"/>
              <a:t>Full text of the plan can be found on the EEO Advisory Committee’s webpage.</a:t>
            </a:r>
          </a:p>
          <a:p>
            <a:pPr eaLnBrk="1" hangingPunct="1">
              <a:spcBef>
                <a:spcPct val="0"/>
              </a:spcBef>
            </a:pPr>
            <a:endParaRPr lang="en-US" smtClean="0"/>
          </a:p>
          <a:p>
            <a:pPr eaLnBrk="1" hangingPunct="1">
              <a:spcBef>
                <a:spcPct val="0"/>
              </a:spcBef>
            </a:pPr>
            <a:r>
              <a:rPr lang="en-US" smtClean="0"/>
              <a:t> </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7475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Slide Image Placeholder 1"/>
          <p:cNvSpPr>
            <a:spLocks noGrp="1" noRot="1" noChangeAspect="1"/>
          </p:cNvSpPr>
          <p:nvPr>
            <p:ph type="sldImg"/>
          </p:nvPr>
        </p:nvSpPr>
        <p:spPr bwMode="auto">
          <a:noFill/>
          <a:ln>
            <a:solidFill>
              <a:srgbClr val="000000"/>
            </a:solidFill>
            <a:miter lim="800000"/>
            <a:headEnd/>
            <a:tailEnd/>
          </a:ln>
        </p:spPr>
      </p:sp>
      <p:sp>
        <p:nvSpPr>
          <p:cNvPr id="7885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5F07BAD7-9991-4E74-9010-109947B69E3B}" type="slidenum">
              <a:rPr lang="en-US" smtClean="0"/>
              <a:pPr>
                <a:defRPr/>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Slide Image Placeholder 1"/>
          <p:cNvSpPr>
            <a:spLocks noGrp="1" noRot="1" noChangeAspect="1"/>
          </p:cNvSpPr>
          <p:nvPr>
            <p:ph type="sldImg"/>
          </p:nvPr>
        </p:nvSpPr>
        <p:spPr bwMode="auto">
          <a:noFill/>
          <a:ln>
            <a:solidFill>
              <a:srgbClr val="000000"/>
            </a:solidFill>
            <a:miter lim="800000"/>
            <a:headEnd/>
            <a:tailEnd/>
          </a:ln>
        </p:spPr>
      </p:sp>
      <p:sp>
        <p:nvSpPr>
          <p:cNvPr id="8089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9216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A7D6299-908A-4705-AE34-8B0C1CD6F8ED}" type="slidenum">
              <a:rPr lang="en-US"/>
              <a:pPr fontAlgn="base">
                <a:spcBef>
                  <a:spcPct val="0"/>
                </a:spcBef>
                <a:spcAft>
                  <a:spcPct val="0"/>
                </a:spcAft>
                <a:defRPr/>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19200" y="762000"/>
            <a:ext cx="4645025" cy="3484563"/>
          </a:xfrm>
        </p:spPr>
      </p:sp>
      <p:sp>
        <p:nvSpPr>
          <p:cNvPr id="3" name="Notes Placeholder 2"/>
          <p:cNvSpPr>
            <a:spLocks noGrp="1"/>
          </p:cNvSpPr>
          <p:nvPr>
            <p:ph type="body" idx="1"/>
          </p:nvPr>
        </p:nvSpPr>
        <p:spPr/>
        <p:txBody>
          <a:bodyPr/>
          <a:lstStyle/>
          <a:p>
            <a:r>
              <a:rPr lang="en-US" dirty="0" smtClean="0"/>
              <a:t>BP 3400 was adopted by the Board of Trustees in April 2016, and demonstrates the college’s commitment from the very top for the principles of diversity, equity &amp; inclusion.  </a:t>
            </a:r>
          </a:p>
          <a:p>
            <a:endParaRPr lang="en-US" dirty="0"/>
          </a:p>
          <a:p>
            <a:r>
              <a:rPr lang="en-US" dirty="0" smtClean="0"/>
              <a:t>Our goal is to hire faculty members who share these values and have a demonstrated track record in their careers in these areas.</a:t>
            </a:r>
          </a:p>
          <a:p>
            <a:endParaRPr lang="en-US" dirty="0"/>
          </a:p>
          <a:p>
            <a:r>
              <a:rPr lang="en-US" dirty="0" smtClean="0"/>
              <a:t>You can compare an applicant’s answer to the newly revised diversity question on the application to the philosophies and values articulated in this board policy.</a:t>
            </a:r>
            <a:endParaRPr lang="en-US" dirty="0"/>
          </a:p>
        </p:txBody>
      </p:sp>
      <p:sp>
        <p:nvSpPr>
          <p:cNvPr id="4" name="Slide Number Placeholder 3"/>
          <p:cNvSpPr>
            <a:spLocks noGrp="1"/>
          </p:cNvSpPr>
          <p:nvPr>
            <p:ph type="sldNum" sz="quarter" idx="10"/>
          </p:nvPr>
        </p:nvSpPr>
        <p:spPr/>
        <p:txBody>
          <a:bodyPr/>
          <a:lstStyle/>
          <a:p>
            <a:pPr>
              <a:defRPr/>
            </a:pPr>
            <a:fld id="{C90786AC-CAD0-4EC5-9F23-BA9042D890C7}" type="slidenum">
              <a:rPr lang="en-US" smtClean="0"/>
              <a:pPr>
                <a:defRPr/>
              </a:pPr>
              <a:t>26</a:t>
            </a:fld>
            <a:endParaRPr lang="en-US"/>
          </a:p>
        </p:txBody>
      </p:sp>
    </p:spTree>
    <p:extLst>
      <p:ext uri="{BB962C8B-B14F-4D97-AF65-F5344CB8AC3E}">
        <p14:creationId xmlns:p14="http://schemas.microsoft.com/office/powerpoint/2010/main" val="254654783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D543EDC-5938-472A-ACE6-8F605C88DF60}" type="slidenum">
              <a:rPr lang="en-US"/>
              <a:pPr fontAlgn="base">
                <a:spcBef>
                  <a:spcPct val="0"/>
                </a:spcBef>
                <a:spcAft>
                  <a:spcPct val="0"/>
                </a:spcAft>
                <a:defRPr/>
              </a:pPr>
              <a:t>27</a:t>
            </a:fld>
            <a:endParaRPr lang="en-US"/>
          </a:p>
        </p:txBody>
      </p:sp>
      <p:sp>
        <p:nvSpPr>
          <p:cNvPr id="82946"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82947"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Candidates should be evaluated on their demonstrated ability in areas such as…</a:t>
            </a:r>
          </a:p>
          <a:p>
            <a:pPr eaLnBrk="1" hangingPunct="1">
              <a:spcBef>
                <a:spcPct val="0"/>
              </a:spcBef>
            </a:pPr>
            <a:endParaRPr lang="en-US" dirty="0" smtClean="0"/>
          </a:p>
          <a:p>
            <a:pPr eaLnBrk="1" hangingPunct="1">
              <a:spcBef>
                <a:spcPct val="0"/>
              </a:spcBef>
            </a:pPr>
            <a:r>
              <a:rPr lang="en-US" b="1" u="sng" dirty="0" smtClean="0"/>
              <a:t>Cultural competency</a:t>
            </a:r>
            <a:r>
              <a:rPr lang="en-US" dirty="0" smtClean="0"/>
              <a:t>:  “the values and behaviors of an individual that enable the agency or person to interact effectively in a culturally diverse environment” Lindsey, Robins &amp; Terrell (1999). Look for evidence of esteeming culture, interacting effectively in a variety of cultural environments.  </a:t>
            </a:r>
          </a:p>
          <a:p>
            <a:pPr eaLnBrk="1" hangingPunct="1">
              <a:spcBef>
                <a:spcPct val="0"/>
              </a:spcBef>
            </a:pPr>
            <a:endParaRPr lang="en-US" dirty="0"/>
          </a:p>
          <a:p>
            <a:pPr eaLnBrk="1" hangingPunct="1">
              <a:spcBef>
                <a:spcPct val="0"/>
              </a:spcBef>
            </a:pPr>
            <a:r>
              <a:rPr lang="en-US" dirty="0" smtClean="0"/>
              <a:t>Where will you look? - Diversity question on application and question asked during interview, teaching philosophy statement or other materials submitted, syllabus, teaching demo etc.</a:t>
            </a:r>
          </a:p>
          <a:p>
            <a:pPr eaLnBrk="1" hangingPunct="1">
              <a:spcBef>
                <a:spcPct val="0"/>
              </a:spcBef>
            </a:pPr>
            <a:endParaRPr lang="en-US" dirty="0" smtClean="0"/>
          </a:p>
          <a:p>
            <a:pPr eaLnBrk="1" hangingPunct="1">
              <a:spcBef>
                <a:spcPct val="0"/>
              </a:spcBef>
            </a:pPr>
            <a:r>
              <a:rPr lang="en-US" dirty="0" smtClean="0"/>
              <a:t>Now, let’s take a quick look at those student demographics…</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F8EEDE0-6816-4AC6-978A-35184DEAFF8D}" type="slidenum">
              <a:rPr lang="en-US"/>
              <a:pPr fontAlgn="base">
                <a:spcBef>
                  <a:spcPct val="0"/>
                </a:spcBef>
                <a:spcAft>
                  <a:spcPct val="0"/>
                </a:spcAft>
                <a:defRPr/>
              </a:pPr>
              <a:t>28</a:t>
            </a:fld>
            <a:endParaRPr lang="en-US"/>
          </a:p>
        </p:txBody>
      </p:sp>
      <p:sp>
        <p:nvSpPr>
          <p:cNvPr id="84994"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8499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Earlier we saw the overall diversity numbers over time at MiraCosta.  Now let’s focus in on current numbers for the full time faculty group.</a:t>
            </a:r>
          </a:p>
          <a:p>
            <a:pPr eaLnBrk="1" hangingPunct="1">
              <a:spcBef>
                <a:spcPct val="0"/>
              </a:spcBef>
            </a:pPr>
            <a:endParaRPr lang="en-US" dirty="0"/>
          </a:p>
          <a:p>
            <a:pPr eaLnBrk="1" hangingPunct="1">
              <a:spcBef>
                <a:spcPct val="0"/>
              </a:spcBef>
            </a:pPr>
            <a:r>
              <a:rPr lang="en-US" dirty="0" smtClean="0"/>
              <a:t>Keep in mind this is the CREDIT student population</a:t>
            </a:r>
          </a:p>
          <a:p>
            <a:pPr eaLnBrk="1" hangingPunct="1">
              <a:spcBef>
                <a:spcPct val="0"/>
              </a:spcBef>
            </a:pPr>
            <a:endParaRPr lang="en-US" dirty="0"/>
          </a:p>
          <a:p>
            <a:pPr eaLnBrk="1" hangingPunct="1">
              <a:spcBef>
                <a:spcPct val="0"/>
              </a:spcBef>
            </a:pPr>
            <a:r>
              <a:rPr lang="en-US" dirty="0" smtClean="0"/>
              <a:t>Numbers in red are where our full time faculty are </a:t>
            </a:r>
            <a:r>
              <a:rPr lang="en-US" u="sng" dirty="0" smtClean="0"/>
              <a:t>underrepresented</a:t>
            </a:r>
            <a:r>
              <a:rPr lang="en-US" dirty="0" smtClean="0"/>
              <a:t> in comparison to the credit student population, and the same is true when we compare to the adult population of residents within the district.</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Slide Image Placeholder 1"/>
          <p:cNvSpPr>
            <a:spLocks noGrp="1" noRot="1" noChangeAspect="1"/>
          </p:cNvSpPr>
          <p:nvPr>
            <p:ph type="sldImg"/>
          </p:nvPr>
        </p:nvSpPr>
        <p:spPr bwMode="auto">
          <a:noFill/>
          <a:ln>
            <a:solidFill>
              <a:srgbClr val="000000"/>
            </a:solidFill>
            <a:miter lim="800000"/>
            <a:headEnd/>
            <a:tailEnd/>
          </a:ln>
        </p:spPr>
      </p:sp>
      <p:sp>
        <p:nvSpPr>
          <p:cNvPr id="8704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dirty="0" smtClean="0"/>
          </a:p>
        </p:txBody>
      </p:sp>
      <p:sp>
        <p:nvSpPr>
          <p:cNvPr id="4" name="Slide Number Placeholder 3"/>
          <p:cNvSpPr>
            <a:spLocks noGrp="1"/>
          </p:cNvSpPr>
          <p:nvPr>
            <p:ph type="sldNum" sz="quarter" idx="5"/>
          </p:nvPr>
        </p:nvSpPr>
        <p:spPr/>
        <p:txBody>
          <a:bodyPr/>
          <a:lstStyle/>
          <a:p>
            <a:pPr>
              <a:defRPr/>
            </a:pPr>
            <a:fld id="{10AAF208-276E-4A46-8D55-5F7A025E28A3}" type="slidenum">
              <a:rPr lang="en-US" smtClean="0"/>
              <a:pPr>
                <a:defRPr/>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Chancellor’s Office staff has prepared the following chart.  It shows that over the last decade the diversity of the student population in California community colleges has grown tremendously, and yet the faculty, staff and administrators have been on a flat plane</a:t>
            </a:r>
          </a:p>
          <a:p>
            <a:endParaRPr lang="en-US" dirty="0"/>
          </a:p>
          <a:p>
            <a:r>
              <a:rPr lang="en-US" dirty="0" smtClean="0"/>
              <a:t>With budgets improving, there are expected to be over 1,000 full time faculty jobs filled last year in the state’s system.  Many districts added full time faculty in order to meet regulatory requirements (FON) and avoid paying penalties.</a:t>
            </a:r>
            <a:endParaRPr lang="en-US" dirty="0"/>
          </a:p>
        </p:txBody>
      </p:sp>
      <p:sp>
        <p:nvSpPr>
          <p:cNvPr id="4" name="Slide Number Placeholder 3"/>
          <p:cNvSpPr>
            <a:spLocks noGrp="1"/>
          </p:cNvSpPr>
          <p:nvPr>
            <p:ph type="sldNum" sz="quarter" idx="10"/>
          </p:nvPr>
        </p:nvSpPr>
        <p:spPr/>
        <p:txBody>
          <a:bodyPr/>
          <a:lstStyle/>
          <a:p>
            <a:pPr>
              <a:defRPr/>
            </a:pPr>
            <a:fld id="{C90786AC-CAD0-4EC5-9F23-BA9042D890C7}" type="slidenum">
              <a:rPr lang="en-US" smtClean="0"/>
              <a:pPr>
                <a:defRPr/>
              </a:pPr>
              <a:t>3</a:t>
            </a:fld>
            <a:endParaRPr lang="en-US"/>
          </a:p>
        </p:txBody>
      </p:sp>
    </p:spTree>
    <p:extLst>
      <p:ext uri="{BB962C8B-B14F-4D97-AF65-F5344CB8AC3E}">
        <p14:creationId xmlns:p14="http://schemas.microsoft.com/office/powerpoint/2010/main" val="126499205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EF95E4D-531F-45D9-B8E9-4838F6CF0861}" type="slidenum">
              <a:rPr lang="en-US"/>
              <a:pPr fontAlgn="base">
                <a:spcBef>
                  <a:spcPct val="0"/>
                </a:spcBef>
                <a:spcAft>
                  <a:spcPct val="0"/>
                </a:spcAft>
                <a:defRPr/>
              </a:pPr>
              <a:t>30</a:t>
            </a:fld>
            <a:endParaRPr lang="en-US"/>
          </a:p>
        </p:txBody>
      </p:sp>
      <p:sp>
        <p:nvSpPr>
          <p:cNvPr id="68610"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8611"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a:p>
            <a:pPr eaLnBrk="1" hangingPunct="1">
              <a:spcBef>
                <a:spcPct val="0"/>
              </a:spcBef>
            </a:pPr>
            <a:r>
              <a:rPr lang="en-US" smtClean="0"/>
              <a:t>  </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CE00149-F39B-45CB-AB41-AB5383ED7B38}" type="slidenum">
              <a:rPr lang="en-US"/>
              <a:pPr fontAlgn="base">
                <a:spcBef>
                  <a:spcPct val="0"/>
                </a:spcBef>
                <a:spcAft>
                  <a:spcPct val="0"/>
                </a:spcAft>
                <a:defRPr/>
              </a:pPr>
              <a:t>31</a:t>
            </a:fld>
            <a:endParaRPr lang="en-US"/>
          </a:p>
        </p:txBody>
      </p:sp>
      <p:sp>
        <p:nvSpPr>
          <p:cNvPr id="21506"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1507" name="Rectangle 3"/>
          <p:cNvSpPr>
            <a:spLocks noGrp="1" noChangeArrowheads="1"/>
          </p:cNvSpPr>
          <p:nvPr>
            <p:ph type="body" idx="1"/>
          </p:nvPr>
        </p:nvSpPr>
        <p:spPr bwMode="auto">
          <a:xfrm>
            <a:off x="935040" y="4416427"/>
            <a:ext cx="5140325" cy="4648200"/>
          </a:xfrm>
          <a:noFill/>
        </p:spPr>
        <p:txBody>
          <a:bodyPr wrap="square" numCol="1" anchor="t" anchorCtr="0" compatLnSpc="1">
            <a:prstTxWarp prst="textNoShape">
              <a:avLst/>
            </a:prstTxWarp>
          </a:bodyPr>
          <a:lstStyle/>
          <a:p>
            <a:pPr eaLnBrk="1" hangingPunct="1">
              <a:spcBef>
                <a:spcPct val="0"/>
              </a:spcBef>
            </a:pPr>
            <a:r>
              <a:rPr lang="en-US" smtClean="0"/>
              <a:t>The first phase of the recruitment process is getting the word out.  HR has done it’s usual extensive advertising campaign, include publications and websites focused on diverse populations.</a:t>
            </a:r>
          </a:p>
          <a:p>
            <a:pPr eaLnBrk="1" hangingPunct="1">
              <a:spcBef>
                <a:spcPct val="0"/>
              </a:spcBef>
            </a:pPr>
            <a:endParaRPr lang="en-US" smtClean="0"/>
          </a:p>
          <a:p>
            <a:pPr eaLnBrk="1" hangingPunct="1">
              <a:spcBef>
                <a:spcPct val="0"/>
              </a:spcBef>
            </a:pPr>
            <a:r>
              <a:rPr lang="en-US" smtClean="0"/>
              <a:t>But that is just the beginning.  The most effective advertising is word of mouth from current faculty members.  So we are asking each of you to assist in getting the word out to people you know about these openings.  </a:t>
            </a:r>
          </a:p>
          <a:p>
            <a:pPr eaLnBrk="1" hangingPunct="1">
              <a:spcBef>
                <a:spcPct val="0"/>
              </a:spcBef>
            </a:pPr>
            <a:endParaRPr lang="en-US"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1BAA072-1822-4FC8-943C-B2295A29C70C}" type="slidenum">
              <a:rPr lang="en-US"/>
              <a:pPr fontAlgn="base">
                <a:spcBef>
                  <a:spcPct val="0"/>
                </a:spcBef>
                <a:spcAft>
                  <a:spcPct val="0"/>
                </a:spcAft>
                <a:defRPr/>
              </a:pPr>
              <a:t>32</a:t>
            </a:fld>
            <a:endParaRPr lang="en-US"/>
          </a:p>
        </p:txBody>
      </p:sp>
      <p:sp>
        <p:nvSpPr>
          <p:cNvPr id="23554"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23555" name="Rectangle 3"/>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r>
              <a:rPr lang="en-US" b="1" smtClean="0"/>
              <a:t>Mike Deschamps example </a:t>
            </a:r>
            <a:r>
              <a:rPr lang="en-US" smtClean="0"/>
              <a:t> - reaching out to contacts in NABA, the National Association of Black Accountants, and ALPHA, the Association of Latino Professionals in Finance and Accounting, to get our job announcement posted on their national websites</a:t>
            </a:r>
            <a:endParaRPr lang="en-US" b="1" smtClean="0"/>
          </a:p>
          <a:p>
            <a:pPr eaLnBrk="1" hangingPunct="1">
              <a:spcBef>
                <a:spcPct val="0"/>
              </a:spcBef>
            </a:pPr>
            <a:endParaRPr lang="en-US" b="1" smtClean="0"/>
          </a:p>
          <a:p>
            <a:pPr eaLnBrk="1" hangingPunct="1">
              <a:spcBef>
                <a:spcPct val="0"/>
              </a:spcBef>
            </a:pPr>
            <a:r>
              <a:rPr lang="en-US" b="1" smtClean="0"/>
              <a:t>Networking</a:t>
            </a:r>
            <a:r>
              <a:rPr lang="en-US" smtClean="0"/>
              <a:t> is the best way to hire the best candidates. Whether it is at the job fairs, talking to friends, neighbors and colleagues in your discipline – encourage them to apply or to tell others they may know about the openings at MCC.  In fundraising they call this “</a:t>
            </a:r>
            <a:r>
              <a:rPr lang="en-US" b="1" smtClean="0"/>
              <a:t>the ask</a:t>
            </a:r>
            <a:r>
              <a:rPr lang="en-US" smtClean="0"/>
              <a:t>”. </a:t>
            </a:r>
            <a:r>
              <a:rPr lang="en-US" b="1" smtClean="0"/>
              <a:t>Don’t be shy</a:t>
            </a:r>
            <a:r>
              <a:rPr lang="en-US" smtClean="0"/>
              <a:t>! </a:t>
            </a:r>
          </a:p>
          <a:p>
            <a:pPr eaLnBrk="1" hangingPunct="1">
              <a:spcBef>
                <a:spcPct val="0"/>
              </a:spcBef>
            </a:pPr>
            <a:endParaRPr lang="en-US" smtClean="0"/>
          </a:p>
          <a:p>
            <a:pPr eaLnBrk="1" hangingPunct="1">
              <a:spcBef>
                <a:spcPct val="0"/>
              </a:spcBef>
            </a:pPr>
            <a:r>
              <a:rPr lang="en-US" smtClean="0"/>
              <a:t>I am asking for a </a:t>
            </a:r>
            <a:r>
              <a:rPr lang="en-US" b="1" smtClean="0"/>
              <a:t>commitment</a:t>
            </a:r>
            <a:r>
              <a:rPr lang="en-US" smtClean="0"/>
              <a:t> from those of you who are serving on committees where you </a:t>
            </a:r>
            <a:r>
              <a:rPr lang="en-US" b="1" smtClean="0"/>
              <a:t>teach in the functional areas</a:t>
            </a:r>
            <a:r>
              <a:rPr lang="en-US" smtClean="0"/>
              <a:t> to personally reach out and contact other schools.  </a:t>
            </a:r>
            <a:r>
              <a:rPr lang="en-US" b="1" smtClean="0"/>
              <a:t>Don’t wait for candidates to come to us</a:t>
            </a:r>
            <a:r>
              <a:rPr lang="en-US" smtClean="0"/>
              <a:t> (assuming that high salaries will attract people), sometimes we need to reach out and encourage people to apply.  Even if this doesn’t pay off in hires this year, we will start building a pipeline of qualified candidates.</a:t>
            </a:r>
          </a:p>
          <a:p>
            <a:pPr eaLnBrk="1" hangingPunct="1">
              <a:spcBef>
                <a:spcPct val="0"/>
              </a:spcBef>
            </a:pPr>
            <a:endParaRPr lang="en-US" smtClean="0"/>
          </a:p>
          <a:p>
            <a:pPr eaLnBrk="1" hangingPunct="1">
              <a:spcBef>
                <a:spcPct val="0"/>
              </a:spcBef>
            </a:pPr>
            <a:r>
              <a:rPr lang="en-US" smtClean="0"/>
              <a:t>When a search is unsuccessful in the first attempt, committee members go out and help to recruit candidates for the second round.  I’m just asking you to do that up front!  </a:t>
            </a:r>
            <a:r>
              <a:rPr lang="en-US" b="1" smtClean="0"/>
              <a:t>Who is willing to share some ideas of things they have done in the past that have worked?</a:t>
            </a:r>
          </a:p>
          <a:p>
            <a:pPr eaLnBrk="1" hangingPunct="1">
              <a:spcBef>
                <a:spcPct val="0"/>
              </a:spcBef>
            </a:pPr>
            <a:endParaRPr lang="en-US" smtClean="0"/>
          </a:p>
          <a:p>
            <a:pPr eaLnBrk="1" hangingPunct="1">
              <a:spcBef>
                <a:spcPct val="0"/>
              </a:spcBef>
            </a:pPr>
            <a:endParaRPr lang="en-US"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78649B7-AFA2-4910-B745-B1FDC42A16C4}" type="slidenum">
              <a:rPr lang="en-US"/>
              <a:pPr fontAlgn="base">
                <a:spcBef>
                  <a:spcPct val="0"/>
                </a:spcBef>
                <a:spcAft>
                  <a:spcPct val="0"/>
                </a:spcAft>
                <a:defRPr/>
              </a:pPr>
              <a:t>33</a:t>
            </a:fld>
            <a:endParaRPr lang="en-US"/>
          </a:p>
        </p:txBody>
      </p:sp>
      <p:sp>
        <p:nvSpPr>
          <p:cNvPr id="25602"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5603"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Copies of the updated guide are included in your handouts.  </a:t>
            </a:r>
          </a:p>
          <a:p>
            <a:pPr eaLnBrk="1" hangingPunct="1">
              <a:spcBef>
                <a:spcPct val="0"/>
              </a:spcBef>
            </a:pPr>
            <a:endParaRPr lang="en-US" dirty="0" smtClean="0"/>
          </a:p>
          <a:p>
            <a:pPr eaLnBrk="1" hangingPunct="1">
              <a:spcBef>
                <a:spcPct val="0"/>
              </a:spcBef>
            </a:pPr>
            <a:r>
              <a:rPr lang="en-US" dirty="0" smtClean="0"/>
              <a:t>It outlines the role of the committee chair, EEO Rep, and all committee members.  </a:t>
            </a:r>
            <a:r>
              <a:rPr lang="en-US" b="1" dirty="0" smtClean="0"/>
              <a:t>Please read it so that you will each understand your roles.</a:t>
            </a:r>
          </a:p>
          <a:p>
            <a:pPr eaLnBrk="1" hangingPunct="1">
              <a:spcBef>
                <a:spcPct val="0"/>
              </a:spcBef>
            </a:pPr>
            <a:endParaRPr lang="en-US" dirty="0" smtClean="0"/>
          </a:p>
          <a:p>
            <a:pPr eaLnBrk="1" hangingPunct="1">
              <a:spcBef>
                <a:spcPct val="0"/>
              </a:spcBef>
            </a:pPr>
            <a:r>
              <a:rPr lang="en-US" b="1" dirty="0" smtClean="0"/>
              <a:t>Confidentiality</a:t>
            </a:r>
            <a:r>
              <a:rPr lang="en-US" dirty="0" smtClean="0"/>
              <a:t> MUST be maintained - before, during and </a:t>
            </a:r>
            <a:r>
              <a:rPr lang="en-US" b="1" dirty="0" smtClean="0"/>
              <a:t>after</a:t>
            </a:r>
            <a:r>
              <a:rPr lang="en-US" dirty="0" smtClean="0"/>
              <a:t> screening and interviews</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FAA5EAE-CC2A-4E9E-9F77-53DFC9E5021B}" type="slidenum">
              <a:rPr lang="en-US"/>
              <a:pPr fontAlgn="base">
                <a:spcBef>
                  <a:spcPct val="0"/>
                </a:spcBef>
                <a:spcAft>
                  <a:spcPct val="0"/>
                </a:spcAft>
                <a:defRPr/>
              </a:pPr>
              <a:t>34</a:t>
            </a:fld>
            <a:endParaRPr lang="en-US"/>
          </a:p>
        </p:txBody>
      </p:sp>
      <p:sp>
        <p:nvSpPr>
          <p:cNvPr id="27650"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7651"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smtClean="0"/>
              <a:t>Summary</a:t>
            </a:r>
            <a:r>
              <a:rPr lang="en-US" smtClean="0"/>
              <a:t> form was created to ensure we comply with board procedure which states:</a:t>
            </a:r>
          </a:p>
          <a:p>
            <a:pPr eaLnBrk="1" hangingPunct="1">
              <a:spcBef>
                <a:spcPct val="0"/>
              </a:spcBef>
            </a:pPr>
            <a:r>
              <a:rPr lang="en-US" smtClean="0"/>
              <a:t>“The committee chair shall facilitate the committee discussion regarding strengths and weaknesses of the candidates in relation to discipline competency and departmental needs.“  This discussion results in the committee’s recommendation of final candidates. An interview summary form shall be completed for each finalist.  This will aid the Superintendent/VP in gathering additional information on areas of concern by asking specific questions in the final interviews and also for HR in completing references.</a:t>
            </a:r>
          </a:p>
          <a:p>
            <a:pPr eaLnBrk="1" hangingPunct="1">
              <a:spcBef>
                <a:spcPct val="0"/>
              </a:spcBef>
            </a:pPr>
            <a:endParaRPr lang="en-US" smtClean="0"/>
          </a:p>
          <a:p>
            <a:pPr eaLnBrk="1" hangingPunct="1">
              <a:spcBef>
                <a:spcPct val="0"/>
              </a:spcBef>
            </a:pPr>
            <a:r>
              <a:rPr lang="en-US" b="1" smtClean="0"/>
              <a:t>Activities</a:t>
            </a:r>
            <a:r>
              <a:rPr lang="en-US" smtClean="0"/>
              <a:t> – candidates and committee members have expressed some concerns about the very formal and structured interviews as the only source of information on candidates.  So this is some suggestions of other activities your committee might use to supplement the interview questions.  (</a:t>
            </a:r>
            <a:r>
              <a:rPr lang="en-US" u="sng" smtClean="0"/>
              <a:t>Committees are NOT allowed to take candidates out to lunch/dinner.)</a:t>
            </a:r>
            <a:endParaRPr lang="en-US" smtClean="0"/>
          </a:p>
          <a:p>
            <a:pPr eaLnBrk="1" hangingPunct="1">
              <a:spcBef>
                <a:spcPct val="0"/>
              </a:spcBef>
            </a:pPr>
            <a:endParaRPr lang="en-US" smtClean="0"/>
          </a:p>
          <a:p>
            <a:pPr eaLnBrk="1" hangingPunct="1">
              <a:spcBef>
                <a:spcPct val="0"/>
              </a:spcBef>
            </a:pPr>
            <a:endParaRPr lang="en-US"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6CE4F7E-90A6-41BD-97BE-4FBD97203EAA}" type="slidenum">
              <a:rPr lang="en-US"/>
              <a:pPr fontAlgn="base">
                <a:spcBef>
                  <a:spcPct val="0"/>
                </a:spcBef>
                <a:spcAft>
                  <a:spcPct val="0"/>
                </a:spcAft>
                <a:defRPr/>
              </a:pPr>
              <a:t>35</a:t>
            </a:fld>
            <a:endParaRPr lang="en-US"/>
          </a:p>
        </p:txBody>
      </p:sp>
      <p:sp>
        <p:nvSpPr>
          <p:cNvPr id="29698"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9699" name="Rectangle 3"/>
          <p:cNvSpPr>
            <a:spLocks noGrp="1" noChangeArrowheads="1"/>
          </p:cNvSpPr>
          <p:nvPr>
            <p:ph type="body" idx="1"/>
          </p:nvPr>
        </p:nvSpPr>
        <p:spPr bwMode="auto">
          <a:xfrm>
            <a:off x="914401" y="4419601"/>
            <a:ext cx="5140325" cy="4492625"/>
          </a:xfrm>
          <a:noFill/>
        </p:spPr>
        <p:txBody>
          <a:bodyPr wrap="square" numCol="1" anchor="t" anchorCtr="0" compatLnSpc="1">
            <a:prstTxWarp prst="textNoShape">
              <a:avLst/>
            </a:prstTxWarp>
          </a:bodyPr>
          <a:lstStyle/>
          <a:p>
            <a:pPr eaLnBrk="1" hangingPunct="1">
              <a:spcBef>
                <a:spcPct val="0"/>
              </a:spcBef>
            </a:pPr>
            <a:r>
              <a:rPr lang="en-US" dirty="0" smtClean="0"/>
              <a:t>Closing dates were established in consultation with deans, department/ committee chairs.</a:t>
            </a:r>
          </a:p>
          <a:p>
            <a:pPr eaLnBrk="1" hangingPunct="1">
              <a:spcBef>
                <a:spcPct val="0"/>
              </a:spcBef>
            </a:pPr>
            <a:endParaRPr lang="en-US" dirty="0" smtClean="0"/>
          </a:p>
          <a:p>
            <a:pPr eaLnBrk="1" hangingPunct="1">
              <a:spcBef>
                <a:spcPct val="0"/>
              </a:spcBef>
            </a:pPr>
            <a:r>
              <a:rPr lang="en-US" dirty="0" smtClean="0"/>
              <a:t>HR processing time is 1 week, but may be longer when multiple positions are closing on same day or week.  An extra week is allowed for positions where an especially large number of applications is anticipated .  If the volume of applications (more than 50) requires rotational reading for other positions, we may have to modify the interview schedule to allow for more time for a second round of screening.</a:t>
            </a:r>
          </a:p>
          <a:p>
            <a:pPr eaLnBrk="1" hangingPunct="1">
              <a:spcBef>
                <a:spcPct val="0"/>
              </a:spcBef>
            </a:pPr>
            <a:endParaRPr lang="en-US" dirty="0" smtClean="0"/>
          </a:p>
          <a:p>
            <a:pPr eaLnBrk="1" hangingPunct="1">
              <a:spcBef>
                <a:spcPct val="0"/>
              </a:spcBef>
            </a:pPr>
            <a:r>
              <a:rPr lang="en-US" dirty="0" smtClean="0"/>
              <a:t>Interviews: HR will call candidates to schedule interviews. All committee members must participate in ALL interviews.  Committee comes to consensus about who to forward to next round. Don’t forward any candidates you’re not willing to see hired.</a:t>
            </a:r>
          </a:p>
          <a:p>
            <a:pPr eaLnBrk="1" hangingPunct="1">
              <a:spcBef>
                <a:spcPct val="0"/>
              </a:spcBef>
            </a:pPr>
            <a:endParaRPr lang="en-US" dirty="0" smtClean="0"/>
          </a:p>
          <a:p>
            <a:pPr eaLnBrk="1" hangingPunct="1">
              <a:spcBef>
                <a:spcPct val="0"/>
              </a:spcBef>
            </a:pPr>
            <a:r>
              <a:rPr lang="en-US" dirty="0" smtClean="0"/>
              <a:t>Final interviews are conducted by the vice president and superintendent/president along with the dean and committee chair.  The Guide talks about what will happen if no candidate is acceptable.</a:t>
            </a:r>
          </a:p>
          <a:p>
            <a:pPr eaLnBrk="1" hangingPunct="1">
              <a:spcBef>
                <a:spcPct val="0"/>
              </a:spcBef>
            </a:pPr>
            <a:endParaRPr lang="en-US" dirty="0" smtClean="0"/>
          </a:p>
          <a:p>
            <a:pPr eaLnBrk="1" hangingPunct="1">
              <a:spcBef>
                <a:spcPct val="0"/>
              </a:spcBef>
            </a:pPr>
            <a:r>
              <a:rPr lang="en-US" dirty="0"/>
              <a:t>R</a:t>
            </a:r>
            <a:r>
              <a:rPr lang="en-US" dirty="0" smtClean="0"/>
              <a:t>eferences are checked through an outside vendor and provided to those conducting the final interviews.  Additional references may be checked by VP &amp; Superintendent following the interviews, HR then makes job offers, and notifies those finalists not selected.  </a:t>
            </a: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4DB4456-9902-4E14-A8C8-CD41E3C2A42F}" type="slidenum">
              <a:rPr lang="en-US"/>
              <a:pPr fontAlgn="base">
                <a:spcBef>
                  <a:spcPct val="0"/>
                </a:spcBef>
                <a:spcAft>
                  <a:spcPct val="0"/>
                </a:spcAft>
                <a:defRPr/>
              </a:pPr>
              <a:t>36</a:t>
            </a:fld>
            <a:endParaRPr lang="en-US"/>
          </a:p>
        </p:txBody>
      </p:sp>
      <p:sp>
        <p:nvSpPr>
          <p:cNvPr id="31746"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1747"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Here is the schedule for the </a:t>
            </a:r>
            <a:r>
              <a:rPr lang="en-US" b="1" dirty="0" smtClean="0"/>
              <a:t>18 faculty positions</a:t>
            </a:r>
            <a:r>
              <a:rPr lang="en-US" dirty="0" smtClean="0"/>
              <a:t> we’re doing this year. Even with the delay until January in posting the positions, we have still tried to use </a:t>
            </a:r>
            <a:r>
              <a:rPr lang="en-US" b="1" dirty="0" smtClean="0"/>
              <a:t>early closing dates</a:t>
            </a:r>
            <a:r>
              <a:rPr lang="en-US" dirty="0" smtClean="0"/>
              <a:t> so that we can get the best candidates and ensure there is sufficient time to complete the process before the end of the Spring semester.</a:t>
            </a:r>
          </a:p>
          <a:p>
            <a:pPr eaLnBrk="1" hangingPunct="1">
              <a:spcBef>
                <a:spcPct val="0"/>
              </a:spcBef>
            </a:pPr>
            <a:endParaRPr lang="en-US" dirty="0" smtClean="0"/>
          </a:p>
          <a:p>
            <a:pPr eaLnBrk="1" hangingPunct="1">
              <a:spcBef>
                <a:spcPct val="0"/>
              </a:spcBef>
            </a:pPr>
            <a:r>
              <a:rPr lang="en-US" b="1" dirty="0" smtClean="0"/>
              <a:t>You should schedule a committee meeting as soon as possible</a:t>
            </a:r>
            <a:r>
              <a:rPr lang="en-US" dirty="0" smtClean="0"/>
              <a:t> so that all committee members can commit to dates for meetings and interviews.  This is especially critical for the Deans (Mike Fino, Wendy Stewart &amp; Dana Smith) who are serving on multiple hiring committees. </a:t>
            </a:r>
          </a:p>
          <a:p>
            <a:pPr eaLnBrk="1" hangingPunct="1">
              <a:spcBef>
                <a:spcPct val="0"/>
              </a:spcBef>
            </a:pPr>
            <a:endParaRPr lang="en-US" dirty="0" smtClean="0"/>
          </a:p>
          <a:p>
            <a:pPr eaLnBrk="1" hangingPunct="1">
              <a:spcBef>
                <a:spcPct val="0"/>
              </a:spcBef>
            </a:pPr>
            <a:r>
              <a:rPr lang="en-US" dirty="0" smtClean="0"/>
              <a:t>It is also crucial for HR and the Equivalency committee and Academic Senate Council to be able to plan for possible meetings, as necessary.</a:t>
            </a:r>
          </a:p>
          <a:p>
            <a:pPr eaLnBrk="1" hangingPunct="1">
              <a:spcBef>
                <a:spcPct val="0"/>
              </a:spcBef>
            </a:pPr>
            <a:endParaRPr lang="en-US" dirty="0"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7"/>
          <p:cNvSpPr txBox="1">
            <a:spLocks noGrp="1" noChangeArrowheads="1"/>
          </p:cNvSpPr>
          <p:nvPr/>
        </p:nvSpPr>
        <p:spPr bwMode="auto">
          <a:xfrm>
            <a:off x="3970340" y="8829677"/>
            <a:ext cx="3038475" cy="465138"/>
          </a:xfrm>
          <a:prstGeom prst="rect">
            <a:avLst/>
          </a:prstGeom>
          <a:noFill/>
          <a:ln>
            <a:miter lim="800000"/>
            <a:headEnd/>
            <a:tailEnd/>
          </a:ln>
        </p:spPr>
        <p:txBody>
          <a:bodyPr lIns="93155" tIns="46578" rIns="93155" bIns="46578" anchor="b"/>
          <a:lstStyle/>
          <a:p>
            <a:pPr algn="r">
              <a:defRPr/>
            </a:pPr>
            <a:fld id="{105EC617-A6F0-433C-A4FB-C2789A22E255}" type="slidenum">
              <a:rPr lang="en-US" sz="1200">
                <a:latin typeface="+mn-lt"/>
              </a:rPr>
              <a:pPr algn="r">
                <a:defRPr/>
              </a:pPr>
              <a:t>37</a:t>
            </a:fld>
            <a:endParaRPr lang="en-US" sz="1200">
              <a:latin typeface="+mn-lt"/>
            </a:endParaRPr>
          </a:p>
        </p:txBody>
      </p:sp>
      <p:sp>
        <p:nvSpPr>
          <p:cNvPr id="11878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18788"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01EB853-EDFF-4F71-BB24-7A768B4EDD5A}" type="slidenum">
              <a:rPr lang="en-US"/>
              <a:pPr fontAlgn="base">
                <a:spcBef>
                  <a:spcPct val="0"/>
                </a:spcBef>
                <a:spcAft>
                  <a:spcPct val="0"/>
                </a:spcAft>
                <a:defRPr/>
              </a:pPr>
              <a:t>38</a:t>
            </a:fld>
            <a:endParaRPr lang="en-US"/>
          </a:p>
        </p:txBody>
      </p:sp>
      <p:sp>
        <p:nvSpPr>
          <p:cNvPr id="33794"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3795" name="Rectangle 3"/>
          <p:cNvSpPr>
            <a:spLocks noGrp="1" noChangeArrowheads="1"/>
          </p:cNvSpPr>
          <p:nvPr>
            <p:ph type="body" idx="1"/>
          </p:nvPr>
        </p:nvSpPr>
        <p:spPr bwMode="auto">
          <a:xfrm>
            <a:off x="935040" y="4416425"/>
            <a:ext cx="5140325" cy="4570413"/>
          </a:xfrm>
          <a:noFill/>
        </p:spPr>
        <p:txBody>
          <a:bodyPr wrap="square" numCol="1" anchor="t" anchorCtr="0" compatLnSpc="1">
            <a:prstTxWarp prst="textNoShape">
              <a:avLst/>
            </a:prstTxWarp>
          </a:bodyPr>
          <a:lstStyle/>
          <a:p>
            <a:pPr eaLnBrk="1" hangingPunct="1">
              <a:spcBef>
                <a:spcPct val="0"/>
              </a:spcBef>
            </a:pPr>
            <a:r>
              <a:rPr lang="en-US" u="sng" dirty="0" smtClean="0"/>
              <a:t>Job fair</a:t>
            </a:r>
            <a:r>
              <a:rPr lang="en-US" dirty="0" smtClean="0"/>
              <a:t>: Sheri will drive a MiraCosta van to </a:t>
            </a:r>
            <a:r>
              <a:rPr lang="en-US" b="1" dirty="0" smtClean="0"/>
              <a:t>Los Angeles</a:t>
            </a:r>
            <a:r>
              <a:rPr lang="en-US" dirty="0" smtClean="0"/>
              <a:t> with the booth and supplies – </a:t>
            </a:r>
            <a:r>
              <a:rPr lang="en-US" b="1" dirty="0" smtClean="0"/>
              <a:t>contact me if you want to carpool</a:t>
            </a:r>
            <a:r>
              <a:rPr lang="en-US" dirty="0" smtClean="0"/>
              <a:t>.  HR will pay for travel costs for participants to drive themselves. </a:t>
            </a:r>
            <a:r>
              <a:rPr lang="en-US" altLang="en-US" dirty="0" smtClean="0"/>
              <a:t>If you are going to SF, you need to make your own travel arrangements (I will sign the travel form as the budget manager).</a:t>
            </a:r>
            <a:endParaRPr lang="en-US" dirty="0" smtClean="0"/>
          </a:p>
          <a:p>
            <a:pPr eaLnBrk="1" hangingPunct="1">
              <a:spcBef>
                <a:spcPct val="0"/>
              </a:spcBef>
            </a:pPr>
            <a:endParaRPr lang="en-US" b="1" dirty="0" smtClean="0"/>
          </a:p>
          <a:p>
            <a:pPr eaLnBrk="1" hangingPunct="1">
              <a:spcBef>
                <a:spcPct val="0"/>
              </a:spcBef>
            </a:pPr>
            <a:r>
              <a:rPr lang="en-US" dirty="0" smtClean="0"/>
              <a:t>The Registry currently </a:t>
            </a:r>
            <a:r>
              <a:rPr lang="en-US" smtClean="0"/>
              <a:t>has 36 </a:t>
            </a:r>
            <a:r>
              <a:rPr lang="en-US" dirty="0" smtClean="0"/>
              <a:t>colleges signed up to participate in the Los Angeles fair. We will have a “hospitality suite”, so faculty members can sit at tables and speak to potential applicants in a quieter environment. If your committee does not send anyone, please prepare “talking points” for HR staff to use in discussing the job with applicants.</a:t>
            </a: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50CED7D-D4EA-4885-BB65-AF7F868F76B7}" type="slidenum">
              <a:rPr lang="en-US"/>
              <a:pPr fontAlgn="base">
                <a:spcBef>
                  <a:spcPct val="0"/>
                </a:spcBef>
                <a:spcAft>
                  <a:spcPct val="0"/>
                </a:spcAft>
                <a:defRPr/>
              </a:pPr>
              <a:t>39</a:t>
            </a:fld>
            <a:endParaRPr lang="en-US"/>
          </a:p>
        </p:txBody>
      </p:sp>
      <p:sp>
        <p:nvSpPr>
          <p:cNvPr id="35842"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5843" name="Rectangle 3"/>
          <p:cNvSpPr>
            <a:spLocks noGrp="1" noChangeArrowheads="1"/>
          </p:cNvSpPr>
          <p:nvPr>
            <p:ph type="body" idx="1"/>
          </p:nvPr>
        </p:nvSpPr>
        <p:spPr bwMode="auto">
          <a:xfrm>
            <a:off x="935040" y="4416425"/>
            <a:ext cx="5140325" cy="4570413"/>
          </a:xfrm>
          <a:noFill/>
        </p:spPr>
        <p:txBody>
          <a:bodyPr wrap="square" numCol="1" anchor="t" anchorCtr="0" compatLnSpc="1">
            <a:prstTxWarp prst="textNoShape">
              <a:avLst/>
            </a:prstTxWarp>
          </a:bodyPr>
          <a:lstStyle/>
          <a:p>
            <a:pPr eaLnBrk="1" hangingPunct="1">
              <a:spcBef>
                <a:spcPct val="0"/>
              </a:spcBef>
            </a:pPr>
            <a:r>
              <a:rPr lang="en-US" u="sng" dirty="0" smtClean="0"/>
              <a:t>Screening criteria</a:t>
            </a:r>
            <a:r>
              <a:rPr lang="en-US" dirty="0" smtClean="0"/>
              <a:t> and </a:t>
            </a:r>
            <a:r>
              <a:rPr lang="en-US" u="sng" dirty="0" smtClean="0"/>
              <a:t>questions</a:t>
            </a:r>
            <a:r>
              <a:rPr lang="en-US" dirty="0" smtClean="0"/>
              <a:t> should be drafted ASAP, HR needs time to approve and prepare for interview packets.  This MUST be done </a:t>
            </a:r>
            <a:r>
              <a:rPr lang="en-US" b="1" dirty="0" smtClean="0"/>
              <a:t>before committee starts screening applications</a:t>
            </a:r>
            <a:r>
              <a:rPr lang="en-US" dirty="0" smtClean="0"/>
              <a:t>, so bias is not introduced based on knowledge of the candidates.</a:t>
            </a:r>
          </a:p>
          <a:p>
            <a:pPr eaLnBrk="1" hangingPunct="1">
              <a:spcBef>
                <a:spcPct val="0"/>
              </a:spcBef>
            </a:pPr>
            <a:r>
              <a:rPr lang="en-US" u="sng" dirty="0" smtClean="0"/>
              <a:t>Letters of reference</a:t>
            </a:r>
            <a:r>
              <a:rPr lang="en-US" dirty="0" smtClean="0"/>
              <a:t>: No standard practice in the past about whether letters can be written by members of the committee – it has been left up to committees to decide.  Consider whether this will adversely affect associate faculty members who currently teach, or have only taught, at MCC if you prohibit them.</a:t>
            </a:r>
          </a:p>
          <a:p>
            <a:pPr eaLnBrk="1" hangingPunct="1">
              <a:spcBef>
                <a:spcPct val="0"/>
              </a:spcBef>
            </a:pPr>
            <a:r>
              <a:rPr lang="en-US" u="sng" dirty="0" smtClean="0"/>
              <a:t>Out of area/state candidates:</a:t>
            </a:r>
            <a:r>
              <a:rPr lang="en-US" dirty="0" smtClean="0"/>
              <a:t> This year we have changed our practice and the college will be paying for travel expenses (up to $500) for those travelling from out of state or over 300 miles.  To minimize costs and avoid unnecessary delays, committees have sometimes asked VP/Superintendent to interview all out of state candidates on the day following their initial interviews.  HR needs to know ahead of time how they are to be handled (we will need to schedule them at the tail end of the first round interview schedule).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MiraCosta’s</a:t>
            </a:r>
            <a:r>
              <a:rPr lang="en-US" dirty="0" smtClean="0"/>
              <a:t> student diversity numbers are not quite as high as the overall system, but we have seen some changes in various employee groups and our full time faculty diversity numbers are now a few percentage points higher than the overall state’s.</a:t>
            </a:r>
          </a:p>
          <a:p>
            <a:endParaRPr lang="en-US" dirty="0"/>
          </a:p>
          <a:p>
            <a:r>
              <a:rPr lang="en-US" dirty="0" smtClean="0"/>
              <a:t>The full time faculty group is the one least likely to change in a short period of time due to the longevity of employees in this group.  But with the opportunities for new positions in the last few years, we have seen some change in the overall numbers, </a:t>
            </a:r>
            <a:r>
              <a:rPr lang="en-US" dirty="0" err="1" smtClean="0"/>
              <a:t>inspite</a:t>
            </a:r>
            <a:r>
              <a:rPr lang="en-US" dirty="0" smtClean="0"/>
              <a:t> of the retirements of a number of long term faculty who were from underrepresented groups.</a:t>
            </a:r>
            <a:endParaRPr lang="en-US" dirty="0"/>
          </a:p>
        </p:txBody>
      </p:sp>
      <p:sp>
        <p:nvSpPr>
          <p:cNvPr id="4" name="Slide Number Placeholder 3"/>
          <p:cNvSpPr>
            <a:spLocks noGrp="1"/>
          </p:cNvSpPr>
          <p:nvPr>
            <p:ph type="sldNum" sz="quarter" idx="10"/>
          </p:nvPr>
        </p:nvSpPr>
        <p:spPr/>
        <p:txBody>
          <a:bodyPr/>
          <a:lstStyle/>
          <a:p>
            <a:pPr>
              <a:defRPr/>
            </a:pPr>
            <a:fld id="{C90786AC-CAD0-4EC5-9F23-BA9042D890C7}" type="slidenum">
              <a:rPr lang="en-US" smtClean="0"/>
              <a:pPr>
                <a:defRPr/>
              </a:pPr>
              <a:t>4</a:t>
            </a:fld>
            <a:endParaRPr lang="en-US"/>
          </a:p>
        </p:txBody>
      </p:sp>
    </p:spTree>
    <p:extLst>
      <p:ext uri="{BB962C8B-B14F-4D97-AF65-F5344CB8AC3E}">
        <p14:creationId xmlns:p14="http://schemas.microsoft.com/office/powerpoint/2010/main" val="126499205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E7A1C76-5FB4-40AA-B5ED-3CA65C57D815}" type="slidenum">
              <a:rPr lang="en-US"/>
              <a:pPr fontAlgn="base">
                <a:spcBef>
                  <a:spcPct val="0"/>
                </a:spcBef>
                <a:spcAft>
                  <a:spcPct val="0"/>
                </a:spcAft>
                <a:defRPr/>
              </a:pPr>
              <a:t>40</a:t>
            </a:fld>
            <a:endParaRPr lang="en-US"/>
          </a:p>
        </p:txBody>
      </p:sp>
      <p:sp>
        <p:nvSpPr>
          <p:cNvPr id="37890"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7891"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Contact appropriate HR Technician as soon as committee has decided these issues, but definitely before they make calls to schedule interviews.</a:t>
            </a:r>
          </a:p>
          <a:p>
            <a:pPr eaLnBrk="1" hangingPunct="1">
              <a:spcBef>
                <a:spcPct val="0"/>
              </a:spcBef>
            </a:pPr>
            <a:endParaRPr lang="en-US"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17A36DD-00DA-4885-83CE-C4D730233DE0}" type="slidenum">
              <a:rPr lang="en-US"/>
              <a:pPr fontAlgn="base">
                <a:spcBef>
                  <a:spcPct val="0"/>
                </a:spcBef>
                <a:spcAft>
                  <a:spcPct val="0"/>
                </a:spcAft>
                <a:defRPr/>
              </a:pPr>
              <a:t>41</a:t>
            </a:fld>
            <a:endParaRPr lang="en-US"/>
          </a:p>
        </p:txBody>
      </p:sp>
      <p:sp>
        <p:nvSpPr>
          <p:cNvPr id="39938"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9939"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Next we’ll review the next things each of your committees need to be working on.  If your position closes in February, these really need to be done </a:t>
            </a:r>
            <a:r>
              <a:rPr lang="en-US" b="1" smtClean="0"/>
              <a:t>very quickly</a:t>
            </a:r>
            <a:r>
              <a:rPr lang="en-US" smtClean="0"/>
              <a:t> once the semester begins and everyone is available to meet!</a:t>
            </a: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BE7A820-E461-4F9A-8888-517CE251CB60}" type="slidenum">
              <a:rPr lang="en-US"/>
              <a:pPr fontAlgn="base">
                <a:spcBef>
                  <a:spcPct val="0"/>
                </a:spcBef>
                <a:spcAft>
                  <a:spcPct val="0"/>
                </a:spcAft>
                <a:defRPr/>
              </a:pPr>
              <a:t>42</a:t>
            </a:fld>
            <a:endParaRPr lang="en-US"/>
          </a:p>
        </p:txBody>
      </p:sp>
      <p:sp>
        <p:nvSpPr>
          <p:cNvPr id="41986"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41987"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There are a couple of things I want to point out about the screening criteria sheets.</a:t>
            </a:r>
          </a:p>
          <a:p>
            <a:pPr eaLnBrk="1" hangingPunct="1">
              <a:spcBef>
                <a:spcPct val="0"/>
              </a:spcBef>
            </a:pPr>
            <a:endParaRPr lang="en-US" dirty="0" smtClean="0"/>
          </a:p>
          <a:p>
            <a:pPr eaLnBrk="1" hangingPunct="1">
              <a:spcBef>
                <a:spcPct val="0"/>
              </a:spcBef>
            </a:pPr>
            <a:r>
              <a:rPr lang="en-US" dirty="0" smtClean="0"/>
              <a:t>Let’s talk about how to screen for the </a:t>
            </a:r>
            <a:r>
              <a:rPr lang="en-US" b="1" dirty="0" smtClean="0"/>
              <a:t>minimum qualification on every job announcement</a:t>
            </a:r>
            <a:r>
              <a:rPr lang="en-US" dirty="0" smtClean="0"/>
              <a:t> that says:</a:t>
            </a:r>
          </a:p>
          <a:p>
            <a:pPr eaLnBrk="1" hangingPunct="1">
              <a:spcBef>
                <a:spcPct val="0"/>
              </a:spcBef>
            </a:pPr>
            <a:r>
              <a:rPr lang="en-US" dirty="0" smtClean="0">
                <a:solidFill>
                  <a:srgbClr val="FF0000"/>
                </a:solidFill>
              </a:rPr>
              <a:t>“Sensitivity to and understanding of the diverse academic, socioeconomic, cultural, disability, and ethnic backgrounds of community college students.”</a:t>
            </a:r>
            <a:r>
              <a:rPr lang="en-US" dirty="0" smtClean="0"/>
              <a:t/>
            </a:r>
            <a:br>
              <a:rPr lang="en-US" dirty="0" smtClean="0"/>
            </a:br>
            <a:endParaRPr lang="en-US" dirty="0" smtClean="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BE7A820-E461-4F9A-8888-517CE251CB60}" type="slidenum">
              <a:rPr lang="en-US"/>
              <a:pPr fontAlgn="base">
                <a:spcBef>
                  <a:spcPct val="0"/>
                </a:spcBef>
                <a:spcAft>
                  <a:spcPct val="0"/>
                </a:spcAft>
                <a:defRPr/>
              </a:pPr>
              <a:t>43</a:t>
            </a:fld>
            <a:endParaRPr lang="en-US"/>
          </a:p>
        </p:txBody>
      </p:sp>
      <p:sp>
        <p:nvSpPr>
          <p:cNvPr id="41986"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41987"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The EEO Advisory Committee and a task force from the Academic Senate recommended a revision to the question on the employment application.  The question is also included in the job posting so that applicants have some advance notice of the information they will be asked to provide.</a:t>
            </a:r>
            <a:endParaRPr lang="en-US" dirty="0"/>
          </a:p>
          <a:p>
            <a:pPr eaLnBrk="1" hangingPunct="1">
              <a:spcBef>
                <a:spcPct val="0"/>
              </a:spcBef>
              <a:buFontTx/>
              <a:buChar char="•"/>
            </a:pPr>
            <a:endParaRPr lang="en-US" dirty="0"/>
          </a:p>
          <a:p>
            <a:pPr eaLnBrk="1" hangingPunct="1">
              <a:spcBef>
                <a:spcPct val="0"/>
              </a:spcBef>
            </a:pPr>
            <a:r>
              <a:rPr lang="en-US" dirty="0" smtClean="0"/>
              <a:t>Also look to see if evidence of cultural competency is included in other areas such as:</a:t>
            </a:r>
          </a:p>
          <a:p>
            <a:pPr eaLnBrk="1" hangingPunct="1">
              <a:spcBef>
                <a:spcPct val="0"/>
              </a:spcBef>
              <a:buFontTx/>
              <a:buChar char="•"/>
            </a:pPr>
            <a:r>
              <a:rPr lang="en-US" dirty="0" smtClean="0"/>
              <a:t>Is it mentioned in their cover letter?</a:t>
            </a:r>
          </a:p>
          <a:p>
            <a:pPr eaLnBrk="1" hangingPunct="1">
              <a:spcBef>
                <a:spcPct val="0"/>
              </a:spcBef>
              <a:buFontTx/>
              <a:buChar char="•"/>
            </a:pPr>
            <a:r>
              <a:rPr lang="en-US" dirty="0" smtClean="0"/>
              <a:t>Teaching philosophy </a:t>
            </a:r>
            <a:r>
              <a:rPr lang="en-US" dirty="0"/>
              <a:t>statement </a:t>
            </a:r>
            <a:r>
              <a:rPr lang="en-US" dirty="0" smtClean="0"/>
              <a:t>(if </a:t>
            </a:r>
            <a:r>
              <a:rPr lang="en-US" dirty="0"/>
              <a:t>committee required </a:t>
            </a:r>
            <a:r>
              <a:rPr lang="en-US" dirty="0" smtClean="0"/>
              <a:t>one)</a:t>
            </a:r>
          </a:p>
          <a:p>
            <a:pPr eaLnBrk="1" hangingPunct="1">
              <a:spcBef>
                <a:spcPct val="0"/>
              </a:spcBef>
              <a:buFontTx/>
              <a:buChar char="•"/>
            </a:pPr>
            <a:r>
              <a:rPr lang="en-US" dirty="0" smtClean="0"/>
              <a:t>Teaching demonstration</a:t>
            </a:r>
          </a:p>
        </p:txBody>
      </p:sp>
    </p:spTree>
    <p:extLst>
      <p:ext uri="{BB962C8B-B14F-4D97-AF65-F5344CB8AC3E}">
        <p14:creationId xmlns:p14="http://schemas.microsoft.com/office/powerpoint/2010/main" val="291833846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74130EA-68F3-4865-8F4B-2611F410ADF5}" type="slidenum">
              <a:rPr lang="en-US"/>
              <a:pPr fontAlgn="base">
                <a:spcBef>
                  <a:spcPct val="0"/>
                </a:spcBef>
                <a:spcAft>
                  <a:spcPct val="0"/>
                </a:spcAft>
                <a:defRPr/>
              </a:pPr>
              <a:t>44</a:t>
            </a:fld>
            <a:endParaRPr lang="en-US"/>
          </a:p>
        </p:txBody>
      </p:sp>
      <p:sp>
        <p:nvSpPr>
          <p:cNvPr id="44034"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4403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This discussion should occur as you create your </a:t>
            </a:r>
            <a:r>
              <a:rPr lang="en-US" b="1" smtClean="0"/>
              <a:t>screening criteria</a:t>
            </a:r>
            <a:r>
              <a:rPr lang="en-US" smtClean="0"/>
              <a:t>.  By spending time on this discussion, you will ensure that all committee members are “</a:t>
            </a:r>
            <a:r>
              <a:rPr lang="en-US" b="1" smtClean="0"/>
              <a:t>on the same page</a:t>
            </a:r>
            <a:r>
              <a:rPr lang="en-US" smtClean="0"/>
              <a:t>” and looking for the same things as they review the applications.</a:t>
            </a: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2BBA407-911A-4F92-9F20-5257D4A81E1F}" type="slidenum">
              <a:rPr lang="en-US"/>
              <a:pPr fontAlgn="base">
                <a:spcBef>
                  <a:spcPct val="0"/>
                </a:spcBef>
                <a:spcAft>
                  <a:spcPct val="0"/>
                </a:spcAft>
                <a:defRPr/>
              </a:pPr>
              <a:t>45</a:t>
            </a:fld>
            <a:endParaRPr lang="en-US"/>
          </a:p>
        </p:txBody>
      </p:sp>
      <p:sp>
        <p:nvSpPr>
          <p:cNvPr id="46082"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46083" name="Rectangle 3"/>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r>
              <a:rPr lang="en-US" smtClean="0"/>
              <a:t>Advantage of structured interviews is that all candidates are asked the same questions, in the same order.  Decreases the chances that candidates will successfully charge discrimination took place in the interview.</a:t>
            </a:r>
          </a:p>
          <a:p>
            <a:pPr eaLnBrk="1" hangingPunct="1">
              <a:spcBef>
                <a:spcPct val="0"/>
              </a:spcBef>
            </a:pPr>
            <a:endParaRPr lang="en-US" smtClean="0"/>
          </a:p>
          <a:p>
            <a:pPr eaLnBrk="1" hangingPunct="1">
              <a:spcBef>
                <a:spcPct val="0"/>
              </a:spcBef>
            </a:pPr>
            <a:r>
              <a:rPr lang="en-US" smtClean="0"/>
              <a:t>As long as interview questions are carefully crafted, there should not be much need for very many follow up questions.  But should you feel that after a candidate has answered the question that there is still a burning need to follow up in order to get critical information, you may ask follow up question.  </a:t>
            </a:r>
          </a:p>
          <a:p>
            <a:pPr eaLnBrk="1" hangingPunct="1">
              <a:spcBef>
                <a:spcPct val="0"/>
              </a:spcBef>
            </a:pPr>
            <a:endParaRPr lang="en-US" smtClean="0"/>
          </a:p>
          <a:p>
            <a:pPr eaLnBrk="1" hangingPunct="1">
              <a:spcBef>
                <a:spcPct val="0"/>
              </a:spcBef>
            </a:pPr>
            <a:r>
              <a:rPr lang="en-US" smtClean="0"/>
              <a:t>EEO Rep will intervene and direct a candidate NOT to answer a follow up question if it is </a:t>
            </a:r>
            <a:r>
              <a:rPr lang="en-US" b="1" smtClean="0"/>
              <a:t>not job related</a:t>
            </a:r>
            <a:r>
              <a:rPr lang="en-US" smtClean="0"/>
              <a:t> or if it is </a:t>
            </a:r>
            <a:r>
              <a:rPr lang="en-US" b="1" smtClean="0"/>
              <a:t>discriminatory</a:t>
            </a:r>
            <a:r>
              <a:rPr lang="en-US" smtClean="0"/>
              <a:t>.  Please don’t argue with the EEO Rep if this occurs.  You can discuss their concerns in private after the candidate has left the interview room.</a:t>
            </a: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40A93F6-E9A7-4E0C-B77C-04A7E3290C9C}" type="slidenum">
              <a:rPr lang="en-US"/>
              <a:pPr fontAlgn="base">
                <a:spcBef>
                  <a:spcPct val="0"/>
                </a:spcBef>
                <a:spcAft>
                  <a:spcPct val="0"/>
                </a:spcAft>
                <a:defRPr/>
              </a:pPr>
              <a:t>46</a:t>
            </a:fld>
            <a:endParaRPr lang="en-US"/>
          </a:p>
        </p:txBody>
      </p:sp>
      <p:sp>
        <p:nvSpPr>
          <p:cNvPr id="48130"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48131" name="Rectangle 3"/>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r>
              <a:rPr lang="en-US" smtClean="0"/>
              <a:t>What if you know one of the candidates?  - maybe you’ve worked with them before, or know them personally or professionally</a:t>
            </a:r>
          </a:p>
          <a:p>
            <a:pPr eaLnBrk="1" hangingPunct="1">
              <a:spcBef>
                <a:spcPct val="0"/>
              </a:spcBef>
            </a:pPr>
            <a:endParaRPr lang="en-US" smtClean="0"/>
          </a:p>
          <a:p>
            <a:pPr eaLnBrk="1" hangingPunct="1">
              <a:spcBef>
                <a:spcPct val="0"/>
              </a:spcBef>
            </a:pPr>
            <a:r>
              <a:rPr lang="en-US" smtClean="0"/>
              <a:t>As long as it is </a:t>
            </a:r>
            <a:r>
              <a:rPr lang="en-US" b="1" smtClean="0"/>
              <a:t>direct knowledge</a:t>
            </a:r>
            <a:r>
              <a:rPr lang="en-US" smtClean="0"/>
              <a:t> of committee member(s), and information that is </a:t>
            </a:r>
            <a:r>
              <a:rPr lang="en-US" b="1" smtClean="0"/>
              <a:t>job related</a:t>
            </a:r>
            <a:r>
              <a:rPr lang="en-US" smtClean="0"/>
              <a:t>, I believe it is your obligation to share information that will allow the committee to make the </a:t>
            </a:r>
            <a:r>
              <a:rPr lang="en-US" b="1" smtClean="0"/>
              <a:t>best hire</a:t>
            </a:r>
            <a:r>
              <a:rPr lang="en-US" smtClean="0"/>
              <a:t>.  If you know a candidate, you may share that with the rest of the committee members (either </a:t>
            </a:r>
            <a:r>
              <a:rPr lang="en-US" b="1" smtClean="0"/>
              <a:t>after reading the applications</a:t>
            </a:r>
            <a:r>
              <a:rPr lang="en-US" smtClean="0"/>
              <a:t> and deciding who to invite for an interview; or </a:t>
            </a:r>
            <a:r>
              <a:rPr lang="en-US" b="1" smtClean="0"/>
              <a:t>after interviews</a:t>
            </a:r>
            <a:r>
              <a:rPr lang="en-US" smtClean="0"/>
              <a:t> are completed and the committee is deliberating about who to send forward as finalists).  The person who has this prior knowledge does not dictate how the information affects the committee’s view of the candidate – in other words, they don’t “black ball” a candidate nor can they insist that the committee share a positive view of the candidates’ qualifications.  They simply share what they know and then it all depends on the </a:t>
            </a:r>
            <a:r>
              <a:rPr lang="en-US" b="1" smtClean="0"/>
              <a:t>consensus</a:t>
            </a:r>
            <a:r>
              <a:rPr lang="en-US" smtClean="0"/>
              <a:t> arrived at by the entire committee.</a:t>
            </a: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7"/>
          <p:cNvSpPr txBox="1">
            <a:spLocks noGrp="1" noChangeArrowheads="1"/>
          </p:cNvSpPr>
          <p:nvPr/>
        </p:nvSpPr>
        <p:spPr bwMode="auto">
          <a:xfrm>
            <a:off x="3971927" y="8831265"/>
            <a:ext cx="3038475" cy="465137"/>
          </a:xfrm>
          <a:prstGeom prst="rect">
            <a:avLst/>
          </a:prstGeom>
          <a:noFill/>
          <a:ln w="9525">
            <a:noFill/>
            <a:miter lim="800000"/>
            <a:headEnd/>
            <a:tailEnd/>
          </a:ln>
        </p:spPr>
        <p:txBody>
          <a:bodyPr lIns="93155" tIns="46578" rIns="93155" bIns="46578" anchor="b"/>
          <a:lstStyle/>
          <a:p>
            <a:pPr algn="r"/>
            <a:fld id="{E9CDDD2A-3ABE-4C01-97B5-4E99EA722976}" type="slidenum">
              <a:rPr lang="en-US" sz="1200">
                <a:latin typeface="Times New Roman" pitchFamily="18" charset="0"/>
              </a:rPr>
              <a:pPr algn="r"/>
              <a:t>47</a:t>
            </a:fld>
            <a:endParaRPr lang="en-US" sz="1200">
              <a:latin typeface="Times New Roman" pitchFamily="18" charset="0"/>
            </a:endParaRPr>
          </a:p>
        </p:txBody>
      </p:sp>
      <p:sp>
        <p:nvSpPr>
          <p:cNvPr id="50178"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0179"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973D9AC-5BC7-405C-B772-12DCEBB32E1C}" type="slidenum">
              <a:rPr lang="en-US"/>
              <a:pPr fontAlgn="base">
                <a:spcBef>
                  <a:spcPct val="0"/>
                </a:spcBef>
                <a:spcAft>
                  <a:spcPct val="0"/>
                </a:spcAft>
                <a:defRPr/>
              </a:pPr>
              <a:t>48</a:t>
            </a:fld>
            <a:endParaRPr lang="en-US"/>
          </a:p>
        </p:txBody>
      </p:sp>
      <p:sp>
        <p:nvSpPr>
          <p:cNvPr id="52226"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52227" name="Rectangle 3"/>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r>
              <a:rPr lang="en-US" smtClean="0"/>
              <a:t>Required by </a:t>
            </a:r>
            <a:r>
              <a:rPr lang="en-US" b="1" smtClean="0"/>
              <a:t>contract</a:t>
            </a:r>
          </a:p>
          <a:p>
            <a:pPr eaLnBrk="1" hangingPunct="1">
              <a:spcBef>
                <a:spcPct val="0"/>
              </a:spcBef>
            </a:pPr>
            <a:endParaRPr lang="en-US" smtClean="0"/>
          </a:p>
          <a:p>
            <a:pPr eaLnBrk="1" hangingPunct="1">
              <a:spcBef>
                <a:spcPct val="0"/>
              </a:spcBef>
            </a:pPr>
            <a:r>
              <a:rPr lang="en-US" smtClean="0"/>
              <a:t>Thus the importance of ranking all candidates considered by committee, or at least through the top 10.</a:t>
            </a:r>
          </a:p>
          <a:p>
            <a:pPr eaLnBrk="1" hangingPunct="1">
              <a:spcBef>
                <a:spcPct val="0"/>
              </a:spcBef>
            </a:pPr>
            <a:endParaRPr lang="en-US" smtClean="0"/>
          </a:p>
          <a:p>
            <a:pPr eaLnBrk="1" hangingPunct="1">
              <a:spcBef>
                <a:spcPct val="0"/>
              </a:spcBef>
            </a:pPr>
            <a:r>
              <a:rPr lang="en-US" smtClean="0"/>
              <a:t>All current associate faculty members received the job announcement sent to all mail users, but in case they don’t use a MiraCosta email account the </a:t>
            </a:r>
            <a:r>
              <a:rPr lang="en-US" b="1" smtClean="0"/>
              <a:t>department chair</a:t>
            </a:r>
            <a:r>
              <a:rPr lang="en-US" smtClean="0"/>
              <a:t> might want to talk to them and </a:t>
            </a:r>
            <a:r>
              <a:rPr lang="en-US" b="1" smtClean="0"/>
              <a:t>ensure that they are aware</a:t>
            </a:r>
            <a:r>
              <a:rPr lang="en-US" smtClean="0"/>
              <a:t> of the job opening and the </a:t>
            </a:r>
            <a:r>
              <a:rPr lang="en-US" b="1" smtClean="0"/>
              <a:t>closing date</a:t>
            </a:r>
            <a:r>
              <a:rPr lang="en-US" smtClean="0"/>
              <a:t> for applications.</a:t>
            </a: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080DC3A-98D2-46F7-B30D-1BD9B28F4130}" type="slidenum">
              <a:rPr lang="en-US"/>
              <a:pPr fontAlgn="base">
                <a:spcBef>
                  <a:spcPct val="0"/>
                </a:spcBef>
                <a:spcAft>
                  <a:spcPct val="0"/>
                </a:spcAft>
                <a:defRPr/>
              </a:pPr>
              <a:t>49</a:t>
            </a:fld>
            <a:endParaRPr lang="en-US"/>
          </a:p>
        </p:txBody>
      </p:sp>
      <p:sp>
        <p:nvSpPr>
          <p:cNvPr id="54274"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54275" name="Rectangle 3"/>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endParaRPr lang="en-US" dirty="0" smtClean="0"/>
          </a:p>
          <a:p>
            <a:pPr eaLnBrk="1" hangingPunct="1">
              <a:spcBef>
                <a:spcPct val="0"/>
              </a:spcBef>
            </a:pPr>
            <a:r>
              <a:rPr lang="en-US" dirty="0" smtClean="0"/>
              <a:t>Equivalency committee and ASC need time to consider equivalency requests BEFORE interviews can be scheduled.  </a:t>
            </a:r>
            <a:r>
              <a:rPr lang="en-US" dirty="0" smtClean="0">
                <a:solidFill>
                  <a:srgbClr val="FF0000"/>
                </a:solidFill>
              </a:rPr>
              <a:t>Thus it is essential that you provide your HR Tech with the dates you have set aside for interviews so that they can coordinate the scheduling of these committee meetings prior to your interview dates!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1B1303D-0850-409E-A5EE-FEC9E439B86C}" type="slidenum">
              <a:rPr lang="en-US"/>
              <a:pPr fontAlgn="base">
                <a:spcBef>
                  <a:spcPct val="0"/>
                </a:spcBef>
                <a:spcAft>
                  <a:spcPct val="0"/>
                </a:spcAft>
                <a:defRPr/>
              </a:pPr>
              <a:t>5</a:t>
            </a:fld>
            <a:endParaRPr lang="en-US"/>
          </a:p>
        </p:txBody>
      </p:sp>
      <p:sp>
        <p:nvSpPr>
          <p:cNvPr id="56322"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6323"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Next, we’ll review the applicable laws.  We’ll go through them fairly quickly, but you have them written down in your copy of the presentation for more thorough review later.</a:t>
            </a:r>
          </a:p>
          <a:p>
            <a:pPr eaLnBrk="1" hangingPunct="1">
              <a:spcBef>
                <a:spcPct val="0"/>
              </a:spcBef>
            </a:pPr>
            <a:endParaRPr lang="en-US" dirty="0" smtClean="0"/>
          </a:p>
          <a:p>
            <a:pPr eaLnBrk="1" hangingPunct="1">
              <a:spcBef>
                <a:spcPct val="0"/>
              </a:spcBef>
            </a:pPr>
            <a:r>
              <a:rPr lang="en-US" dirty="0" smtClean="0"/>
              <a:t>Those of you who have agreed to serve as the </a:t>
            </a:r>
            <a:r>
              <a:rPr lang="en-US" b="1" dirty="0" smtClean="0"/>
              <a:t>EEO Rep</a:t>
            </a:r>
            <a:r>
              <a:rPr lang="en-US" dirty="0" smtClean="0"/>
              <a:t> on a committee will also have an additional training workshop with me to discuss your responsibilities and provide you with some additional resources.  </a:t>
            </a:r>
            <a:r>
              <a:rPr lang="en-US" b="1" dirty="0" smtClean="0"/>
              <a:t>Please see me at the end of the session regarding your availability</a:t>
            </a:r>
            <a:r>
              <a:rPr lang="en-US" dirty="0" smtClean="0"/>
              <a:t>.</a:t>
            </a:r>
          </a:p>
          <a:p>
            <a:pPr eaLnBrk="1" hangingPunct="1">
              <a:spcBef>
                <a:spcPct val="0"/>
              </a:spcBef>
            </a:pPr>
            <a:endParaRPr lang="en-US" dirty="0" smtClean="0"/>
          </a:p>
          <a:p>
            <a:pPr eaLnBrk="1" hangingPunct="1">
              <a:spcBef>
                <a:spcPct val="0"/>
              </a:spcBef>
            </a:pPr>
            <a:r>
              <a:rPr lang="en-US" dirty="0" smtClean="0"/>
              <a:t>  </a:t>
            </a: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9933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Some candidates are concerned that a letter writer may not submit one by the deadline, so they enter additional references just in case.  If all are submitted, it may be more than the number requested.</a:t>
            </a: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Slide Image Placeholder 1"/>
          <p:cNvSpPr>
            <a:spLocks noGrp="1" noRot="1" noChangeAspect="1" noTextEdit="1"/>
          </p:cNvSpPr>
          <p:nvPr>
            <p:ph type="sldImg"/>
          </p:nvPr>
        </p:nvSpPr>
        <p:spPr bwMode="auto">
          <a:noFill/>
          <a:ln>
            <a:solidFill>
              <a:srgbClr val="000000"/>
            </a:solidFill>
            <a:miter lim="800000"/>
            <a:headEnd/>
            <a:tailEnd/>
          </a:ln>
        </p:spPr>
      </p:sp>
      <p:sp>
        <p:nvSpPr>
          <p:cNvPr id="10137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All committee members MUST save their notes (whether electronic or hand written) and return them to HR at the end of the committee’s work.</a:t>
            </a:r>
          </a:p>
        </p:txBody>
      </p:sp>
      <p:sp>
        <p:nvSpPr>
          <p:cNvPr id="101379" name="Slide Number Placeholder 3"/>
          <p:cNvSpPr txBox="1">
            <a:spLocks noGrp="1"/>
          </p:cNvSpPr>
          <p:nvPr/>
        </p:nvSpPr>
        <p:spPr bwMode="auto">
          <a:xfrm>
            <a:off x="3970340" y="8829677"/>
            <a:ext cx="3038475" cy="465138"/>
          </a:xfrm>
          <a:prstGeom prst="rect">
            <a:avLst/>
          </a:prstGeom>
          <a:noFill/>
          <a:ln w="9525">
            <a:noFill/>
            <a:miter lim="800000"/>
            <a:headEnd/>
            <a:tailEnd/>
          </a:ln>
        </p:spPr>
        <p:txBody>
          <a:bodyPr lIns="93155" tIns="46578" rIns="93155" bIns="46578" anchor="b"/>
          <a:lstStyle/>
          <a:p>
            <a:pPr algn="r"/>
            <a:fld id="{EB241266-C00C-4887-A2FB-360D9E798568}" type="slidenum">
              <a:rPr lang="en-US" sz="1200">
                <a:latin typeface="Calibri" pitchFamily="34" charset="0"/>
              </a:rPr>
              <a:pPr algn="r"/>
              <a:t>51</a:t>
            </a:fld>
            <a:endParaRPr lang="en-US" sz="1200">
              <a:latin typeface="Calibri" pitchFamily="34" charset="0"/>
            </a:endParaRP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Slide Image Placeholder 1"/>
          <p:cNvSpPr>
            <a:spLocks noGrp="1" noRot="1" noChangeAspect="1" noTextEdit="1"/>
          </p:cNvSpPr>
          <p:nvPr>
            <p:ph type="sldImg"/>
          </p:nvPr>
        </p:nvSpPr>
        <p:spPr bwMode="auto">
          <a:noFill/>
          <a:ln>
            <a:solidFill>
              <a:srgbClr val="000000"/>
            </a:solidFill>
            <a:miter lim="800000"/>
            <a:headEnd/>
            <a:tailEnd/>
          </a:ln>
        </p:spPr>
      </p:sp>
      <p:sp>
        <p:nvSpPr>
          <p:cNvPr id="10342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03427" name="Slide Number Placeholder 3"/>
          <p:cNvSpPr txBox="1">
            <a:spLocks noGrp="1"/>
          </p:cNvSpPr>
          <p:nvPr/>
        </p:nvSpPr>
        <p:spPr bwMode="auto">
          <a:xfrm>
            <a:off x="3970340" y="8829677"/>
            <a:ext cx="3038475" cy="465138"/>
          </a:xfrm>
          <a:prstGeom prst="rect">
            <a:avLst/>
          </a:prstGeom>
          <a:noFill/>
          <a:ln w="9525">
            <a:noFill/>
            <a:miter lim="800000"/>
            <a:headEnd/>
            <a:tailEnd/>
          </a:ln>
        </p:spPr>
        <p:txBody>
          <a:bodyPr lIns="93155" tIns="46578" rIns="93155" bIns="46578" anchor="b"/>
          <a:lstStyle/>
          <a:p>
            <a:pPr algn="r"/>
            <a:fld id="{78CE6510-4E61-4AA0-909C-5A24934D36C7}" type="slidenum">
              <a:rPr lang="en-US" sz="1200">
                <a:latin typeface="Calibri" pitchFamily="34" charset="0"/>
              </a:rPr>
              <a:pPr algn="r"/>
              <a:t>52</a:t>
            </a:fld>
            <a:endParaRPr lang="en-US" sz="1200">
              <a:latin typeface="Calibri" pitchFamily="34" charset="0"/>
            </a:endParaRP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3" name="Slide Image Placeholder 1"/>
          <p:cNvSpPr>
            <a:spLocks noGrp="1" noRot="1" noChangeAspect="1" noTextEdit="1"/>
          </p:cNvSpPr>
          <p:nvPr>
            <p:ph type="sldImg"/>
          </p:nvPr>
        </p:nvSpPr>
        <p:spPr bwMode="auto">
          <a:noFill/>
          <a:ln>
            <a:solidFill>
              <a:srgbClr val="000000"/>
            </a:solidFill>
            <a:miter lim="800000"/>
            <a:headEnd/>
            <a:tailEnd/>
          </a:ln>
        </p:spPr>
      </p:sp>
      <p:sp>
        <p:nvSpPr>
          <p:cNvPr id="10547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HR will print those apps of people invited for interview so that the committee will have easy access to review their information during the deliberations</a:t>
            </a:r>
          </a:p>
        </p:txBody>
      </p:sp>
      <p:sp>
        <p:nvSpPr>
          <p:cNvPr id="105475" name="Slide Number Placeholder 3"/>
          <p:cNvSpPr txBox="1">
            <a:spLocks noGrp="1"/>
          </p:cNvSpPr>
          <p:nvPr/>
        </p:nvSpPr>
        <p:spPr bwMode="auto">
          <a:xfrm>
            <a:off x="3970340" y="8829677"/>
            <a:ext cx="3038475" cy="465138"/>
          </a:xfrm>
          <a:prstGeom prst="rect">
            <a:avLst/>
          </a:prstGeom>
          <a:noFill/>
          <a:ln w="9525">
            <a:noFill/>
            <a:miter lim="800000"/>
            <a:headEnd/>
            <a:tailEnd/>
          </a:ln>
        </p:spPr>
        <p:txBody>
          <a:bodyPr lIns="93155" tIns="46578" rIns="93155" bIns="46578" anchor="b"/>
          <a:lstStyle/>
          <a:p>
            <a:pPr algn="r"/>
            <a:fld id="{8ECB36E8-C7C6-406D-AD62-F3702218FCB1}" type="slidenum">
              <a:rPr lang="en-US" sz="1200">
                <a:latin typeface="Calibri" pitchFamily="34" charset="0"/>
              </a:rPr>
              <a:pPr algn="r"/>
              <a:t>53</a:t>
            </a:fld>
            <a:endParaRPr lang="en-US" sz="1200">
              <a:latin typeface="Calibri" pitchFamily="34" charset="0"/>
            </a:endParaRP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1" name="Slide Image Placeholder 1"/>
          <p:cNvSpPr>
            <a:spLocks noGrp="1" noRot="1" noChangeAspect="1" noTextEdit="1"/>
          </p:cNvSpPr>
          <p:nvPr>
            <p:ph type="sldImg"/>
          </p:nvPr>
        </p:nvSpPr>
        <p:spPr bwMode="auto">
          <a:noFill/>
          <a:ln>
            <a:solidFill>
              <a:srgbClr val="000000"/>
            </a:solidFill>
            <a:miter lim="800000"/>
            <a:headEnd/>
            <a:tailEnd/>
          </a:ln>
        </p:spPr>
      </p:sp>
      <p:sp>
        <p:nvSpPr>
          <p:cNvPr id="10752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Applicants are no longer assigned a number (unless the volume is large enough to dictate rotational reading), so you’ll use this alphabetical listing to ensure that you have read all applications.</a:t>
            </a:r>
          </a:p>
        </p:txBody>
      </p:sp>
      <p:sp>
        <p:nvSpPr>
          <p:cNvPr id="107523" name="Slide Number Placeholder 3"/>
          <p:cNvSpPr txBox="1">
            <a:spLocks noGrp="1"/>
          </p:cNvSpPr>
          <p:nvPr/>
        </p:nvSpPr>
        <p:spPr bwMode="auto">
          <a:xfrm>
            <a:off x="3970340" y="8829677"/>
            <a:ext cx="3038475" cy="465138"/>
          </a:xfrm>
          <a:prstGeom prst="rect">
            <a:avLst/>
          </a:prstGeom>
          <a:noFill/>
          <a:ln w="9525">
            <a:noFill/>
            <a:miter lim="800000"/>
            <a:headEnd/>
            <a:tailEnd/>
          </a:ln>
        </p:spPr>
        <p:txBody>
          <a:bodyPr lIns="93155" tIns="46578" rIns="93155" bIns="46578" anchor="b"/>
          <a:lstStyle/>
          <a:p>
            <a:pPr algn="r"/>
            <a:fld id="{C848C681-8260-4518-BF09-999CD201AA79}" type="slidenum">
              <a:rPr lang="en-US" sz="1200">
                <a:latin typeface="Calibri" pitchFamily="34" charset="0"/>
              </a:rPr>
              <a:pPr algn="r"/>
              <a:t>54</a:t>
            </a:fld>
            <a:endParaRPr lang="en-US" sz="1200">
              <a:latin typeface="Calibri" pitchFamily="34" charset="0"/>
            </a:endParaRP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957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On the instructions to applicants on the HR website, we tell applicants that it is their responsibility to black out personal information such as birth dates and social security numbers from their transcripts.  But if they fail to do so, you must simply ignore any such information that you do see.</a:t>
            </a:r>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11618"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Please do not rely entirely on the portal for discussions of screening criteria – the real time interaction during a committee meeting is  crucial to ensuring that all members are “on the same page” .</a:t>
            </a:r>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DED7639-D924-489F-BD74-E201AAF526C2}" type="slidenum">
              <a:rPr lang="en-US"/>
              <a:pPr fontAlgn="base">
                <a:spcBef>
                  <a:spcPct val="0"/>
                </a:spcBef>
                <a:spcAft>
                  <a:spcPct val="0"/>
                </a:spcAft>
                <a:defRPr/>
              </a:pPr>
              <a:t>57</a:t>
            </a:fld>
            <a:endParaRPr lang="en-US"/>
          </a:p>
        </p:txBody>
      </p:sp>
      <p:sp>
        <p:nvSpPr>
          <p:cNvPr id="113666"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13667"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Questions?</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Nondiscrimination laws have been in place for many years.  But it’s not enough just to avoid illegal discrimination.  There are also laws and state regulations in place which are intended to </a:t>
            </a:r>
            <a:r>
              <a:rPr lang="en-US" b="1" dirty="0" smtClean="0"/>
              <a:t>promote inclusion</a:t>
            </a:r>
            <a:r>
              <a:rPr lang="en-US" dirty="0" smtClean="0"/>
              <a:t>.</a:t>
            </a:r>
            <a:endParaRPr lang="en-US" dirty="0"/>
          </a:p>
        </p:txBody>
      </p:sp>
      <p:sp>
        <p:nvSpPr>
          <p:cNvPr id="4" name="Slide Number Placeholder 3"/>
          <p:cNvSpPr>
            <a:spLocks noGrp="1"/>
          </p:cNvSpPr>
          <p:nvPr>
            <p:ph type="sldNum" sz="quarter" idx="10"/>
          </p:nvPr>
        </p:nvSpPr>
        <p:spPr/>
        <p:txBody>
          <a:bodyPr/>
          <a:lstStyle/>
          <a:p>
            <a:pPr>
              <a:defRPr/>
            </a:pPr>
            <a:fld id="{C90786AC-CAD0-4EC5-9F23-BA9042D890C7}" type="slidenum">
              <a:rPr lang="en-US" smtClean="0"/>
              <a:pPr>
                <a:defRPr/>
              </a:pPr>
              <a:t>6</a:t>
            </a:fld>
            <a:endParaRPr lang="en-US"/>
          </a:p>
        </p:txBody>
      </p:sp>
    </p:spTree>
    <p:extLst>
      <p:ext uri="{BB962C8B-B14F-4D97-AF65-F5344CB8AC3E}">
        <p14:creationId xmlns:p14="http://schemas.microsoft.com/office/powerpoint/2010/main" val="42190817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90786AC-CAD0-4EC5-9F23-BA9042D890C7}" type="slidenum">
              <a:rPr lang="en-US" smtClean="0"/>
              <a:pPr>
                <a:defRPr/>
              </a:pPr>
              <a:t>7</a:t>
            </a:fld>
            <a:endParaRPr lang="en-US"/>
          </a:p>
        </p:txBody>
      </p:sp>
    </p:spTree>
    <p:extLst>
      <p:ext uri="{BB962C8B-B14F-4D97-AF65-F5344CB8AC3E}">
        <p14:creationId xmlns:p14="http://schemas.microsoft.com/office/powerpoint/2010/main" val="16977689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90786AC-CAD0-4EC5-9F23-BA9042D890C7}" type="slidenum">
              <a:rPr lang="en-US" smtClean="0"/>
              <a:pPr>
                <a:defRPr/>
              </a:pPr>
              <a:t>8</a:t>
            </a:fld>
            <a:endParaRPr lang="en-US"/>
          </a:p>
        </p:txBody>
      </p:sp>
    </p:spTree>
    <p:extLst>
      <p:ext uri="{BB962C8B-B14F-4D97-AF65-F5344CB8AC3E}">
        <p14:creationId xmlns:p14="http://schemas.microsoft.com/office/powerpoint/2010/main" val="19394568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90786AC-CAD0-4EC5-9F23-BA9042D890C7}" type="slidenum">
              <a:rPr lang="en-US" smtClean="0"/>
              <a:pPr>
                <a:defRPr/>
              </a:pPr>
              <a:t>9</a:t>
            </a:fld>
            <a:endParaRPr lang="en-US"/>
          </a:p>
        </p:txBody>
      </p:sp>
    </p:spTree>
    <p:extLst>
      <p:ext uri="{BB962C8B-B14F-4D97-AF65-F5344CB8AC3E}">
        <p14:creationId xmlns:p14="http://schemas.microsoft.com/office/powerpoint/2010/main" val="122199982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a:lvl1pPr>
          </a:lstStyle>
          <a:p>
            <a:pPr>
              <a:defRPr/>
            </a:pPr>
            <a:fld id="{0914688C-9A51-4E2B-A713-CD017F04D257}" type="datetimeFigureOut">
              <a:rPr lang="en-US"/>
              <a:pPr>
                <a:defRPr/>
              </a:pPr>
              <a:t>1/17/2017</a:t>
            </a:fld>
            <a:endParaRPr lang="en-US"/>
          </a:p>
        </p:txBody>
      </p:sp>
      <p:sp>
        <p:nvSpPr>
          <p:cNvPr id="5" name="Footer Placeholder 18"/>
          <p:cNvSpPr>
            <a:spLocks noGrp="1"/>
          </p:cNvSpPr>
          <p:nvPr>
            <p:ph type="ftr" sz="quarter" idx="11"/>
          </p:nvPr>
        </p:nvSpPr>
        <p:spPr/>
        <p:txBody>
          <a:bodyPr/>
          <a:lstStyle>
            <a:lvl1pPr>
              <a:defRPr/>
            </a:lvl1pPr>
          </a:lstStyle>
          <a:p>
            <a:pPr>
              <a:defRPr/>
            </a:pPr>
            <a:endParaRPr lang="en-US"/>
          </a:p>
        </p:txBody>
      </p:sp>
      <p:sp>
        <p:nvSpPr>
          <p:cNvPr id="6" name="Slide Number Placeholder 26"/>
          <p:cNvSpPr>
            <a:spLocks noGrp="1"/>
          </p:cNvSpPr>
          <p:nvPr>
            <p:ph type="sldNum" sz="quarter" idx="12"/>
          </p:nvPr>
        </p:nvSpPr>
        <p:spPr/>
        <p:txBody>
          <a:bodyPr/>
          <a:lstStyle>
            <a:lvl1pPr>
              <a:defRPr/>
            </a:lvl1pPr>
          </a:lstStyle>
          <a:p>
            <a:pPr>
              <a:defRPr/>
            </a:pPr>
            <a:fld id="{7E9F42F7-6EE4-4345-8D29-49921A4946C5}"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34330368-A414-4F0B-B420-9E0279200A1A}" type="datetimeFigureOut">
              <a:rPr lang="en-US"/>
              <a:pPr>
                <a:defRPr/>
              </a:pPr>
              <a:t>1/17/2017</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2A92A8FE-374E-47FC-A8C1-1BEA926FB46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826B41F1-E3B1-4C9A-87CC-00EBDDC7A3B5}" type="datetimeFigureOut">
              <a:rPr lang="en-US"/>
              <a:pPr>
                <a:defRPr/>
              </a:pPr>
              <a:t>1/17/2017</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1307F788-8140-46BB-ABB6-80F43967D734}"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85BFB728-73C3-4BAD-AA1D-6F449EFFBA1C}" type="datetimeFigureOut">
              <a:rPr lang="en-US"/>
              <a:pPr>
                <a:defRPr/>
              </a:pPr>
              <a:t>1/17/2017</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9BB25C86-0C27-4040-AC37-D2C1B4B8AB59}"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B4415F18-58DA-428C-9877-A7A38BF2CCD8}" type="datetimeFigureOut">
              <a:rPr lang="en-US"/>
              <a:pPr>
                <a:defRPr/>
              </a:pPr>
              <a:t>1/17/2017</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77DCD55E-E3F9-4ABD-9860-54A85C7AEA1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8C6AE406-32CB-4B05-B929-BA005BCA424E}" type="datetimeFigureOut">
              <a:rPr lang="en-US"/>
              <a:pPr>
                <a:defRPr/>
              </a:pPr>
              <a:t>1/17/2017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77F6467-602D-45C7-BD30-49167A18BDD6}"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BC51CDB6-6B27-4A65-9043-348ABBC490EB}" type="datetimeFigureOut">
              <a:rPr lang="en-US"/>
              <a:pPr>
                <a:defRPr/>
              </a:pPr>
              <a:t>1/17/2017</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450F3620-C2AD-4F5A-83C0-08029A7F7C7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fld id="{1CE9CC5C-1C70-461F-BAA4-6A9B0A2BACB1}" type="datetimeFigureOut">
              <a:rPr lang="en-US"/>
              <a:pPr>
                <a:defRPr/>
              </a:pPr>
              <a:t>1/17/2017</a:t>
            </a:fld>
            <a:endParaRPr lang="en-US"/>
          </a:p>
        </p:txBody>
      </p:sp>
      <p:sp>
        <p:nvSpPr>
          <p:cNvPr id="8" name="Footer Placeholder 21"/>
          <p:cNvSpPr>
            <a:spLocks noGrp="1"/>
          </p:cNvSpPr>
          <p:nvPr>
            <p:ph type="ftr" sz="quarter" idx="11"/>
          </p:nvPr>
        </p:nvSpPr>
        <p:spPr/>
        <p:txBody>
          <a:bodyPr/>
          <a:lstStyle>
            <a:lvl1pPr>
              <a:defRPr/>
            </a:lvl1pPr>
          </a:lstStyle>
          <a:p>
            <a:pPr>
              <a:defRPr/>
            </a:pPr>
            <a:endParaRPr lang="en-US"/>
          </a:p>
        </p:txBody>
      </p:sp>
      <p:sp>
        <p:nvSpPr>
          <p:cNvPr id="9" name="Slide Number Placeholder 17"/>
          <p:cNvSpPr>
            <a:spLocks noGrp="1"/>
          </p:cNvSpPr>
          <p:nvPr>
            <p:ph type="sldNum" sz="quarter" idx="12"/>
          </p:nvPr>
        </p:nvSpPr>
        <p:spPr/>
        <p:txBody>
          <a:bodyPr/>
          <a:lstStyle>
            <a:lvl1pPr>
              <a:defRPr/>
            </a:lvl1pPr>
          </a:lstStyle>
          <a:p>
            <a:pPr>
              <a:defRPr/>
            </a:pPr>
            <a:fld id="{A21C3596-D431-45D0-80C1-9F1ED1D2E226}"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F6D58FF0-57D0-4DC8-920C-4F9E19D868B1}" type="datetimeFigureOut">
              <a:rPr lang="en-US"/>
              <a:pPr>
                <a:defRPr/>
              </a:pPr>
              <a:t>1/17/2017</a:t>
            </a:fld>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3A108FED-75F0-4E43-8133-39086B7C851E}"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959C19FA-F466-49EF-8D2E-4DC55CCBC590}" type="datetimeFigureOut">
              <a:rPr lang="en-US"/>
              <a:pPr>
                <a:defRPr/>
              </a:pPr>
              <a:t>1/17/2017</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59C53BF3-E51B-4BEB-B7F9-9E20B04EFBBC}"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C21D456F-C358-4317-B4D7-9C485CDF2649}" type="datetimeFigureOut">
              <a:rPr lang="en-US"/>
              <a:pPr>
                <a:defRPr/>
              </a:pPr>
              <a:t>1/17/2017</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CBADBAED-53B7-4FA3-B335-205F4C6526F5}"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8"/>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ight Triangle 11"/>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A5517257-C732-4832-8FF3-34722BD93361}" type="datetimeFigureOut">
              <a:rPr lang="en-US"/>
              <a:pPr>
                <a:defRPr/>
              </a:pPr>
              <a:t>1/17/2017</a:t>
            </a:fld>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75C86908-9964-4891-BA0E-21F54F0D80B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fld id="{AB981E9F-F509-40C4-9C19-0577DA0E8B02}" type="datetimeFigureOut">
              <a:rPr lang="en-US"/>
              <a:pPr>
                <a:defRPr/>
              </a:pPr>
              <a:t>1/17/2017</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a:solidFill>
                  <a:schemeClr val="tx2">
                    <a:shade val="90000"/>
                  </a:schemeClr>
                </a:solidFill>
                <a:latin typeface="+mn-lt"/>
              </a:defRPr>
            </a:lvl1pPr>
          </a:lstStyle>
          <a:p>
            <a:pPr>
              <a:defRPr/>
            </a:pPr>
            <a:fld id="{E5A072EB-CFC7-4912-B6A1-FE0BC245A483}" type="slidenum">
              <a:rPr lang="en-US"/>
              <a:pPr>
                <a:defRPr/>
              </a:pPr>
              <a:t>‹#›</a:t>
            </a:fld>
            <a:endParaRPr lang="en-US"/>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grpSp>
    </p:spTree>
  </p:cSld>
  <p:clrMap bg1="lt1" tx1="dk1" bg2="lt2" tx2="dk2" accent1="accent1" accent2="accent2" accent3="accent3" accent4="accent4" accent5="accent5" accent6="accent6" hlink="hlink" folHlink="folHlink"/>
  <p:sldLayoutIdLst>
    <p:sldLayoutId id="2147483733" r:id="rId1"/>
    <p:sldLayoutId id="2147483732" r:id="rId2"/>
    <p:sldLayoutId id="2147483734" r:id="rId3"/>
    <p:sldLayoutId id="2147483731" r:id="rId4"/>
    <p:sldLayoutId id="2147483730" r:id="rId5"/>
    <p:sldLayoutId id="2147483729" r:id="rId6"/>
    <p:sldLayoutId id="2147483728" r:id="rId7"/>
    <p:sldLayoutId id="2147483727" r:id="rId8"/>
    <p:sldLayoutId id="2147483735" r:id="rId9"/>
    <p:sldLayoutId id="2147483726" r:id="rId10"/>
    <p:sldLayoutId id="2147483725" r:id="rId11"/>
    <p:sldLayoutId id="2147483724" r:id="rId12"/>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3" Type="http://schemas.openxmlformats.org/officeDocument/2006/relationships/hyperlink" Target="https://implicit.harvard.edu/implicit/takeatest.html"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7.xml"/><Relationship Id="rId1" Type="http://schemas.openxmlformats.org/officeDocument/2006/relationships/tags" Target="../tags/tag9.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33.xml"/><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2.xml"/><Relationship Id="rId1" Type="http://schemas.openxmlformats.org/officeDocument/2006/relationships/tags" Target="../tags/tag20.xml"/></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35.xml"/><Relationship Id="rId2" Type="http://schemas.openxmlformats.org/officeDocument/2006/relationships/slideLayout" Target="../slideLayouts/slideLayout2.xml"/><Relationship Id="rId1" Type="http://schemas.openxmlformats.org/officeDocument/2006/relationships/tags" Target="../tags/tag21.xml"/></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36.xml"/><Relationship Id="rId2" Type="http://schemas.openxmlformats.org/officeDocument/2006/relationships/slideLayout" Target="../slideLayouts/slideLayout2.xml"/><Relationship Id="rId1" Type="http://schemas.openxmlformats.org/officeDocument/2006/relationships/tags" Target="../tags/tag22.xml"/></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37.xml"/><Relationship Id="rId2" Type="http://schemas.openxmlformats.org/officeDocument/2006/relationships/slideLayout" Target="../slideLayouts/slideLayout7.xml"/><Relationship Id="rId1" Type="http://schemas.openxmlformats.org/officeDocument/2006/relationships/tags" Target="../tags/tag23.xml"/></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38.xml"/><Relationship Id="rId2" Type="http://schemas.openxmlformats.org/officeDocument/2006/relationships/slideLayout" Target="../slideLayouts/slideLayout2.xml"/><Relationship Id="rId1" Type="http://schemas.openxmlformats.org/officeDocument/2006/relationships/tags" Target="../tags/tag24.xml"/></Relationships>
</file>

<file path=ppt/slides/_rels/slide39.xml.rels><?xml version="1.0" encoding="UTF-8" standalone="yes"?>
<Relationships xmlns="http://schemas.openxmlformats.org/package/2006/relationships"><Relationship Id="rId3" Type="http://schemas.openxmlformats.org/officeDocument/2006/relationships/notesSlide" Target="../notesSlides/notesSlide39.xml"/><Relationship Id="rId2" Type="http://schemas.openxmlformats.org/officeDocument/2006/relationships/slideLayout" Target="../slideLayouts/slideLayout2.xml"/><Relationship Id="rId1" Type="http://schemas.openxmlformats.org/officeDocument/2006/relationships/tags" Target="../tags/tag25.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notesSlide" Target="../notesSlides/notesSlide40.xml"/><Relationship Id="rId2" Type="http://schemas.openxmlformats.org/officeDocument/2006/relationships/slideLayout" Target="../slideLayouts/slideLayout2.xml"/><Relationship Id="rId1" Type="http://schemas.openxmlformats.org/officeDocument/2006/relationships/tags" Target="../tags/tag26.xml"/></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41.xml"/><Relationship Id="rId2" Type="http://schemas.openxmlformats.org/officeDocument/2006/relationships/slideLayout" Target="../slideLayouts/slideLayout2.xml"/><Relationship Id="rId1" Type="http://schemas.openxmlformats.org/officeDocument/2006/relationships/tags" Target="../tags/tag27.xml"/></Relationships>
</file>

<file path=ppt/slides/_rels/slide42.xml.rels><?xml version="1.0" encoding="UTF-8" standalone="yes"?>
<Relationships xmlns="http://schemas.openxmlformats.org/package/2006/relationships"><Relationship Id="rId3" Type="http://schemas.openxmlformats.org/officeDocument/2006/relationships/notesSlide" Target="../notesSlides/notesSlide42.xml"/><Relationship Id="rId2" Type="http://schemas.openxmlformats.org/officeDocument/2006/relationships/slideLayout" Target="../slideLayouts/slideLayout2.xml"/><Relationship Id="rId1" Type="http://schemas.openxmlformats.org/officeDocument/2006/relationships/tags" Target="../tags/tag28.xml"/></Relationships>
</file>

<file path=ppt/slides/_rels/slide43.xml.rels><?xml version="1.0" encoding="UTF-8" standalone="yes"?>
<Relationships xmlns="http://schemas.openxmlformats.org/package/2006/relationships"><Relationship Id="rId3" Type="http://schemas.openxmlformats.org/officeDocument/2006/relationships/notesSlide" Target="../notesSlides/notesSlide43.xml"/><Relationship Id="rId2" Type="http://schemas.openxmlformats.org/officeDocument/2006/relationships/slideLayout" Target="../slideLayouts/slideLayout2.xml"/><Relationship Id="rId1" Type="http://schemas.openxmlformats.org/officeDocument/2006/relationships/tags" Target="../tags/tag29.xml"/></Relationships>
</file>

<file path=ppt/slides/_rels/slide44.xml.rels><?xml version="1.0" encoding="UTF-8" standalone="yes"?>
<Relationships xmlns="http://schemas.openxmlformats.org/package/2006/relationships"><Relationship Id="rId3" Type="http://schemas.openxmlformats.org/officeDocument/2006/relationships/notesSlide" Target="../notesSlides/notesSlide44.xml"/><Relationship Id="rId2" Type="http://schemas.openxmlformats.org/officeDocument/2006/relationships/slideLayout" Target="../slideLayouts/slideLayout2.xml"/><Relationship Id="rId1" Type="http://schemas.openxmlformats.org/officeDocument/2006/relationships/tags" Target="../tags/tag30.xml"/></Relationships>
</file>

<file path=ppt/slides/_rels/slide45.xml.rels><?xml version="1.0" encoding="UTF-8" standalone="yes"?>
<Relationships xmlns="http://schemas.openxmlformats.org/package/2006/relationships"><Relationship Id="rId3" Type="http://schemas.openxmlformats.org/officeDocument/2006/relationships/notesSlide" Target="../notesSlides/notesSlide45.xml"/><Relationship Id="rId2" Type="http://schemas.openxmlformats.org/officeDocument/2006/relationships/slideLayout" Target="../slideLayouts/slideLayout2.xml"/><Relationship Id="rId1" Type="http://schemas.openxmlformats.org/officeDocument/2006/relationships/tags" Target="../tags/tag31.xml"/></Relationships>
</file>

<file path=ppt/slides/_rels/slide46.xml.rels><?xml version="1.0" encoding="UTF-8" standalone="yes"?>
<Relationships xmlns="http://schemas.openxmlformats.org/package/2006/relationships"><Relationship Id="rId3" Type="http://schemas.openxmlformats.org/officeDocument/2006/relationships/notesSlide" Target="../notesSlides/notesSlide46.xml"/><Relationship Id="rId2" Type="http://schemas.openxmlformats.org/officeDocument/2006/relationships/slideLayout" Target="../slideLayouts/slideLayout2.xml"/><Relationship Id="rId1" Type="http://schemas.openxmlformats.org/officeDocument/2006/relationships/tags" Target="../tags/tag32.xml"/></Relationships>
</file>

<file path=ppt/slides/_rels/slide47.xml.rels><?xml version="1.0" encoding="UTF-8" standalone="yes"?>
<Relationships xmlns="http://schemas.openxmlformats.org/package/2006/relationships"><Relationship Id="rId3" Type="http://schemas.openxmlformats.org/officeDocument/2006/relationships/notesSlide" Target="../notesSlides/notesSlide47.xml"/><Relationship Id="rId2" Type="http://schemas.openxmlformats.org/officeDocument/2006/relationships/slideLayout" Target="../slideLayouts/slideLayout7.xml"/><Relationship Id="rId1" Type="http://schemas.openxmlformats.org/officeDocument/2006/relationships/tags" Target="../tags/tag33.xml"/></Relationships>
</file>

<file path=ppt/slides/_rels/slide48.xml.rels><?xml version="1.0" encoding="UTF-8" standalone="yes"?>
<Relationships xmlns="http://schemas.openxmlformats.org/package/2006/relationships"><Relationship Id="rId3" Type="http://schemas.openxmlformats.org/officeDocument/2006/relationships/notesSlide" Target="../notesSlides/notesSlide48.xml"/><Relationship Id="rId2" Type="http://schemas.openxmlformats.org/officeDocument/2006/relationships/slideLayout" Target="../slideLayouts/slideLayout2.xml"/><Relationship Id="rId1" Type="http://schemas.openxmlformats.org/officeDocument/2006/relationships/tags" Target="../tags/tag34.xml"/></Relationships>
</file>

<file path=ppt/slides/_rels/slide49.xml.rels><?xml version="1.0" encoding="UTF-8" standalone="yes"?>
<Relationships xmlns="http://schemas.openxmlformats.org/package/2006/relationships"><Relationship Id="rId3" Type="http://schemas.openxmlformats.org/officeDocument/2006/relationships/notesSlide" Target="../notesSlides/notesSlide49.xml"/><Relationship Id="rId2" Type="http://schemas.openxmlformats.org/officeDocument/2006/relationships/slideLayout" Target="../slideLayouts/slideLayout2.xml"/><Relationship Id="rId1" Type="http://schemas.openxmlformats.org/officeDocument/2006/relationships/tags" Target="../tags/tag35.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50.xml.rels><?xml version="1.0" encoding="UTF-8" standalone="yes"?>
<Relationships xmlns="http://schemas.openxmlformats.org/package/2006/relationships"><Relationship Id="rId3" Type="http://schemas.openxmlformats.org/officeDocument/2006/relationships/notesSlide" Target="../notesSlides/notesSlide50.xml"/><Relationship Id="rId2" Type="http://schemas.openxmlformats.org/officeDocument/2006/relationships/slideLayout" Target="../slideLayouts/slideLayout7.xml"/><Relationship Id="rId1" Type="http://schemas.openxmlformats.org/officeDocument/2006/relationships/tags" Target="../tags/tag36.xml"/></Relationships>
</file>

<file path=ppt/slides/_rels/slide51.xml.rels><?xml version="1.0" encoding="UTF-8" standalone="yes"?>
<Relationships xmlns="http://schemas.openxmlformats.org/package/2006/relationships"><Relationship Id="rId3" Type="http://schemas.openxmlformats.org/officeDocument/2006/relationships/notesSlide" Target="../notesSlides/notesSlide51.xml"/><Relationship Id="rId2" Type="http://schemas.openxmlformats.org/officeDocument/2006/relationships/slideLayout" Target="../slideLayouts/slideLayout7.xml"/><Relationship Id="rId1" Type="http://schemas.openxmlformats.org/officeDocument/2006/relationships/tags" Target="../tags/tag37.xml"/></Relationships>
</file>

<file path=ppt/slides/_rels/slide52.xml.rels><?xml version="1.0" encoding="UTF-8" standalone="yes"?>
<Relationships xmlns="http://schemas.openxmlformats.org/package/2006/relationships"><Relationship Id="rId3" Type="http://schemas.openxmlformats.org/officeDocument/2006/relationships/notesSlide" Target="../notesSlides/notesSlide52.xml"/><Relationship Id="rId2" Type="http://schemas.openxmlformats.org/officeDocument/2006/relationships/slideLayout" Target="../slideLayouts/slideLayout7.xml"/><Relationship Id="rId1" Type="http://schemas.openxmlformats.org/officeDocument/2006/relationships/tags" Target="../tags/tag38.xml"/></Relationships>
</file>

<file path=ppt/slides/_rels/slide53.xml.rels><?xml version="1.0" encoding="UTF-8" standalone="yes"?>
<Relationships xmlns="http://schemas.openxmlformats.org/package/2006/relationships"><Relationship Id="rId3" Type="http://schemas.openxmlformats.org/officeDocument/2006/relationships/notesSlide" Target="../notesSlides/notesSlide53.xml"/><Relationship Id="rId2" Type="http://schemas.openxmlformats.org/officeDocument/2006/relationships/slideLayout" Target="../slideLayouts/slideLayout7.xml"/><Relationship Id="rId1" Type="http://schemas.openxmlformats.org/officeDocument/2006/relationships/tags" Target="../tags/tag39.xml"/></Relationships>
</file>

<file path=ppt/slides/_rels/slide54.xml.rels><?xml version="1.0" encoding="UTF-8" standalone="yes"?>
<Relationships xmlns="http://schemas.openxmlformats.org/package/2006/relationships"><Relationship Id="rId3" Type="http://schemas.openxmlformats.org/officeDocument/2006/relationships/notesSlide" Target="../notesSlides/notesSlide54.xml"/><Relationship Id="rId2" Type="http://schemas.openxmlformats.org/officeDocument/2006/relationships/slideLayout" Target="../slideLayouts/slideLayout7.xml"/><Relationship Id="rId1" Type="http://schemas.openxmlformats.org/officeDocument/2006/relationships/tags" Target="../tags/tag40.xml"/></Relationships>
</file>

<file path=ppt/slides/_rels/slide55.xml.rels><?xml version="1.0" encoding="UTF-8" standalone="yes"?>
<Relationships xmlns="http://schemas.openxmlformats.org/package/2006/relationships"><Relationship Id="rId3" Type="http://schemas.openxmlformats.org/officeDocument/2006/relationships/notesSlide" Target="../notesSlides/notesSlide55.xml"/><Relationship Id="rId2" Type="http://schemas.openxmlformats.org/officeDocument/2006/relationships/slideLayout" Target="../slideLayouts/slideLayout7.xml"/><Relationship Id="rId1" Type="http://schemas.openxmlformats.org/officeDocument/2006/relationships/tags" Target="../tags/tag41.xml"/></Relationships>
</file>

<file path=ppt/slides/_rels/slide56.xml.rels><?xml version="1.0" encoding="UTF-8" standalone="yes"?>
<Relationships xmlns="http://schemas.openxmlformats.org/package/2006/relationships"><Relationship Id="rId3" Type="http://schemas.openxmlformats.org/officeDocument/2006/relationships/notesSlide" Target="../notesSlides/notesSlide56.xml"/><Relationship Id="rId2" Type="http://schemas.openxmlformats.org/officeDocument/2006/relationships/slideLayout" Target="../slideLayouts/slideLayout7.xml"/><Relationship Id="rId1" Type="http://schemas.openxmlformats.org/officeDocument/2006/relationships/tags" Target="../tags/tag42.xml"/></Relationships>
</file>

<file path=ppt/slides/_rels/slide57.xml.rels><?xml version="1.0" encoding="UTF-8" standalone="yes"?>
<Relationships xmlns="http://schemas.openxmlformats.org/package/2006/relationships"><Relationship Id="rId3" Type="http://schemas.openxmlformats.org/officeDocument/2006/relationships/notesSlide" Target="../notesSlides/notesSlide57.xml"/><Relationship Id="rId2" Type="http://schemas.openxmlformats.org/officeDocument/2006/relationships/slideLayout" Target="../slideLayouts/slideLayout2.xml"/><Relationship Id="rId1" Type="http://schemas.openxmlformats.org/officeDocument/2006/relationships/tags" Target="../tags/tag43.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eaLnBrk="1" fontAlgn="auto" hangingPunct="1">
              <a:spcAft>
                <a:spcPts val="0"/>
              </a:spcAft>
              <a:defRPr/>
            </a:pPr>
            <a:r>
              <a:rPr lang="en-US" dirty="0" smtClean="0"/>
              <a:t>Faculty Hiring Committee Training</a:t>
            </a:r>
            <a:r>
              <a:rPr lang="en-US" smtClean="0"/>
              <a:t>: Beginner</a:t>
            </a:r>
            <a:endParaRPr lang="en-US" dirty="0"/>
          </a:p>
        </p:txBody>
      </p:sp>
      <p:sp>
        <p:nvSpPr>
          <p:cNvPr id="16386" name="Subtitle 2"/>
          <p:cNvSpPr>
            <a:spLocks noGrp="1"/>
          </p:cNvSpPr>
          <p:nvPr>
            <p:ph type="subTitle" idx="1"/>
          </p:nvPr>
        </p:nvSpPr>
        <p:spPr>
          <a:xfrm>
            <a:off x="533400" y="3228975"/>
            <a:ext cx="7854950" cy="1752600"/>
          </a:xfrm>
        </p:spPr>
        <p:txBody>
          <a:bodyPr/>
          <a:lstStyle/>
          <a:p>
            <a:pPr marR="0" eaLnBrk="1" hangingPunct="1"/>
            <a:endParaRPr lang="en-US" dirty="0" smtClean="0"/>
          </a:p>
          <a:p>
            <a:pPr marR="0" eaLnBrk="1" hangingPunct="1"/>
            <a:endParaRPr lang="en-US" dirty="0" smtClean="0"/>
          </a:p>
          <a:p>
            <a:pPr marR="0" eaLnBrk="1" hangingPunct="1"/>
            <a:r>
              <a:rPr lang="en-US" dirty="0" smtClean="0"/>
              <a:t>January 2017</a:t>
            </a:r>
          </a:p>
        </p:txBody>
      </p:sp>
    </p:spTree>
    <p:custDataLst>
      <p:tags r:id="rId1"/>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1026"/>
          <p:cNvSpPr>
            <a:spLocks noGrp="1" noChangeArrowheads="1"/>
          </p:cNvSpPr>
          <p:nvPr>
            <p:ph type="title"/>
          </p:nvPr>
        </p:nvSpPr>
        <p:spPr>
          <a:xfrm>
            <a:off x="1676978" y="456640"/>
            <a:ext cx="6150841" cy="1220041"/>
          </a:xfrm>
        </p:spPr>
        <p:txBody>
          <a:bodyPr/>
          <a:lstStyle/>
          <a:p>
            <a:pPr eaLnBrk="1" hangingPunct="1"/>
            <a:r>
              <a:rPr lang="en-US" altLang="en-US" sz="3200" b="1">
                <a:solidFill>
                  <a:schemeClr val="tx1"/>
                </a:solidFill>
                <a:latin typeface="Calibri" pitchFamily="34" charset="0"/>
                <a:ea typeface="ＭＳ Ｐゴシック" pitchFamily="34" charset="-128"/>
                <a:cs typeface="Times New Roman" pitchFamily="18" charset="0"/>
              </a:rPr>
              <a:t>Americans with Disabilities Act of 1990 (ADA)</a:t>
            </a:r>
          </a:p>
        </p:txBody>
      </p:sp>
      <p:sp>
        <p:nvSpPr>
          <p:cNvPr id="14339" name="Rectangle 1027"/>
          <p:cNvSpPr>
            <a:spLocks noGrp="1" noChangeArrowheads="1"/>
          </p:cNvSpPr>
          <p:nvPr>
            <p:ph idx="1"/>
          </p:nvPr>
        </p:nvSpPr>
        <p:spPr/>
        <p:txBody>
          <a:bodyPr/>
          <a:lstStyle/>
          <a:p>
            <a:pPr eaLnBrk="1" hangingPunct="1"/>
            <a:r>
              <a:rPr lang="en-US" altLang="en-US" sz="2700">
                <a:latin typeface="Calibri" pitchFamily="34" charset="0"/>
                <a:ea typeface="Arial Unicode MS" pitchFamily="34" charset="-128"/>
                <a:cs typeface="Arial Unicode MS" pitchFamily="34" charset="-128"/>
              </a:rPr>
              <a:t>The ADA prohibits discrimination on the </a:t>
            </a:r>
            <a:r>
              <a:rPr lang="en-US" altLang="en-US" sz="2700" b="1" u="sng">
                <a:latin typeface="Calibri" pitchFamily="34" charset="0"/>
                <a:ea typeface="Arial Unicode MS" pitchFamily="34" charset="-128"/>
                <a:cs typeface="Arial Unicode MS" pitchFamily="34" charset="-128"/>
              </a:rPr>
              <a:t>basis of disability in all employment practices</a:t>
            </a:r>
            <a:r>
              <a:rPr lang="en-US" altLang="en-US" sz="2700">
                <a:latin typeface="Calibri" pitchFamily="34" charset="0"/>
                <a:ea typeface="Arial Unicode MS" pitchFamily="34" charset="-128"/>
                <a:cs typeface="Arial Unicode MS" pitchFamily="34" charset="-128"/>
              </a:rPr>
              <a:t>. </a:t>
            </a:r>
          </a:p>
          <a:p>
            <a:pPr eaLnBrk="1" hangingPunct="1"/>
            <a:r>
              <a:rPr lang="en-US" altLang="en-US" sz="2700">
                <a:latin typeface="Calibri" pitchFamily="34" charset="0"/>
                <a:ea typeface="ＭＳ Ｐゴシック" pitchFamily="34" charset="-128"/>
                <a:cs typeface="Times New Roman" pitchFamily="18" charset="0"/>
              </a:rPr>
              <a:t>Employer may not ask applicants about the existence, nature, or severity of a disability, but may ask about an applicant’s ability to perform job functions. </a:t>
            </a:r>
          </a:p>
          <a:p>
            <a:pPr eaLnBrk="1" hangingPunct="1"/>
            <a:r>
              <a:rPr lang="en-US" altLang="en-US" sz="2700">
                <a:latin typeface="Calibri" pitchFamily="34" charset="0"/>
                <a:ea typeface="ＭＳ Ｐゴシック" pitchFamily="34" charset="-128"/>
                <a:cs typeface="Times New Roman" pitchFamily="18" charset="0"/>
              </a:rPr>
              <a:t>“</a:t>
            </a:r>
            <a:r>
              <a:rPr lang="en-US" altLang="en-US" sz="2700" b="1" u="sng">
                <a:latin typeface="Calibri" pitchFamily="34" charset="0"/>
                <a:ea typeface="ＭＳ Ｐゴシック" pitchFamily="34" charset="-128"/>
                <a:cs typeface="Times New Roman" pitchFamily="18" charset="0"/>
              </a:rPr>
              <a:t>Reasonable accommodation</a:t>
            </a:r>
            <a:r>
              <a:rPr lang="en-US" altLang="en-US" sz="2700">
                <a:latin typeface="Calibri" pitchFamily="34" charset="0"/>
                <a:ea typeface="ＭＳ Ｐゴシック" pitchFamily="34" charset="-128"/>
                <a:cs typeface="Times New Roman" pitchFamily="18" charset="0"/>
              </a:rPr>
              <a:t>” includes modification or adjustments that enable disabled employees to perform essential job functions.</a:t>
            </a:r>
          </a:p>
          <a:p>
            <a:pPr eaLnBrk="1" hangingPunct="1"/>
            <a:endParaRPr lang="en-US" altLang="en-US" sz="2800">
              <a:ea typeface="Arial Unicode MS" pitchFamily="34" charset="-128"/>
              <a:cs typeface="Arial Unicode MS" pitchFamily="34" charset="-128"/>
            </a:endParaRPr>
          </a:p>
        </p:txBody>
      </p:sp>
      <p:pic>
        <p:nvPicPr>
          <p:cNvPr id="1434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27818" y="67235"/>
            <a:ext cx="1223818" cy="118222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972559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2"/>
          <p:cNvSpPr>
            <a:spLocks noGrp="1" noChangeArrowheads="1"/>
          </p:cNvSpPr>
          <p:nvPr>
            <p:ph type="title"/>
          </p:nvPr>
        </p:nvSpPr>
        <p:spPr>
          <a:xfrm>
            <a:off x="1371600" y="914400"/>
            <a:ext cx="7543800" cy="2590800"/>
          </a:xfrm>
        </p:spPr>
        <p:txBody>
          <a:bodyPr/>
          <a:lstStyle/>
          <a:p>
            <a:pPr eaLnBrk="1" hangingPunct="1"/>
            <a:r>
              <a:rPr lang="en-US" dirty="0" smtClean="0"/>
              <a:t>State Laws &amp; Regulations</a:t>
            </a:r>
          </a:p>
        </p:txBody>
      </p:sp>
    </p:spTree>
    <p:custDataLst>
      <p:tags r:id="rId1"/>
    </p:custData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57200" y="990600"/>
            <a:ext cx="8229600" cy="1143000"/>
          </a:xfrm>
        </p:spPr>
        <p:txBody>
          <a:bodyPr/>
          <a:lstStyle/>
          <a:p>
            <a:pPr eaLnBrk="1" hangingPunct="1"/>
            <a:r>
              <a:rPr lang="en-US" altLang="en-US" sz="3200" b="1" dirty="0" err="1" smtClean="0">
                <a:solidFill>
                  <a:schemeClr val="tx1"/>
                </a:solidFill>
                <a:latin typeface="Calibri" pitchFamily="34" charset="0"/>
                <a:ea typeface="ＭＳ Ｐゴシック" pitchFamily="34" charset="-128"/>
                <a:cs typeface="Arial" charset="0"/>
              </a:rPr>
              <a:t>Caliornia’s</a:t>
            </a:r>
            <a:r>
              <a:rPr lang="en-US" altLang="en-US" sz="3200" b="1" dirty="0" smtClean="0">
                <a:solidFill>
                  <a:schemeClr val="tx1"/>
                </a:solidFill>
                <a:latin typeface="Calibri" pitchFamily="34" charset="0"/>
                <a:ea typeface="ＭＳ Ｐゴシック" pitchFamily="34" charset="-128"/>
                <a:cs typeface="Arial" charset="0"/>
              </a:rPr>
              <a:t> Fair </a:t>
            </a:r>
            <a:r>
              <a:rPr lang="en-US" altLang="en-US" sz="3200" b="1" dirty="0">
                <a:solidFill>
                  <a:schemeClr val="tx1"/>
                </a:solidFill>
                <a:latin typeface="Calibri" pitchFamily="34" charset="0"/>
                <a:ea typeface="ＭＳ Ｐゴシック" pitchFamily="34" charset="-128"/>
                <a:cs typeface="Arial" charset="0"/>
              </a:rPr>
              <a:t>Employment and </a:t>
            </a:r>
            <a:r>
              <a:rPr lang="en-US" altLang="en-US" sz="3200" b="1" dirty="0" smtClean="0">
                <a:solidFill>
                  <a:schemeClr val="tx1"/>
                </a:solidFill>
                <a:latin typeface="Calibri" pitchFamily="34" charset="0"/>
                <a:ea typeface="ＭＳ Ｐゴシック" pitchFamily="34" charset="-128"/>
                <a:cs typeface="Arial" charset="0"/>
              </a:rPr>
              <a:t>Housing</a:t>
            </a:r>
            <a:br>
              <a:rPr lang="en-US" altLang="en-US" sz="3200" b="1" dirty="0" smtClean="0">
                <a:solidFill>
                  <a:schemeClr val="tx1"/>
                </a:solidFill>
                <a:latin typeface="Calibri" pitchFamily="34" charset="0"/>
                <a:ea typeface="ＭＳ Ｐゴシック" pitchFamily="34" charset="-128"/>
                <a:cs typeface="Arial" charset="0"/>
              </a:rPr>
            </a:br>
            <a:r>
              <a:rPr lang="en-US" altLang="en-US" sz="3200" b="1" dirty="0" smtClean="0">
                <a:solidFill>
                  <a:schemeClr val="tx1"/>
                </a:solidFill>
                <a:latin typeface="Calibri" pitchFamily="34" charset="0"/>
                <a:ea typeface="ＭＳ Ｐゴシック" pitchFamily="34" charset="-128"/>
                <a:cs typeface="Arial" charset="0"/>
              </a:rPr>
              <a:t>Act </a:t>
            </a:r>
            <a:r>
              <a:rPr lang="en-US" altLang="en-US" sz="3200" b="1" dirty="0">
                <a:solidFill>
                  <a:schemeClr val="tx1"/>
                </a:solidFill>
                <a:latin typeface="Calibri" pitchFamily="34" charset="0"/>
                <a:ea typeface="ＭＳ Ｐゴシック" pitchFamily="34" charset="-128"/>
                <a:cs typeface="Arial" charset="0"/>
              </a:rPr>
              <a:t>(FEHA)</a:t>
            </a:r>
            <a:r>
              <a:rPr lang="en-US" altLang="en-US" sz="4000" b="1" dirty="0">
                <a:solidFill>
                  <a:schemeClr val="tx1"/>
                </a:solidFill>
                <a:latin typeface="Calibri" pitchFamily="34" charset="0"/>
                <a:ea typeface="ＭＳ Ｐゴシック" pitchFamily="34" charset="-128"/>
                <a:cs typeface="Arial" charset="0"/>
              </a:rPr>
              <a:t> </a:t>
            </a:r>
          </a:p>
        </p:txBody>
      </p:sp>
      <p:sp>
        <p:nvSpPr>
          <p:cNvPr id="38915" name="Rectangle 3"/>
          <p:cNvSpPr>
            <a:spLocks noGrp="1" noChangeArrowheads="1"/>
          </p:cNvSpPr>
          <p:nvPr>
            <p:ph idx="1"/>
          </p:nvPr>
        </p:nvSpPr>
        <p:spPr>
          <a:xfrm>
            <a:off x="533400" y="1981200"/>
            <a:ext cx="6865216" cy="2232772"/>
          </a:xfrm>
        </p:spPr>
        <p:txBody>
          <a:bodyPr rtlCol="0">
            <a:normAutofit fontScale="85000" lnSpcReduction="10000"/>
          </a:bodyPr>
          <a:lstStyle/>
          <a:p>
            <a:pPr eaLnBrk="1" fontAlgn="auto" hangingPunct="1">
              <a:lnSpc>
                <a:spcPct val="90000"/>
              </a:lnSpc>
              <a:spcAft>
                <a:spcPts val="0"/>
              </a:spcAft>
              <a:buNone/>
              <a:defRPr/>
            </a:pPr>
            <a:r>
              <a:rPr lang="en-US" altLang="en-US" sz="2400" dirty="0">
                <a:solidFill>
                  <a:srgbClr val="000000"/>
                </a:solidFill>
                <a:cs typeface="Times New Roman" pitchFamily="18" charset="0"/>
              </a:rPr>
              <a:t>	</a:t>
            </a:r>
          </a:p>
          <a:p>
            <a:pPr marL="0" indent="0" eaLnBrk="1" fontAlgn="auto" hangingPunct="1">
              <a:lnSpc>
                <a:spcPct val="90000"/>
              </a:lnSpc>
              <a:spcAft>
                <a:spcPts val="0"/>
              </a:spcAft>
              <a:buNone/>
              <a:defRPr/>
            </a:pPr>
            <a:r>
              <a:rPr lang="en-US" altLang="en-US" sz="3100" dirty="0" smtClean="0">
                <a:latin typeface="Calibri" panose="020F0502020204030204" pitchFamily="34" charset="0"/>
                <a:cs typeface="Arial" pitchFamily="34" charset="0"/>
              </a:rPr>
              <a:t>FEHA </a:t>
            </a:r>
            <a:r>
              <a:rPr lang="en-US" altLang="en-US" sz="3100" dirty="0">
                <a:latin typeface="Calibri" panose="020F0502020204030204" pitchFamily="34" charset="0"/>
                <a:cs typeface="Arial" pitchFamily="34" charset="0"/>
              </a:rPr>
              <a:t>bans employment discrimination based on age (40 and over), </a:t>
            </a:r>
            <a:r>
              <a:rPr lang="en-US" altLang="en-US" sz="3100" b="1" u="sng" dirty="0">
                <a:latin typeface="Calibri" panose="020F0502020204030204" pitchFamily="34" charset="0"/>
                <a:cs typeface="Arial" pitchFamily="34" charset="0"/>
              </a:rPr>
              <a:t>ancestry</a:t>
            </a:r>
            <a:r>
              <a:rPr lang="en-US" altLang="en-US" sz="3100" dirty="0">
                <a:latin typeface="Calibri" panose="020F0502020204030204" pitchFamily="34" charset="0"/>
                <a:cs typeface="Arial" pitchFamily="34" charset="0"/>
              </a:rPr>
              <a:t>, color, </a:t>
            </a:r>
            <a:r>
              <a:rPr lang="en-US" altLang="en-US" sz="3100" b="1" u="sng" dirty="0">
                <a:latin typeface="Calibri" panose="020F0502020204030204" pitchFamily="34" charset="0"/>
                <a:cs typeface="Arial" pitchFamily="34" charset="0"/>
              </a:rPr>
              <a:t>religious creed</a:t>
            </a:r>
            <a:r>
              <a:rPr lang="en-US" altLang="en-US" sz="3100" dirty="0">
                <a:latin typeface="Calibri" panose="020F0502020204030204" pitchFamily="34" charset="0"/>
                <a:cs typeface="Arial" pitchFamily="34" charset="0"/>
              </a:rPr>
              <a:t>, </a:t>
            </a:r>
            <a:r>
              <a:rPr lang="en-US" altLang="en-US" sz="3100" b="1" u="sng" dirty="0">
                <a:latin typeface="Calibri" panose="020F0502020204030204" pitchFamily="34" charset="0"/>
                <a:cs typeface="Arial" pitchFamily="34" charset="0"/>
              </a:rPr>
              <a:t>disability</a:t>
            </a:r>
            <a:r>
              <a:rPr lang="en-US" altLang="en-US" sz="3100" dirty="0">
                <a:latin typeface="Calibri" panose="020F0502020204030204" pitchFamily="34" charset="0"/>
                <a:cs typeface="Arial" pitchFamily="34" charset="0"/>
              </a:rPr>
              <a:t> (mental and physical) </a:t>
            </a:r>
            <a:r>
              <a:rPr lang="en-US" altLang="en-US" sz="3100" b="1" u="sng" dirty="0">
                <a:latin typeface="Calibri" panose="020F0502020204030204" pitchFamily="34" charset="0"/>
                <a:cs typeface="Arial" pitchFamily="34" charset="0"/>
              </a:rPr>
              <a:t>including HIV and AIDS</a:t>
            </a:r>
            <a:r>
              <a:rPr lang="en-US" altLang="en-US" sz="3100" dirty="0">
                <a:latin typeface="Calibri" panose="020F0502020204030204" pitchFamily="34" charset="0"/>
                <a:cs typeface="Arial" pitchFamily="34" charset="0"/>
              </a:rPr>
              <a:t>, </a:t>
            </a:r>
            <a:r>
              <a:rPr lang="en-US" altLang="en-US" sz="3100" b="1" u="sng" dirty="0">
                <a:latin typeface="Calibri" panose="020F0502020204030204" pitchFamily="34" charset="0"/>
                <a:cs typeface="Arial" pitchFamily="34" charset="0"/>
              </a:rPr>
              <a:t>marital status</a:t>
            </a:r>
            <a:r>
              <a:rPr lang="en-US" altLang="en-US" sz="3100" dirty="0">
                <a:latin typeface="Calibri" panose="020F0502020204030204" pitchFamily="34" charset="0"/>
                <a:cs typeface="Arial" pitchFamily="34" charset="0"/>
              </a:rPr>
              <a:t>, </a:t>
            </a:r>
            <a:r>
              <a:rPr lang="en-US" altLang="en-US" sz="3100" b="1" u="sng" dirty="0">
                <a:latin typeface="Calibri" panose="020F0502020204030204" pitchFamily="34" charset="0"/>
                <a:cs typeface="Arial" pitchFamily="34" charset="0"/>
              </a:rPr>
              <a:t>medical condition</a:t>
            </a:r>
            <a:r>
              <a:rPr lang="en-US" altLang="en-US" sz="3100" dirty="0">
                <a:latin typeface="Calibri" panose="020F0502020204030204" pitchFamily="34" charset="0"/>
                <a:cs typeface="Arial" pitchFamily="34" charset="0"/>
              </a:rPr>
              <a:t>, national origin, race, sex, and </a:t>
            </a:r>
            <a:r>
              <a:rPr lang="en-US" altLang="en-US" sz="3100" b="1" u="sng" dirty="0">
                <a:latin typeface="Calibri" panose="020F0502020204030204" pitchFamily="34" charset="0"/>
                <a:cs typeface="Arial" pitchFamily="34" charset="0"/>
              </a:rPr>
              <a:t>sexual orientation</a:t>
            </a:r>
            <a:r>
              <a:rPr lang="en-US" altLang="en-US" sz="2800" dirty="0">
                <a:latin typeface="Calibri" panose="020F0502020204030204" pitchFamily="34" charset="0"/>
                <a:cs typeface="Arial" pitchFamily="34" charset="0"/>
              </a:rPr>
              <a:t>. </a:t>
            </a:r>
          </a:p>
        </p:txBody>
      </p:sp>
      <p:pic>
        <p:nvPicPr>
          <p:cNvPr id="1536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0" y="76200"/>
            <a:ext cx="1295400" cy="12453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7886460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524000" y="769004"/>
            <a:ext cx="6934489" cy="762000"/>
          </a:xfrm>
        </p:spPr>
        <p:txBody>
          <a:bodyPr/>
          <a:lstStyle/>
          <a:p>
            <a:pPr eaLnBrk="1" hangingPunct="1"/>
            <a:r>
              <a:rPr lang="en-US" altLang="en-US" sz="3200" b="1" dirty="0">
                <a:solidFill>
                  <a:schemeClr val="tx1"/>
                </a:solidFill>
                <a:latin typeface="Calibri" pitchFamily="34" charset="0"/>
                <a:ea typeface="ＭＳ Ｐゴシック" pitchFamily="34" charset="-128"/>
                <a:cs typeface="Times New Roman" pitchFamily="18" charset="0"/>
              </a:rPr>
              <a:t>Nondiscrimination:  Title 5 </a:t>
            </a:r>
            <a:r>
              <a:rPr lang="en-US" altLang="en-US" sz="3200" b="1" dirty="0">
                <a:solidFill>
                  <a:schemeClr val="tx1"/>
                </a:solidFill>
                <a:latin typeface="Calibri" pitchFamily="34" charset="0"/>
                <a:ea typeface="ＭＳ Ｐゴシック" pitchFamily="34" charset="-128"/>
                <a:cs typeface="Tahoma" pitchFamily="34" charset="0"/>
              </a:rPr>
              <a:t>§ 59300</a:t>
            </a:r>
            <a:endParaRPr lang="en-US" altLang="en-US" sz="3200" b="1" dirty="0">
              <a:solidFill>
                <a:schemeClr val="tx1"/>
              </a:solidFill>
              <a:latin typeface="Calibri" pitchFamily="34" charset="0"/>
              <a:ea typeface="ＭＳ Ｐゴシック" pitchFamily="34" charset="-128"/>
              <a:cs typeface="Times New Roman" pitchFamily="18" charset="0"/>
            </a:endParaRPr>
          </a:p>
        </p:txBody>
      </p:sp>
      <p:sp>
        <p:nvSpPr>
          <p:cNvPr id="19459" name="Rectangle 3"/>
          <p:cNvSpPr>
            <a:spLocks noGrp="1" noChangeArrowheads="1"/>
          </p:cNvSpPr>
          <p:nvPr>
            <p:ph idx="1"/>
          </p:nvPr>
        </p:nvSpPr>
        <p:spPr>
          <a:xfrm>
            <a:off x="1524000" y="1599640"/>
            <a:ext cx="6934489" cy="4496360"/>
          </a:xfrm>
        </p:spPr>
        <p:txBody>
          <a:bodyPr/>
          <a:lstStyle/>
          <a:p>
            <a:pPr marL="0" indent="0" eaLnBrk="1" hangingPunct="1">
              <a:lnSpc>
                <a:spcPct val="90000"/>
              </a:lnSpc>
              <a:buNone/>
              <a:defRPr/>
            </a:pPr>
            <a:r>
              <a:rPr lang="en-US" altLang="en-US" sz="2400" dirty="0">
                <a:latin typeface="Calibri" pitchFamily="34" charset="0"/>
                <a:cs typeface="Arial" pitchFamily="34" charset="0"/>
              </a:rPr>
              <a:t>"... </a:t>
            </a:r>
            <a:r>
              <a:rPr lang="en-US" altLang="en-US" sz="2400" b="1" u="sng" dirty="0">
                <a:latin typeface="Calibri" pitchFamily="34" charset="0"/>
                <a:cs typeface="Arial" pitchFamily="34" charset="0"/>
              </a:rPr>
              <a:t>no person in the State of California </a:t>
            </a:r>
            <a:r>
              <a:rPr lang="en-US" altLang="en-US" sz="2400" dirty="0">
                <a:latin typeface="Calibri" pitchFamily="34" charset="0"/>
                <a:cs typeface="Arial" pitchFamily="34" charset="0"/>
              </a:rPr>
              <a:t>shall, on the basis of ethnic group identification, national origin, religion, age, sex, race, color, ancestry, sexual orientation, or physical or mental disability, or on the basis of these perceived characteristics or based on association with a person or group with one or more of these actual or perceived characteristics, be </a:t>
            </a:r>
            <a:r>
              <a:rPr lang="en-US" altLang="en-US" sz="2400" b="1" u="sng" dirty="0">
                <a:latin typeface="Calibri" pitchFamily="34" charset="0"/>
                <a:cs typeface="Arial" pitchFamily="34" charset="0"/>
              </a:rPr>
              <a:t>unlawfully denied full and equal access</a:t>
            </a:r>
            <a:r>
              <a:rPr lang="en-US" altLang="en-US" sz="2400" dirty="0">
                <a:latin typeface="Calibri" pitchFamily="34" charset="0"/>
                <a:cs typeface="Arial" pitchFamily="34" charset="0"/>
              </a:rPr>
              <a:t> to the benefits of, </a:t>
            </a:r>
            <a:r>
              <a:rPr lang="en-US" altLang="en-US" sz="2400" b="1" u="sng" dirty="0">
                <a:latin typeface="Calibri" pitchFamily="34" charset="0"/>
                <a:cs typeface="Arial" pitchFamily="34" charset="0"/>
              </a:rPr>
              <a:t>or be unlawfully subjected to discrimination </a:t>
            </a:r>
            <a:r>
              <a:rPr lang="en-US" altLang="en-US" sz="2400" dirty="0">
                <a:latin typeface="Calibri" pitchFamily="34" charset="0"/>
                <a:cs typeface="Arial" pitchFamily="34" charset="0"/>
              </a:rPr>
              <a:t>under </a:t>
            </a:r>
            <a:r>
              <a:rPr lang="en-US" altLang="en-US" sz="2400" b="1" u="sng" dirty="0">
                <a:latin typeface="Calibri" pitchFamily="34" charset="0"/>
                <a:cs typeface="Arial" pitchFamily="34" charset="0"/>
              </a:rPr>
              <a:t>any program or activity </a:t>
            </a:r>
            <a:r>
              <a:rPr lang="en-US" altLang="en-US" sz="2400" dirty="0">
                <a:latin typeface="Calibri" pitchFamily="34" charset="0"/>
                <a:cs typeface="Arial" pitchFamily="34" charset="0"/>
              </a:rPr>
              <a:t>that is administered by, funded directly by, or that receives any financial assistance from, the </a:t>
            </a:r>
            <a:r>
              <a:rPr lang="en-US" altLang="en-US" sz="2400" b="1" u="sng" dirty="0">
                <a:latin typeface="Calibri" pitchFamily="34" charset="0"/>
                <a:cs typeface="Arial" pitchFamily="34" charset="0"/>
              </a:rPr>
              <a:t>Chancellor or Board of Governors of the California Community Colleges</a:t>
            </a:r>
            <a:r>
              <a:rPr lang="en-US" altLang="en-US" sz="2400" dirty="0">
                <a:latin typeface="Calibri" pitchFamily="34" charset="0"/>
                <a:cs typeface="Arial" pitchFamily="34" charset="0"/>
              </a:rPr>
              <a:t>."</a:t>
            </a:r>
          </a:p>
          <a:p>
            <a:pPr eaLnBrk="1" hangingPunct="1">
              <a:lnSpc>
                <a:spcPct val="90000"/>
              </a:lnSpc>
              <a:defRPr/>
            </a:pPr>
            <a:endParaRPr lang="en-US" altLang="en-US" sz="2400" dirty="0"/>
          </a:p>
        </p:txBody>
      </p:sp>
    </p:spTree>
    <p:extLst>
      <p:ext uri="{BB962C8B-B14F-4D97-AF65-F5344CB8AC3E}">
        <p14:creationId xmlns:p14="http://schemas.microsoft.com/office/powerpoint/2010/main" val="200991562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1"/>
          <p:cNvSpPr>
            <a:spLocks noChangeArrowheads="1"/>
          </p:cNvSpPr>
          <p:nvPr/>
        </p:nvSpPr>
        <p:spPr bwMode="auto">
          <a:xfrm>
            <a:off x="914400" y="841842"/>
            <a:ext cx="7086023" cy="57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058" tIns="41029" rIns="82058" bIns="41029">
            <a:spAutoFit/>
          </a:bodyPr>
          <a:lstStyle>
            <a:lvl1pPr eaLnBrk="0" hangingPunct="0">
              <a:spcBef>
                <a:spcPct val="20000"/>
              </a:spcBef>
              <a:buClr>
                <a:srgbClr val="F7DA01"/>
              </a:buClr>
              <a:buSzPct val="50000"/>
              <a:buFont typeface="Monotype Sorts" pitchFamily="9" charset="2"/>
              <a:buChar char="n"/>
              <a:defRPr kumimoji="1" sz="2200">
                <a:solidFill>
                  <a:srgbClr val="FFFFFF"/>
                </a:solidFill>
                <a:latin typeface="Arial" charset="0"/>
                <a:ea typeface="ＭＳ Ｐゴシック" pitchFamily="34" charset="-128"/>
              </a:defRPr>
            </a:lvl1pPr>
            <a:lvl2pPr marL="37931725" indent="-37474525" eaLnBrk="0" hangingPunct="0">
              <a:spcBef>
                <a:spcPct val="20000"/>
              </a:spcBef>
              <a:buChar char="–"/>
              <a:defRPr kumimoji="1" sz="2000">
                <a:solidFill>
                  <a:srgbClr val="FFFFFF"/>
                </a:solidFill>
                <a:latin typeface="Arial" charset="0"/>
                <a:ea typeface="ＭＳ Ｐゴシック" pitchFamily="34" charset="-128"/>
              </a:defRPr>
            </a:lvl2pPr>
            <a:lvl3pPr marL="1273175" indent="-254000" eaLnBrk="0" hangingPunct="0">
              <a:spcBef>
                <a:spcPct val="20000"/>
              </a:spcBef>
              <a:buChar char="•"/>
              <a:defRPr kumimoji="1" sz="2400">
                <a:solidFill>
                  <a:srgbClr val="FFFFFF"/>
                </a:solidFill>
                <a:latin typeface="Arial" charset="0"/>
                <a:ea typeface="ＭＳ Ｐゴシック" pitchFamily="34" charset="-128"/>
              </a:defRPr>
            </a:lvl3pPr>
            <a:lvl4pPr marL="1782763" indent="-254000" eaLnBrk="0" hangingPunct="0">
              <a:spcBef>
                <a:spcPct val="20000"/>
              </a:spcBef>
              <a:buChar char="–"/>
              <a:defRPr kumimoji="1" sz="1600">
                <a:solidFill>
                  <a:srgbClr val="FFFFFF"/>
                </a:solidFill>
                <a:latin typeface="Arial" charset="0"/>
                <a:ea typeface="ＭＳ Ｐゴシック" pitchFamily="34" charset="-128"/>
              </a:defRPr>
            </a:lvl4pPr>
            <a:lvl5pPr marL="2292350" indent="-254000" eaLnBrk="0" hangingPunct="0">
              <a:spcBef>
                <a:spcPct val="20000"/>
              </a:spcBef>
              <a:buChar char="»"/>
              <a:defRPr kumimoji="1" sz="1300">
                <a:solidFill>
                  <a:srgbClr val="FFFFFF"/>
                </a:solidFill>
                <a:latin typeface="Arial" charset="0"/>
                <a:ea typeface="ＭＳ Ｐゴシック" pitchFamily="34" charset="-128"/>
              </a:defRPr>
            </a:lvl5pPr>
            <a:lvl6pPr marL="2749550" indent="-254000" eaLnBrk="0" fontAlgn="base" hangingPunct="0">
              <a:spcBef>
                <a:spcPct val="20000"/>
              </a:spcBef>
              <a:spcAft>
                <a:spcPct val="0"/>
              </a:spcAft>
              <a:buChar char="»"/>
              <a:defRPr kumimoji="1" sz="1300">
                <a:solidFill>
                  <a:srgbClr val="FFFFFF"/>
                </a:solidFill>
                <a:latin typeface="Arial" charset="0"/>
                <a:ea typeface="ＭＳ Ｐゴシック" pitchFamily="34" charset="-128"/>
              </a:defRPr>
            </a:lvl6pPr>
            <a:lvl7pPr marL="3206750" indent="-254000" eaLnBrk="0" fontAlgn="base" hangingPunct="0">
              <a:spcBef>
                <a:spcPct val="20000"/>
              </a:spcBef>
              <a:spcAft>
                <a:spcPct val="0"/>
              </a:spcAft>
              <a:buChar char="»"/>
              <a:defRPr kumimoji="1" sz="1300">
                <a:solidFill>
                  <a:srgbClr val="FFFFFF"/>
                </a:solidFill>
                <a:latin typeface="Arial" charset="0"/>
                <a:ea typeface="ＭＳ Ｐゴシック" pitchFamily="34" charset="-128"/>
              </a:defRPr>
            </a:lvl7pPr>
            <a:lvl8pPr marL="3663950" indent="-254000" eaLnBrk="0" fontAlgn="base" hangingPunct="0">
              <a:spcBef>
                <a:spcPct val="20000"/>
              </a:spcBef>
              <a:spcAft>
                <a:spcPct val="0"/>
              </a:spcAft>
              <a:buChar char="»"/>
              <a:defRPr kumimoji="1" sz="1300">
                <a:solidFill>
                  <a:srgbClr val="FFFFFF"/>
                </a:solidFill>
                <a:latin typeface="Arial" charset="0"/>
                <a:ea typeface="ＭＳ Ｐゴシック" pitchFamily="34" charset="-128"/>
              </a:defRPr>
            </a:lvl8pPr>
            <a:lvl9pPr marL="4121150" indent="-254000" eaLnBrk="0" fontAlgn="base" hangingPunct="0">
              <a:spcBef>
                <a:spcPct val="20000"/>
              </a:spcBef>
              <a:spcAft>
                <a:spcPct val="0"/>
              </a:spcAft>
              <a:buChar char="»"/>
              <a:defRPr kumimoji="1" sz="1300">
                <a:solidFill>
                  <a:srgbClr val="FFFFFF"/>
                </a:solidFill>
                <a:latin typeface="Arial" charset="0"/>
                <a:ea typeface="ＭＳ Ｐゴシック" pitchFamily="34" charset="-128"/>
              </a:defRPr>
            </a:lvl9pPr>
          </a:lstStyle>
          <a:p>
            <a:pPr eaLnBrk="1" hangingPunct="1">
              <a:spcBef>
                <a:spcPct val="0"/>
              </a:spcBef>
              <a:buClrTx/>
              <a:buSzTx/>
              <a:buFontTx/>
              <a:buNone/>
            </a:pPr>
            <a:r>
              <a:rPr kumimoji="0" lang="en-US" altLang="en-US" sz="3200" b="1" dirty="0">
                <a:solidFill>
                  <a:srgbClr val="22458B"/>
                </a:solidFill>
                <a:latin typeface="Palatino Linotype" pitchFamily="18" charset="0"/>
              </a:rPr>
              <a:t>Laws Promoting Inclusion     </a:t>
            </a:r>
            <a:endParaRPr kumimoji="0" lang="en-US" altLang="en-US" sz="3200" dirty="0">
              <a:solidFill>
                <a:srgbClr val="22458B"/>
              </a:solidFill>
            </a:endParaRPr>
          </a:p>
        </p:txBody>
      </p:sp>
      <p:sp>
        <p:nvSpPr>
          <p:cNvPr id="17411" name="Content Placeholder 3"/>
          <p:cNvSpPr txBox="1">
            <a:spLocks/>
          </p:cNvSpPr>
          <p:nvPr/>
        </p:nvSpPr>
        <p:spPr bwMode="auto">
          <a:xfrm>
            <a:off x="1091045" y="1516997"/>
            <a:ext cx="7086023" cy="41503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9" tIns="45714" rIns="91429" bIns="45714"/>
          <a:lstStyle>
            <a:lvl1pPr defTabSz="1019175" eaLnBrk="0" hangingPunct="0">
              <a:spcBef>
                <a:spcPct val="20000"/>
              </a:spcBef>
              <a:buClr>
                <a:srgbClr val="F7DA01"/>
              </a:buClr>
              <a:buSzPct val="50000"/>
              <a:buFont typeface="Monotype Sorts" pitchFamily="9" charset="2"/>
              <a:buChar char="n"/>
              <a:defRPr kumimoji="1" sz="2200">
                <a:solidFill>
                  <a:srgbClr val="FFFFFF"/>
                </a:solidFill>
                <a:latin typeface="Arial" charset="0"/>
                <a:ea typeface="ＭＳ Ｐゴシック" pitchFamily="34" charset="-128"/>
              </a:defRPr>
            </a:lvl1pPr>
            <a:lvl2pPr marL="37931725" indent="-37474525" defTabSz="1019175" eaLnBrk="0" hangingPunct="0">
              <a:spcBef>
                <a:spcPct val="20000"/>
              </a:spcBef>
              <a:buChar char="–"/>
              <a:defRPr kumimoji="1" sz="2000">
                <a:solidFill>
                  <a:srgbClr val="FFFFFF"/>
                </a:solidFill>
                <a:latin typeface="Arial" charset="0"/>
                <a:ea typeface="ＭＳ Ｐゴシック" pitchFamily="34" charset="-128"/>
              </a:defRPr>
            </a:lvl2pPr>
            <a:lvl3pPr marL="1273175" indent="-254000" defTabSz="1019175" eaLnBrk="0" hangingPunct="0">
              <a:spcBef>
                <a:spcPct val="20000"/>
              </a:spcBef>
              <a:buChar char="•"/>
              <a:defRPr kumimoji="1" sz="2400">
                <a:solidFill>
                  <a:srgbClr val="FFFFFF"/>
                </a:solidFill>
                <a:latin typeface="Arial" charset="0"/>
                <a:ea typeface="ＭＳ Ｐゴシック" pitchFamily="34" charset="-128"/>
              </a:defRPr>
            </a:lvl3pPr>
            <a:lvl4pPr marL="1782763" indent="-254000" defTabSz="1019175" eaLnBrk="0" hangingPunct="0">
              <a:spcBef>
                <a:spcPct val="20000"/>
              </a:spcBef>
              <a:buChar char="–"/>
              <a:defRPr kumimoji="1" sz="1600">
                <a:solidFill>
                  <a:srgbClr val="FFFFFF"/>
                </a:solidFill>
                <a:latin typeface="Arial" charset="0"/>
                <a:ea typeface="ＭＳ Ｐゴシック" pitchFamily="34" charset="-128"/>
              </a:defRPr>
            </a:lvl4pPr>
            <a:lvl5pPr marL="2292350" indent="-254000" defTabSz="1019175" eaLnBrk="0" hangingPunct="0">
              <a:spcBef>
                <a:spcPct val="20000"/>
              </a:spcBef>
              <a:buChar char="»"/>
              <a:defRPr kumimoji="1" sz="1300">
                <a:solidFill>
                  <a:srgbClr val="FFFFFF"/>
                </a:solidFill>
                <a:latin typeface="Arial" charset="0"/>
                <a:ea typeface="ＭＳ Ｐゴシック" pitchFamily="34" charset="-128"/>
              </a:defRPr>
            </a:lvl5pPr>
            <a:lvl6pPr marL="2749550" indent="-254000" defTabSz="1019175" eaLnBrk="0" fontAlgn="base" hangingPunct="0">
              <a:spcBef>
                <a:spcPct val="20000"/>
              </a:spcBef>
              <a:spcAft>
                <a:spcPct val="0"/>
              </a:spcAft>
              <a:buChar char="»"/>
              <a:defRPr kumimoji="1" sz="1300">
                <a:solidFill>
                  <a:srgbClr val="FFFFFF"/>
                </a:solidFill>
                <a:latin typeface="Arial" charset="0"/>
                <a:ea typeface="ＭＳ Ｐゴシック" pitchFamily="34" charset="-128"/>
              </a:defRPr>
            </a:lvl6pPr>
            <a:lvl7pPr marL="3206750" indent="-254000" defTabSz="1019175" eaLnBrk="0" fontAlgn="base" hangingPunct="0">
              <a:spcBef>
                <a:spcPct val="20000"/>
              </a:spcBef>
              <a:spcAft>
                <a:spcPct val="0"/>
              </a:spcAft>
              <a:buChar char="»"/>
              <a:defRPr kumimoji="1" sz="1300">
                <a:solidFill>
                  <a:srgbClr val="FFFFFF"/>
                </a:solidFill>
                <a:latin typeface="Arial" charset="0"/>
                <a:ea typeface="ＭＳ Ｐゴシック" pitchFamily="34" charset="-128"/>
              </a:defRPr>
            </a:lvl7pPr>
            <a:lvl8pPr marL="3663950" indent="-254000" defTabSz="1019175" eaLnBrk="0" fontAlgn="base" hangingPunct="0">
              <a:spcBef>
                <a:spcPct val="20000"/>
              </a:spcBef>
              <a:spcAft>
                <a:spcPct val="0"/>
              </a:spcAft>
              <a:buChar char="»"/>
              <a:defRPr kumimoji="1" sz="1300">
                <a:solidFill>
                  <a:srgbClr val="FFFFFF"/>
                </a:solidFill>
                <a:latin typeface="Arial" charset="0"/>
                <a:ea typeface="ＭＳ Ｐゴシック" pitchFamily="34" charset="-128"/>
              </a:defRPr>
            </a:lvl8pPr>
            <a:lvl9pPr marL="4121150" indent="-254000" defTabSz="1019175" eaLnBrk="0" fontAlgn="base" hangingPunct="0">
              <a:spcBef>
                <a:spcPct val="20000"/>
              </a:spcBef>
              <a:spcAft>
                <a:spcPct val="0"/>
              </a:spcAft>
              <a:buChar char="»"/>
              <a:defRPr kumimoji="1" sz="1300">
                <a:solidFill>
                  <a:srgbClr val="FFFFFF"/>
                </a:solidFill>
                <a:latin typeface="Arial" charset="0"/>
                <a:ea typeface="ＭＳ Ｐゴシック" pitchFamily="34" charset="-128"/>
              </a:defRPr>
            </a:lvl9pPr>
          </a:lstStyle>
          <a:p>
            <a:pPr>
              <a:buFont typeface="Monotype Sorts" pitchFamily="9" charset="2"/>
              <a:buNone/>
            </a:pPr>
            <a:r>
              <a:rPr lang="en-US" altLang="en-US" sz="2900" dirty="0"/>
              <a:t> </a:t>
            </a:r>
            <a:r>
              <a:rPr lang="en-US" altLang="en-US" sz="2900" dirty="0">
                <a:solidFill>
                  <a:schemeClr val="tx2"/>
                </a:solidFill>
                <a:latin typeface="Palatino Linotype" pitchFamily="18" charset="0"/>
              </a:rPr>
              <a:t>Education Code § 87100:</a:t>
            </a:r>
          </a:p>
          <a:p>
            <a:pPr>
              <a:buFont typeface="Monotype Sorts" pitchFamily="9" charset="2"/>
              <a:buNone/>
            </a:pPr>
            <a:r>
              <a:rPr lang="en-US" altLang="en-US" sz="2500" dirty="0">
                <a:solidFill>
                  <a:schemeClr val="tx2"/>
                </a:solidFill>
                <a:latin typeface="Palatino Linotype" pitchFamily="18" charset="0"/>
              </a:rPr>
              <a:t> </a:t>
            </a:r>
          </a:p>
          <a:p>
            <a:pPr>
              <a:buFont typeface="Monotype Sorts" pitchFamily="9" charset="2"/>
              <a:buNone/>
            </a:pPr>
            <a:r>
              <a:rPr lang="en-US" altLang="en-US" sz="2500" dirty="0">
                <a:solidFill>
                  <a:schemeClr val="tx2"/>
                </a:solidFill>
                <a:latin typeface="Palatino Linotype" pitchFamily="18" charset="0"/>
              </a:rPr>
              <a:t>“a work force that is continually </a:t>
            </a:r>
            <a:r>
              <a:rPr lang="en-US" altLang="en-US" sz="2500" b="1" i="1" dirty="0">
                <a:solidFill>
                  <a:schemeClr val="tx2"/>
                </a:solidFill>
                <a:latin typeface="Palatino Linotype" pitchFamily="18" charset="0"/>
              </a:rPr>
              <a:t>responsive to the needs of a diverse student population </a:t>
            </a:r>
            <a:r>
              <a:rPr lang="en-US" altLang="en-US" sz="2500" dirty="0">
                <a:solidFill>
                  <a:schemeClr val="tx2"/>
                </a:solidFill>
                <a:latin typeface="Palatino Linotype" pitchFamily="18" charset="0"/>
              </a:rPr>
              <a:t>[which] may be achieved by ensuring that all persons receive an equal opportunity to compete for employment and promotion within the community college districts and by </a:t>
            </a:r>
            <a:r>
              <a:rPr lang="en-US" altLang="en-US" sz="2500" b="1" i="1" dirty="0">
                <a:solidFill>
                  <a:schemeClr val="tx2"/>
                </a:solidFill>
                <a:latin typeface="Palatino Linotype" pitchFamily="18" charset="0"/>
              </a:rPr>
              <a:t>eliminating barriers </a:t>
            </a:r>
            <a:r>
              <a:rPr lang="en-US" altLang="en-US" sz="2500" dirty="0">
                <a:solidFill>
                  <a:schemeClr val="tx2"/>
                </a:solidFill>
                <a:latin typeface="Palatino Linotype" pitchFamily="18" charset="0"/>
              </a:rPr>
              <a:t>to equal employment opportunity.” </a:t>
            </a:r>
          </a:p>
        </p:txBody>
      </p:sp>
      <p:pic>
        <p:nvPicPr>
          <p:cNvPr id="1741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81455" y="228321"/>
            <a:ext cx="1391227" cy="128867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1939363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Content Placeholder 2"/>
          <p:cNvSpPr>
            <a:spLocks noGrp="1"/>
          </p:cNvSpPr>
          <p:nvPr>
            <p:ph idx="1"/>
          </p:nvPr>
        </p:nvSpPr>
        <p:spPr>
          <a:xfrm>
            <a:off x="762000" y="1066800"/>
            <a:ext cx="7204364" cy="5160309"/>
          </a:xfrm>
        </p:spPr>
        <p:txBody>
          <a:bodyPr/>
          <a:lstStyle/>
          <a:p>
            <a:pPr marL="0" indent="0">
              <a:buClrTx/>
              <a:buNone/>
            </a:pPr>
            <a:endParaRPr lang="en-US" altLang="en-US" sz="1300" dirty="0">
              <a:solidFill>
                <a:srgbClr val="22458B"/>
              </a:solidFill>
              <a:latin typeface="Palatino Linotype" pitchFamily="18" charset="0"/>
              <a:ea typeface="ＭＳ Ｐゴシック" pitchFamily="34" charset="-128"/>
            </a:endParaRPr>
          </a:p>
          <a:p>
            <a:pPr marL="0" indent="0">
              <a:buClrTx/>
              <a:buNone/>
            </a:pPr>
            <a:r>
              <a:rPr lang="en-US" altLang="en-US" sz="2900" dirty="0">
                <a:solidFill>
                  <a:srgbClr val="22458B"/>
                </a:solidFill>
                <a:latin typeface="Palatino Linotype" pitchFamily="18" charset="0"/>
                <a:ea typeface="ＭＳ Ｐゴシック" pitchFamily="34" charset="-128"/>
              </a:rPr>
              <a:t>California Title 5 § 53024.1:</a:t>
            </a:r>
          </a:p>
          <a:p>
            <a:pPr marL="0" indent="0" algn="ctr">
              <a:buClrTx/>
              <a:buNone/>
            </a:pPr>
            <a:endParaRPr lang="en-US" altLang="en-US" sz="1400" dirty="0">
              <a:latin typeface="Times New Roman" pitchFamily="18" charset="0"/>
              <a:ea typeface="ＭＳ Ｐゴシック" pitchFamily="34" charset="-128"/>
            </a:endParaRPr>
          </a:p>
          <a:p>
            <a:pPr marL="0" indent="0" algn="just">
              <a:buClrTx/>
              <a:buNone/>
            </a:pPr>
            <a:r>
              <a:rPr lang="en-US" altLang="en-US" sz="2500" dirty="0">
                <a:solidFill>
                  <a:srgbClr val="22458B"/>
                </a:solidFill>
                <a:latin typeface="Palatino Linotype" pitchFamily="18" charset="0"/>
                <a:ea typeface="ＭＳ Ｐゴシック" pitchFamily="34" charset="-128"/>
              </a:rPr>
              <a:t>Establishing and maintaining a </a:t>
            </a:r>
            <a:r>
              <a:rPr lang="en-US" altLang="en-US" sz="2500" b="1" dirty="0">
                <a:solidFill>
                  <a:srgbClr val="22458B"/>
                </a:solidFill>
                <a:latin typeface="Palatino Linotype" pitchFamily="18" charset="0"/>
                <a:ea typeface="ＭＳ Ｐゴシック" pitchFamily="34" charset="-128"/>
              </a:rPr>
              <a:t>richly</a:t>
            </a:r>
            <a:r>
              <a:rPr lang="en-US" altLang="en-US" sz="2500" b="1" i="1" dirty="0">
                <a:solidFill>
                  <a:srgbClr val="22458B"/>
                </a:solidFill>
                <a:latin typeface="Palatino Linotype" pitchFamily="18" charset="0"/>
                <a:ea typeface="ＭＳ Ｐゴシック" pitchFamily="34" charset="-128"/>
              </a:rPr>
              <a:t> </a:t>
            </a:r>
            <a:r>
              <a:rPr lang="en-US" altLang="en-US" sz="2500" b="1" dirty="0">
                <a:solidFill>
                  <a:srgbClr val="22458B"/>
                </a:solidFill>
                <a:latin typeface="Palatino Linotype" pitchFamily="18" charset="0"/>
                <a:ea typeface="ＭＳ Ｐゴシック" pitchFamily="34" charset="-128"/>
              </a:rPr>
              <a:t>diverse</a:t>
            </a:r>
            <a:r>
              <a:rPr lang="en-US" altLang="en-US" sz="2500" b="1" i="1" dirty="0">
                <a:solidFill>
                  <a:srgbClr val="22458B"/>
                </a:solidFill>
                <a:latin typeface="Palatino Linotype" pitchFamily="18" charset="0"/>
                <a:ea typeface="ＭＳ Ｐゴシック" pitchFamily="34" charset="-128"/>
              </a:rPr>
              <a:t> </a:t>
            </a:r>
            <a:r>
              <a:rPr lang="en-US" altLang="en-US" sz="2500" b="1" dirty="0">
                <a:solidFill>
                  <a:srgbClr val="22458B"/>
                </a:solidFill>
                <a:latin typeface="Palatino Linotype" pitchFamily="18" charset="0"/>
                <a:ea typeface="ＭＳ Ｐゴシック" pitchFamily="34" charset="-128"/>
              </a:rPr>
              <a:t>workforce</a:t>
            </a:r>
            <a:r>
              <a:rPr lang="en-US" altLang="en-US" sz="2500" dirty="0">
                <a:solidFill>
                  <a:srgbClr val="22458B"/>
                </a:solidFill>
                <a:latin typeface="Palatino Linotype" pitchFamily="18" charset="0"/>
                <a:ea typeface="ＭＳ Ｐゴシック" pitchFamily="34" charset="-128"/>
              </a:rPr>
              <a:t> is an on-going process that requires continued</a:t>
            </a:r>
            <a:r>
              <a:rPr lang="en-US" altLang="en-US" sz="2500" b="1" dirty="0">
                <a:solidFill>
                  <a:srgbClr val="22458B"/>
                </a:solidFill>
                <a:latin typeface="Palatino Linotype" pitchFamily="18" charset="0"/>
                <a:ea typeface="ＭＳ Ｐゴシック" pitchFamily="34" charset="-128"/>
              </a:rPr>
              <a:t> institutionalized </a:t>
            </a:r>
            <a:r>
              <a:rPr lang="en-US" altLang="en-US" sz="2500" dirty="0">
                <a:solidFill>
                  <a:srgbClr val="22458B"/>
                </a:solidFill>
                <a:latin typeface="Palatino Linotype" pitchFamily="18" charset="0"/>
                <a:ea typeface="ＭＳ Ｐゴシック" pitchFamily="34" charset="-128"/>
              </a:rPr>
              <a:t>effort.</a:t>
            </a:r>
            <a:r>
              <a:rPr lang="en-US" altLang="en-US" sz="2500" b="1" u="sng" dirty="0">
                <a:solidFill>
                  <a:srgbClr val="22458B"/>
                </a:solidFill>
                <a:latin typeface="Palatino Linotype" pitchFamily="18" charset="0"/>
                <a:ea typeface="ＭＳ Ｐゴシック" pitchFamily="34" charset="-128"/>
              </a:rPr>
              <a:t> </a:t>
            </a:r>
          </a:p>
          <a:p>
            <a:pPr marL="0" indent="0" algn="just">
              <a:buClrTx/>
              <a:buNone/>
            </a:pPr>
            <a:endParaRPr lang="en-US" altLang="en-US" sz="2500" u="sng" dirty="0">
              <a:solidFill>
                <a:srgbClr val="22458B"/>
              </a:solidFill>
              <a:latin typeface="Palatino Linotype" pitchFamily="18" charset="0"/>
              <a:ea typeface="ＭＳ Ｐゴシック" pitchFamily="34" charset="-128"/>
            </a:endParaRPr>
          </a:p>
        </p:txBody>
      </p:sp>
      <p:pic>
        <p:nvPicPr>
          <p:cNvPr id="1843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81455" y="228321"/>
            <a:ext cx="1391227" cy="128867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8943814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2"/>
          <p:cNvSpPr>
            <a:spLocks noGrp="1" noChangeArrowheads="1"/>
          </p:cNvSpPr>
          <p:nvPr>
            <p:ph type="title"/>
          </p:nvPr>
        </p:nvSpPr>
        <p:spPr>
          <a:xfrm>
            <a:off x="1371600" y="914400"/>
            <a:ext cx="7543800" cy="2590800"/>
          </a:xfrm>
        </p:spPr>
        <p:txBody>
          <a:bodyPr/>
          <a:lstStyle/>
          <a:p>
            <a:pPr eaLnBrk="1" hangingPunct="1"/>
            <a:r>
              <a:rPr lang="en-US" dirty="0"/>
              <a:t>Educational Benefits of Diverse Workforce</a:t>
            </a:r>
            <a:endParaRPr lang="en-US" dirty="0" smtClean="0"/>
          </a:p>
        </p:txBody>
      </p:sp>
    </p:spTree>
    <p:custDataLst>
      <p:tags r:id="rId1"/>
    </p:custDataLst>
    <p:extLst>
      <p:ext uri="{BB962C8B-B14F-4D97-AF65-F5344CB8AC3E}">
        <p14:creationId xmlns:p14="http://schemas.microsoft.com/office/powerpoint/2010/main" val="291777676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type="body" idx="1"/>
          </p:nvPr>
        </p:nvSpPr>
        <p:spPr>
          <a:xfrm>
            <a:off x="609600" y="1143000"/>
            <a:ext cx="7189932" cy="4352085"/>
          </a:xfrm>
        </p:spPr>
        <p:txBody>
          <a:bodyPr>
            <a:normAutofit fontScale="70000" lnSpcReduction="20000"/>
          </a:bodyPr>
          <a:lstStyle/>
          <a:p>
            <a:pPr marL="0" indent="0" algn="ctr">
              <a:lnSpc>
                <a:spcPct val="80000"/>
              </a:lnSpc>
              <a:buNone/>
              <a:defRPr/>
            </a:pPr>
            <a:endParaRPr lang="en-US" altLang="en-US" sz="3600" dirty="0">
              <a:solidFill>
                <a:schemeClr val="tx2"/>
              </a:solidFill>
              <a:latin typeface="Palatino Linotype" pitchFamily="18" charset="0"/>
            </a:endParaRPr>
          </a:p>
          <a:p>
            <a:pPr marL="0" indent="0" algn="ctr">
              <a:lnSpc>
                <a:spcPct val="80000"/>
              </a:lnSpc>
              <a:buNone/>
              <a:defRPr/>
            </a:pPr>
            <a:r>
              <a:rPr lang="en-US" altLang="en-US" sz="3600" dirty="0">
                <a:solidFill>
                  <a:schemeClr val="tx2"/>
                </a:solidFill>
                <a:latin typeface="Palatino Linotype" pitchFamily="18" charset="0"/>
              </a:rPr>
              <a:t>Studies prove the educational benefits </a:t>
            </a:r>
          </a:p>
          <a:p>
            <a:pPr marL="0" indent="0" algn="ctr">
              <a:lnSpc>
                <a:spcPct val="80000"/>
              </a:lnSpc>
              <a:buNone/>
              <a:defRPr/>
            </a:pPr>
            <a:r>
              <a:rPr lang="en-US" altLang="en-US" sz="3600" dirty="0">
                <a:solidFill>
                  <a:schemeClr val="tx2"/>
                </a:solidFill>
                <a:latin typeface="Palatino Linotype" pitchFamily="18" charset="0"/>
              </a:rPr>
              <a:t>of a diverse faculty.</a:t>
            </a:r>
          </a:p>
          <a:p>
            <a:pPr marL="0" indent="0" algn="ctr">
              <a:lnSpc>
                <a:spcPct val="80000"/>
              </a:lnSpc>
              <a:buNone/>
              <a:defRPr/>
            </a:pPr>
            <a:endParaRPr lang="en-US" altLang="en-US" sz="3600" dirty="0">
              <a:solidFill>
                <a:schemeClr val="tx2"/>
              </a:solidFill>
              <a:latin typeface="Palatino Linotype" pitchFamily="18" charset="0"/>
            </a:endParaRPr>
          </a:p>
          <a:p>
            <a:pPr marL="0" indent="0" algn="ctr">
              <a:lnSpc>
                <a:spcPct val="80000"/>
              </a:lnSpc>
              <a:buNone/>
              <a:defRPr/>
            </a:pPr>
            <a:r>
              <a:rPr lang="en-US" altLang="en-US" sz="3600" dirty="0">
                <a:solidFill>
                  <a:schemeClr val="tx2"/>
                </a:solidFill>
                <a:latin typeface="Palatino Linotype" pitchFamily="18" charset="0"/>
              </a:rPr>
              <a:t>Closing achievement gaps by </a:t>
            </a:r>
          </a:p>
          <a:p>
            <a:pPr marL="0" indent="0" algn="ctr">
              <a:lnSpc>
                <a:spcPct val="80000"/>
              </a:lnSpc>
              <a:buNone/>
              <a:defRPr/>
            </a:pPr>
            <a:r>
              <a:rPr lang="en-US" altLang="en-US" sz="4300" u="sng" dirty="0">
                <a:solidFill>
                  <a:schemeClr val="tx2"/>
                </a:solidFill>
                <a:latin typeface="Palatino Linotype" pitchFamily="18" charset="0"/>
              </a:rPr>
              <a:t>20-50% </a:t>
            </a:r>
          </a:p>
          <a:p>
            <a:pPr marL="0" indent="0" algn="ctr">
              <a:lnSpc>
                <a:spcPct val="80000"/>
              </a:lnSpc>
              <a:buNone/>
              <a:defRPr/>
            </a:pPr>
            <a:endParaRPr lang="en-US" altLang="en-US" sz="2800" u="sng" dirty="0">
              <a:solidFill>
                <a:schemeClr val="tx2"/>
              </a:solidFill>
              <a:latin typeface="Palatino Linotype" pitchFamily="18" charset="0"/>
            </a:endParaRPr>
          </a:p>
          <a:p>
            <a:pPr marL="0" indent="0" algn="ctr">
              <a:lnSpc>
                <a:spcPct val="80000"/>
              </a:lnSpc>
              <a:buNone/>
              <a:defRPr/>
            </a:pPr>
            <a:endParaRPr lang="en-US" altLang="en-US" sz="2800" u="sng" dirty="0">
              <a:solidFill>
                <a:schemeClr val="tx2"/>
              </a:solidFill>
              <a:latin typeface="Palatino Linotype" pitchFamily="18" charset="0"/>
            </a:endParaRPr>
          </a:p>
          <a:p>
            <a:pPr marL="0" indent="0">
              <a:lnSpc>
                <a:spcPct val="80000"/>
              </a:lnSpc>
              <a:buNone/>
              <a:defRPr/>
            </a:pPr>
            <a:r>
              <a:rPr lang="en-US" altLang="en-US" sz="2500" dirty="0" err="1">
                <a:solidFill>
                  <a:schemeClr val="tx2"/>
                </a:solidFill>
                <a:latin typeface="Palatino Linotype" pitchFamily="18" charset="0"/>
              </a:rPr>
              <a:t>Fairlie</a:t>
            </a:r>
            <a:r>
              <a:rPr lang="en-US" altLang="en-US" sz="2500" dirty="0">
                <a:solidFill>
                  <a:schemeClr val="tx2"/>
                </a:solidFill>
                <a:latin typeface="Palatino Linotype" pitchFamily="18" charset="0"/>
              </a:rPr>
              <a:t>, R. W., Hoffman, F., </a:t>
            </a:r>
            <a:r>
              <a:rPr lang="en-US" altLang="en-US" sz="2500" dirty="0" err="1">
                <a:solidFill>
                  <a:schemeClr val="tx2"/>
                </a:solidFill>
                <a:latin typeface="Palatino Linotype" pitchFamily="18" charset="0"/>
              </a:rPr>
              <a:t>Oreopoulos</a:t>
            </a:r>
            <a:r>
              <a:rPr lang="en-US" altLang="en-US" sz="2500" dirty="0">
                <a:solidFill>
                  <a:schemeClr val="tx2"/>
                </a:solidFill>
                <a:latin typeface="Palatino Linotype" pitchFamily="18" charset="0"/>
              </a:rPr>
              <a:t>, P. (2014). </a:t>
            </a:r>
            <a:r>
              <a:rPr lang="en-US" altLang="en-US" sz="2500" i="1" dirty="0">
                <a:solidFill>
                  <a:schemeClr val="tx2"/>
                </a:solidFill>
                <a:latin typeface="Palatino Linotype" pitchFamily="18" charset="0"/>
              </a:rPr>
              <a:t>A </a:t>
            </a:r>
          </a:p>
          <a:p>
            <a:pPr marL="0" indent="0">
              <a:lnSpc>
                <a:spcPct val="80000"/>
              </a:lnSpc>
              <a:buNone/>
              <a:defRPr/>
            </a:pPr>
            <a:r>
              <a:rPr lang="en-US" altLang="en-US" sz="2500" i="1" dirty="0">
                <a:solidFill>
                  <a:schemeClr val="tx2"/>
                </a:solidFill>
                <a:latin typeface="Palatino Linotype" pitchFamily="18" charset="0"/>
              </a:rPr>
              <a:t>Community College Instructor Like Me: Race and</a:t>
            </a:r>
            <a:r>
              <a:rPr lang="en-US" altLang="en-US" sz="2500" dirty="0">
                <a:solidFill>
                  <a:schemeClr val="tx2"/>
                </a:solidFill>
                <a:latin typeface="Palatino Linotype" pitchFamily="18" charset="0"/>
              </a:rPr>
              <a:t> </a:t>
            </a:r>
            <a:r>
              <a:rPr lang="en-US" altLang="en-US" sz="2500" i="1" dirty="0">
                <a:solidFill>
                  <a:schemeClr val="tx2"/>
                </a:solidFill>
                <a:latin typeface="Palatino Linotype" pitchFamily="18" charset="0"/>
              </a:rPr>
              <a:t>Ethnicity </a:t>
            </a:r>
          </a:p>
          <a:p>
            <a:pPr marL="0" indent="0">
              <a:lnSpc>
                <a:spcPct val="80000"/>
              </a:lnSpc>
              <a:buNone/>
              <a:defRPr/>
            </a:pPr>
            <a:r>
              <a:rPr lang="en-US" altLang="en-US" sz="2500" i="1" dirty="0">
                <a:solidFill>
                  <a:schemeClr val="tx2"/>
                </a:solidFill>
                <a:latin typeface="Palatino Linotype" pitchFamily="18" charset="0"/>
              </a:rPr>
              <a:t>Interactions in the Classroom. </a:t>
            </a:r>
          </a:p>
          <a:p>
            <a:pPr marL="0" indent="0">
              <a:lnSpc>
                <a:spcPct val="80000"/>
              </a:lnSpc>
              <a:buNone/>
              <a:defRPr/>
            </a:pPr>
            <a:r>
              <a:rPr lang="en-US" altLang="en-US" sz="2500" dirty="0">
                <a:solidFill>
                  <a:schemeClr val="tx2"/>
                </a:solidFill>
                <a:latin typeface="Palatino Linotype" pitchFamily="18" charset="0"/>
              </a:rPr>
              <a:t>American Economic Review, 104(8): 2567-2591</a:t>
            </a:r>
            <a:r>
              <a:rPr lang="en-US" altLang="en-US" sz="2500" dirty="0"/>
              <a:t>.  </a:t>
            </a:r>
          </a:p>
          <a:p>
            <a:pPr marL="0" indent="0">
              <a:lnSpc>
                <a:spcPct val="80000"/>
              </a:lnSpc>
              <a:defRPr/>
            </a:pPr>
            <a:endParaRPr lang="en-US" altLang="en-US" sz="1700" dirty="0"/>
          </a:p>
          <a:p>
            <a:pPr marL="0" indent="0">
              <a:lnSpc>
                <a:spcPct val="80000"/>
              </a:lnSpc>
              <a:buNone/>
              <a:defRPr/>
            </a:pPr>
            <a:r>
              <a:rPr lang="en-US" altLang="en-US" sz="2400" dirty="0">
                <a:latin typeface="Palatino Linotype" pitchFamily="18" charset="0"/>
                <a:cs typeface="Times New Roman" pitchFamily="9" charset="0"/>
              </a:rPr>
              <a:t>				</a:t>
            </a:r>
            <a:endParaRPr lang="en-US" altLang="en-US" sz="2400" dirty="0" smtClean="0">
              <a:latin typeface="Palatino Linotype" pitchFamily="18" charset="0"/>
              <a:cs typeface="Times New Roman" pitchFamily="9" charset="0"/>
            </a:endParaRPr>
          </a:p>
          <a:p>
            <a:pPr marL="0" indent="0">
              <a:lnSpc>
                <a:spcPct val="80000"/>
              </a:lnSpc>
              <a:buNone/>
              <a:defRPr/>
            </a:pPr>
            <a:r>
              <a:rPr lang="en-US" altLang="en-US" sz="2400" dirty="0" smtClean="0">
                <a:latin typeface="Palatino Linotype" pitchFamily="18" charset="0"/>
                <a:cs typeface="Times New Roman" pitchFamily="9" charset="0"/>
              </a:rPr>
              <a:t>Full article available at: </a:t>
            </a:r>
            <a:r>
              <a:rPr lang="en-US" altLang="en-US" sz="2400" u="sng" dirty="0" smtClean="0">
                <a:latin typeface="Palatino Linotype" pitchFamily="18" charset="0"/>
                <a:cs typeface="Times New Roman" pitchFamily="9" charset="0"/>
              </a:rPr>
              <a:t>http://people.ucsc.edu/~rfairlie/papers/ </a:t>
            </a:r>
            <a:endParaRPr lang="en-US" altLang="en-US" sz="1300" u="sng" dirty="0"/>
          </a:p>
          <a:p>
            <a:pPr marL="0" indent="0" algn="r">
              <a:lnSpc>
                <a:spcPct val="80000"/>
              </a:lnSpc>
              <a:buNone/>
              <a:defRPr/>
            </a:pPr>
            <a:endParaRPr lang="en-US" altLang="en-US" sz="1300" dirty="0"/>
          </a:p>
          <a:p>
            <a:pPr marL="0" indent="0">
              <a:lnSpc>
                <a:spcPct val="80000"/>
              </a:lnSpc>
              <a:buNone/>
              <a:defRPr/>
            </a:pPr>
            <a:endParaRPr lang="en-US" altLang="en-US" sz="1300" dirty="0">
              <a:latin typeface="Palatino Linotype" pitchFamily="18" charset="0"/>
            </a:endParaRPr>
          </a:p>
          <a:p>
            <a:pPr marL="0" indent="0">
              <a:lnSpc>
                <a:spcPct val="80000"/>
              </a:lnSpc>
              <a:defRPr/>
            </a:pPr>
            <a:endParaRPr lang="en-US" altLang="en-US" sz="1300" dirty="0">
              <a:latin typeface="Palatino Linotype" pitchFamily="18" charset="0"/>
            </a:endParaRPr>
          </a:p>
          <a:p>
            <a:pPr marL="0" indent="0">
              <a:lnSpc>
                <a:spcPct val="80000"/>
              </a:lnSpc>
              <a:buNone/>
              <a:defRPr/>
            </a:pPr>
            <a:r>
              <a:rPr lang="en-US" altLang="en-US" sz="500" dirty="0"/>
              <a:t> </a:t>
            </a:r>
          </a:p>
        </p:txBody>
      </p:sp>
    </p:spTree>
    <p:extLst>
      <p:ext uri="{BB962C8B-B14F-4D97-AF65-F5344CB8AC3E}">
        <p14:creationId xmlns:p14="http://schemas.microsoft.com/office/powerpoint/2010/main" val="110506593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1 Imagen" descr="GHSBtemplatePPTinterior.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9375" y="0"/>
            <a:ext cx="9223375" cy="6918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le 2"/>
          <p:cNvSpPr>
            <a:spLocks noGrp="1"/>
          </p:cNvSpPr>
          <p:nvPr>
            <p:ph type="title"/>
          </p:nvPr>
        </p:nvSpPr>
        <p:spPr/>
        <p:txBody>
          <a:bodyPr>
            <a:normAutofit fontScale="90000"/>
          </a:bodyPr>
          <a:lstStyle/>
          <a:p>
            <a:pPr>
              <a:defRPr/>
            </a:pPr>
            <a:r>
              <a:rPr lang="en-US" dirty="0" smtClean="0">
                <a:latin typeface="Palatino Linotype" panose="02040502050505030304" pitchFamily="18" charset="0"/>
              </a:rPr>
              <a:t/>
            </a:r>
            <a:br>
              <a:rPr lang="en-US" dirty="0" smtClean="0">
                <a:latin typeface="Palatino Linotype" panose="02040502050505030304" pitchFamily="18" charset="0"/>
              </a:rPr>
            </a:br>
            <a:r>
              <a:rPr lang="en-US" b="1" dirty="0">
                <a:latin typeface="Palatino Linotype" panose="02040502050505030304" pitchFamily="18" charset="0"/>
              </a:rPr>
              <a:t/>
            </a:r>
            <a:br>
              <a:rPr lang="en-US" b="1" dirty="0">
                <a:latin typeface="Palatino Linotype" panose="02040502050505030304" pitchFamily="18" charset="0"/>
              </a:rPr>
            </a:br>
            <a:endParaRPr lang="en-US" dirty="0"/>
          </a:p>
        </p:txBody>
      </p:sp>
      <p:sp>
        <p:nvSpPr>
          <p:cNvPr id="4" name="Content Placeholder 3"/>
          <p:cNvSpPr>
            <a:spLocks noGrp="1"/>
          </p:cNvSpPr>
          <p:nvPr>
            <p:ph idx="1"/>
          </p:nvPr>
        </p:nvSpPr>
        <p:spPr>
          <a:xfrm>
            <a:off x="7216" y="1599640"/>
            <a:ext cx="8957829" cy="4527176"/>
          </a:xfrm>
        </p:spPr>
        <p:txBody>
          <a:bodyPr>
            <a:noAutofit/>
          </a:bodyPr>
          <a:lstStyle/>
          <a:p>
            <a:pPr marL="0" indent="0">
              <a:buNone/>
              <a:defRPr/>
            </a:pPr>
            <a:endParaRPr lang="en-US" sz="4300" dirty="0">
              <a:latin typeface="Palatino Linotype" panose="02040502050505030304" pitchFamily="18" charset="0"/>
            </a:endParaRPr>
          </a:p>
          <a:p>
            <a:pPr marL="0" indent="0">
              <a:buNone/>
              <a:defRPr/>
            </a:pPr>
            <a:endParaRPr lang="en-US" sz="5100" dirty="0">
              <a:latin typeface="Palatino Linotype" panose="02040502050505030304" pitchFamily="18" charset="0"/>
            </a:endParaRPr>
          </a:p>
          <a:p>
            <a:pPr>
              <a:defRPr/>
            </a:pPr>
            <a:endParaRPr lang="en-US" sz="5100" dirty="0">
              <a:latin typeface="Palatino Linotype" panose="02040502050505030304" pitchFamily="18" charset="0"/>
            </a:endParaRPr>
          </a:p>
          <a:p>
            <a:pPr marL="0" indent="0">
              <a:buNone/>
              <a:defRPr/>
            </a:pPr>
            <a:r>
              <a:rPr lang="en-US" dirty="0" smtClean="0"/>
              <a:t> </a:t>
            </a:r>
            <a:endParaRPr lang="en-US" dirty="0"/>
          </a:p>
        </p:txBody>
      </p:sp>
      <p:sp>
        <p:nvSpPr>
          <p:cNvPr id="23558" name="TextBox 6"/>
          <p:cNvSpPr txBox="1">
            <a:spLocks noChangeArrowheads="1"/>
          </p:cNvSpPr>
          <p:nvPr/>
        </p:nvSpPr>
        <p:spPr bwMode="auto">
          <a:xfrm>
            <a:off x="503671" y="256335"/>
            <a:ext cx="8208818" cy="1068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9" tIns="45714" rIns="91429" bIns="45714">
            <a:spAutoFit/>
          </a:bodyPr>
          <a:lstStyle>
            <a:lvl1pPr eaLnBrk="0" hangingPunct="0">
              <a:spcBef>
                <a:spcPct val="20000"/>
              </a:spcBef>
              <a:buClr>
                <a:srgbClr val="F7DA01"/>
              </a:buClr>
              <a:buSzPct val="50000"/>
              <a:buFont typeface="Monotype Sorts" pitchFamily="9" charset="2"/>
              <a:buChar char="n"/>
              <a:defRPr kumimoji="1" sz="2200">
                <a:solidFill>
                  <a:srgbClr val="FFFFFF"/>
                </a:solidFill>
                <a:latin typeface="Arial" charset="0"/>
                <a:ea typeface="ＭＳ Ｐゴシック" pitchFamily="34" charset="-128"/>
              </a:defRPr>
            </a:lvl1pPr>
            <a:lvl2pPr marL="742950" indent="-285750" eaLnBrk="0" hangingPunct="0">
              <a:spcBef>
                <a:spcPct val="20000"/>
              </a:spcBef>
              <a:buChar char="–"/>
              <a:defRPr kumimoji="1" sz="2000">
                <a:solidFill>
                  <a:srgbClr val="FFFFFF"/>
                </a:solidFill>
                <a:latin typeface="Arial" charset="0"/>
                <a:ea typeface="ＭＳ Ｐゴシック" pitchFamily="34" charset="-128"/>
              </a:defRPr>
            </a:lvl2pPr>
            <a:lvl3pPr marL="1143000" indent="-228600" eaLnBrk="0" hangingPunct="0">
              <a:spcBef>
                <a:spcPct val="20000"/>
              </a:spcBef>
              <a:buChar char="•"/>
              <a:defRPr kumimoji="1" sz="2400">
                <a:solidFill>
                  <a:srgbClr val="FFFFFF"/>
                </a:solidFill>
                <a:latin typeface="Arial" charset="0"/>
                <a:ea typeface="ＭＳ Ｐゴシック" pitchFamily="34" charset="-128"/>
              </a:defRPr>
            </a:lvl3pPr>
            <a:lvl4pPr marL="1600200" indent="-228600" eaLnBrk="0" hangingPunct="0">
              <a:spcBef>
                <a:spcPct val="20000"/>
              </a:spcBef>
              <a:buChar char="–"/>
              <a:defRPr kumimoji="1" sz="1600">
                <a:solidFill>
                  <a:srgbClr val="FFFFFF"/>
                </a:solidFill>
                <a:latin typeface="Arial" charset="0"/>
                <a:ea typeface="ＭＳ Ｐゴシック" pitchFamily="34" charset="-128"/>
              </a:defRPr>
            </a:lvl4pPr>
            <a:lvl5pPr marL="2057400" indent="-228600" eaLnBrk="0" hangingPunct="0">
              <a:spcBef>
                <a:spcPct val="20000"/>
              </a:spcBef>
              <a:buChar char="»"/>
              <a:defRPr kumimoji="1" sz="1300">
                <a:solidFill>
                  <a:srgbClr val="FFFFFF"/>
                </a:solidFill>
                <a:latin typeface="Arial" charset="0"/>
                <a:ea typeface="ＭＳ Ｐゴシック" pitchFamily="34" charset="-128"/>
              </a:defRPr>
            </a:lvl5pPr>
            <a:lvl6pPr marL="2514600" indent="-228600" eaLnBrk="0" fontAlgn="base" hangingPunct="0">
              <a:spcBef>
                <a:spcPct val="20000"/>
              </a:spcBef>
              <a:spcAft>
                <a:spcPct val="0"/>
              </a:spcAft>
              <a:buChar char="»"/>
              <a:defRPr kumimoji="1" sz="1300">
                <a:solidFill>
                  <a:srgbClr val="FFFFFF"/>
                </a:solidFill>
                <a:latin typeface="Arial" charset="0"/>
                <a:ea typeface="ＭＳ Ｐゴシック" pitchFamily="34" charset="-128"/>
              </a:defRPr>
            </a:lvl6pPr>
            <a:lvl7pPr marL="2971800" indent="-228600" eaLnBrk="0" fontAlgn="base" hangingPunct="0">
              <a:spcBef>
                <a:spcPct val="20000"/>
              </a:spcBef>
              <a:spcAft>
                <a:spcPct val="0"/>
              </a:spcAft>
              <a:buChar char="»"/>
              <a:defRPr kumimoji="1" sz="1300">
                <a:solidFill>
                  <a:srgbClr val="FFFFFF"/>
                </a:solidFill>
                <a:latin typeface="Arial" charset="0"/>
                <a:ea typeface="ＭＳ Ｐゴシック" pitchFamily="34" charset="-128"/>
              </a:defRPr>
            </a:lvl7pPr>
            <a:lvl8pPr marL="3429000" indent="-228600" eaLnBrk="0" fontAlgn="base" hangingPunct="0">
              <a:spcBef>
                <a:spcPct val="20000"/>
              </a:spcBef>
              <a:spcAft>
                <a:spcPct val="0"/>
              </a:spcAft>
              <a:buChar char="»"/>
              <a:defRPr kumimoji="1" sz="1300">
                <a:solidFill>
                  <a:srgbClr val="FFFFFF"/>
                </a:solidFill>
                <a:latin typeface="Arial" charset="0"/>
                <a:ea typeface="ＭＳ Ｐゴシック" pitchFamily="34" charset="-128"/>
              </a:defRPr>
            </a:lvl8pPr>
            <a:lvl9pPr marL="3886200" indent="-228600" eaLnBrk="0" fontAlgn="base" hangingPunct="0">
              <a:spcBef>
                <a:spcPct val="20000"/>
              </a:spcBef>
              <a:spcAft>
                <a:spcPct val="0"/>
              </a:spcAft>
              <a:buChar char="»"/>
              <a:defRPr kumimoji="1" sz="1300">
                <a:solidFill>
                  <a:srgbClr val="FFFFFF"/>
                </a:solidFill>
                <a:latin typeface="Arial" charset="0"/>
                <a:ea typeface="ＭＳ Ｐゴシック" pitchFamily="34" charset="-128"/>
              </a:defRPr>
            </a:lvl9pPr>
          </a:lstStyle>
          <a:p>
            <a:pPr algn="ctr" eaLnBrk="1" hangingPunct="1">
              <a:spcBef>
                <a:spcPct val="0"/>
              </a:spcBef>
              <a:buClrTx/>
              <a:buSzTx/>
              <a:buFontTx/>
              <a:buNone/>
            </a:pPr>
            <a:r>
              <a:rPr kumimoji="0" lang="en-US" altLang="en-US" sz="4000">
                <a:solidFill>
                  <a:schemeClr val="bg1"/>
                </a:solidFill>
                <a:latin typeface="Palatino Linotype" pitchFamily="18" charset="0"/>
              </a:rPr>
              <a:t>For Team Effectiveness</a:t>
            </a:r>
          </a:p>
          <a:p>
            <a:pPr eaLnBrk="1" hangingPunct="1">
              <a:spcBef>
                <a:spcPct val="0"/>
              </a:spcBef>
              <a:buClrTx/>
              <a:buSzTx/>
              <a:buFontTx/>
              <a:buNone/>
            </a:pPr>
            <a:endParaRPr kumimoji="0" lang="en-US" altLang="en-US" sz="2400">
              <a:solidFill>
                <a:schemeClr val="tx1"/>
              </a:solidFill>
            </a:endParaRPr>
          </a:p>
        </p:txBody>
      </p:sp>
      <p:sp>
        <p:nvSpPr>
          <p:cNvPr id="23559" name="TextBox 9"/>
          <p:cNvSpPr txBox="1">
            <a:spLocks noChangeArrowheads="1"/>
          </p:cNvSpPr>
          <p:nvPr/>
        </p:nvSpPr>
        <p:spPr bwMode="auto">
          <a:xfrm>
            <a:off x="8532091" y="2924736"/>
            <a:ext cx="288636" cy="4580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9" tIns="45714" rIns="91429" bIns="45714">
            <a:spAutoFit/>
          </a:bodyPr>
          <a:lstStyle>
            <a:lvl1pPr eaLnBrk="0" hangingPunct="0">
              <a:spcBef>
                <a:spcPct val="20000"/>
              </a:spcBef>
              <a:buClr>
                <a:srgbClr val="F7DA01"/>
              </a:buClr>
              <a:buSzPct val="50000"/>
              <a:buFont typeface="Monotype Sorts" pitchFamily="9" charset="2"/>
              <a:buChar char="n"/>
              <a:defRPr kumimoji="1" sz="2200">
                <a:solidFill>
                  <a:srgbClr val="FFFFFF"/>
                </a:solidFill>
                <a:latin typeface="Arial" charset="0"/>
                <a:ea typeface="ＭＳ Ｐゴシック" pitchFamily="34" charset="-128"/>
              </a:defRPr>
            </a:lvl1pPr>
            <a:lvl2pPr marL="742950" indent="-285750" eaLnBrk="0" hangingPunct="0">
              <a:spcBef>
                <a:spcPct val="20000"/>
              </a:spcBef>
              <a:buChar char="–"/>
              <a:defRPr kumimoji="1" sz="2000">
                <a:solidFill>
                  <a:srgbClr val="FFFFFF"/>
                </a:solidFill>
                <a:latin typeface="Arial" charset="0"/>
                <a:ea typeface="ＭＳ Ｐゴシック" pitchFamily="34" charset="-128"/>
              </a:defRPr>
            </a:lvl2pPr>
            <a:lvl3pPr marL="1143000" indent="-228600" eaLnBrk="0" hangingPunct="0">
              <a:spcBef>
                <a:spcPct val="20000"/>
              </a:spcBef>
              <a:buChar char="•"/>
              <a:defRPr kumimoji="1" sz="2400">
                <a:solidFill>
                  <a:srgbClr val="FFFFFF"/>
                </a:solidFill>
                <a:latin typeface="Arial" charset="0"/>
                <a:ea typeface="ＭＳ Ｐゴシック" pitchFamily="34" charset="-128"/>
              </a:defRPr>
            </a:lvl3pPr>
            <a:lvl4pPr marL="1600200" indent="-228600" eaLnBrk="0" hangingPunct="0">
              <a:spcBef>
                <a:spcPct val="20000"/>
              </a:spcBef>
              <a:buChar char="–"/>
              <a:defRPr kumimoji="1" sz="1600">
                <a:solidFill>
                  <a:srgbClr val="FFFFFF"/>
                </a:solidFill>
                <a:latin typeface="Arial" charset="0"/>
                <a:ea typeface="ＭＳ Ｐゴシック" pitchFamily="34" charset="-128"/>
              </a:defRPr>
            </a:lvl4pPr>
            <a:lvl5pPr marL="2057400" indent="-228600" eaLnBrk="0" hangingPunct="0">
              <a:spcBef>
                <a:spcPct val="20000"/>
              </a:spcBef>
              <a:buChar char="»"/>
              <a:defRPr kumimoji="1" sz="1300">
                <a:solidFill>
                  <a:srgbClr val="FFFFFF"/>
                </a:solidFill>
                <a:latin typeface="Arial" charset="0"/>
                <a:ea typeface="ＭＳ Ｐゴシック" pitchFamily="34" charset="-128"/>
              </a:defRPr>
            </a:lvl5pPr>
            <a:lvl6pPr marL="2514600" indent="-228600" eaLnBrk="0" fontAlgn="base" hangingPunct="0">
              <a:spcBef>
                <a:spcPct val="20000"/>
              </a:spcBef>
              <a:spcAft>
                <a:spcPct val="0"/>
              </a:spcAft>
              <a:buChar char="»"/>
              <a:defRPr kumimoji="1" sz="1300">
                <a:solidFill>
                  <a:srgbClr val="FFFFFF"/>
                </a:solidFill>
                <a:latin typeface="Arial" charset="0"/>
                <a:ea typeface="ＭＳ Ｐゴシック" pitchFamily="34" charset="-128"/>
              </a:defRPr>
            </a:lvl6pPr>
            <a:lvl7pPr marL="2971800" indent="-228600" eaLnBrk="0" fontAlgn="base" hangingPunct="0">
              <a:spcBef>
                <a:spcPct val="20000"/>
              </a:spcBef>
              <a:spcAft>
                <a:spcPct val="0"/>
              </a:spcAft>
              <a:buChar char="»"/>
              <a:defRPr kumimoji="1" sz="1300">
                <a:solidFill>
                  <a:srgbClr val="FFFFFF"/>
                </a:solidFill>
                <a:latin typeface="Arial" charset="0"/>
                <a:ea typeface="ＭＳ Ｐゴシック" pitchFamily="34" charset="-128"/>
              </a:defRPr>
            </a:lvl7pPr>
            <a:lvl8pPr marL="3429000" indent="-228600" eaLnBrk="0" fontAlgn="base" hangingPunct="0">
              <a:spcBef>
                <a:spcPct val="20000"/>
              </a:spcBef>
              <a:spcAft>
                <a:spcPct val="0"/>
              </a:spcAft>
              <a:buChar char="»"/>
              <a:defRPr kumimoji="1" sz="1300">
                <a:solidFill>
                  <a:srgbClr val="FFFFFF"/>
                </a:solidFill>
                <a:latin typeface="Arial" charset="0"/>
                <a:ea typeface="ＭＳ Ｐゴシック" pitchFamily="34" charset="-128"/>
              </a:defRPr>
            </a:lvl8pPr>
            <a:lvl9pPr marL="3886200" indent="-228600" eaLnBrk="0" fontAlgn="base" hangingPunct="0">
              <a:spcBef>
                <a:spcPct val="20000"/>
              </a:spcBef>
              <a:spcAft>
                <a:spcPct val="0"/>
              </a:spcAft>
              <a:buChar char="»"/>
              <a:defRPr kumimoji="1" sz="1300">
                <a:solidFill>
                  <a:srgbClr val="FFFFFF"/>
                </a:solidFill>
                <a:latin typeface="Arial" charset="0"/>
                <a:ea typeface="ＭＳ Ｐゴシック" pitchFamily="34" charset="-128"/>
              </a:defRPr>
            </a:lvl9pPr>
          </a:lstStyle>
          <a:p>
            <a:pPr eaLnBrk="1" hangingPunct="1">
              <a:spcBef>
                <a:spcPct val="0"/>
              </a:spcBef>
              <a:buClrTx/>
              <a:buSzTx/>
              <a:buFontTx/>
              <a:buNone/>
            </a:pPr>
            <a:endParaRPr kumimoji="0" lang="en-US" altLang="en-US" sz="2400">
              <a:solidFill>
                <a:schemeClr val="tx1"/>
              </a:solidFill>
            </a:endParaRPr>
          </a:p>
        </p:txBody>
      </p:sp>
      <p:pic>
        <p:nvPicPr>
          <p:cNvPr id="23560" name="Picture 4" descr="chart"/>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375" y="1269066"/>
            <a:ext cx="9223375" cy="42484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61" name="Rectangle 13"/>
          <p:cNvSpPr>
            <a:spLocks noChangeArrowheads="1"/>
          </p:cNvSpPr>
          <p:nvPr/>
        </p:nvSpPr>
        <p:spPr bwMode="auto">
          <a:xfrm>
            <a:off x="457489" y="5616948"/>
            <a:ext cx="7354455" cy="8250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9" tIns="45714" rIns="91429" bIns="45714">
            <a:spAutoFit/>
          </a:bodyPr>
          <a:lstStyle>
            <a:lvl1pPr eaLnBrk="0" hangingPunct="0">
              <a:spcBef>
                <a:spcPct val="20000"/>
              </a:spcBef>
              <a:buClr>
                <a:srgbClr val="F7DA01"/>
              </a:buClr>
              <a:buSzPct val="50000"/>
              <a:buFont typeface="Monotype Sorts" pitchFamily="9" charset="2"/>
              <a:buChar char="n"/>
              <a:defRPr kumimoji="1" sz="2200">
                <a:solidFill>
                  <a:srgbClr val="FFFFFF"/>
                </a:solidFill>
                <a:latin typeface="Arial" charset="0"/>
                <a:ea typeface="ＭＳ Ｐゴシック" pitchFamily="34" charset="-128"/>
              </a:defRPr>
            </a:lvl1pPr>
            <a:lvl2pPr marL="742950" indent="-285750" eaLnBrk="0" hangingPunct="0">
              <a:spcBef>
                <a:spcPct val="20000"/>
              </a:spcBef>
              <a:buChar char="–"/>
              <a:defRPr kumimoji="1" sz="2000">
                <a:solidFill>
                  <a:srgbClr val="FFFFFF"/>
                </a:solidFill>
                <a:latin typeface="Arial" charset="0"/>
                <a:ea typeface="ＭＳ Ｐゴシック" pitchFamily="34" charset="-128"/>
              </a:defRPr>
            </a:lvl2pPr>
            <a:lvl3pPr marL="1143000" indent="-228600" eaLnBrk="0" hangingPunct="0">
              <a:spcBef>
                <a:spcPct val="20000"/>
              </a:spcBef>
              <a:buChar char="•"/>
              <a:defRPr kumimoji="1" sz="2400">
                <a:solidFill>
                  <a:srgbClr val="FFFFFF"/>
                </a:solidFill>
                <a:latin typeface="Arial" charset="0"/>
                <a:ea typeface="ＭＳ Ｐゴシック" pitchFamily="34" charset="-128"/>
              </a:defRPr>
            </a:lvl3pPr>
            <a:lvl4pPr marL="1600200" indent="-228600" eaLnBrk="0" hangingPunct="0">
              <a:spcBef>
                <a:spcPct val="20000"/>
              </a:spcBef>
              <a:buChar char="–"/>
              <a:defRPr kumimoji="1" sz="1600">
                <a:solidFill>
                  <a:srgbClr val="FFFFFF"/>
                </a:solidFill>
                <a:latin typeface="Arial" charset="0"/>
                <a:ea typeface="ＭＳ Ｐゴシック" pitchFamily="34" charset="-128"/>
              </a:defRPr>
            </a:lvl4pPr>
            <a:lvl5pPr marL="2057400" indent="-228600" eaLnBrk="0" hangingPunct="0">
              <a:spcBef>
                <a:spcPct val="20000"/>
              </a:spcBef>
              <a:buChar char="»"/>
              <a:defRPr kumimoji="1" sz="1300">
                <a:solidFill>
                  <a:srgbClr val="FFFFFF"/>
                </a:solidFill>
                <a:latin typeface="Arial" charset="0"/>
                <a:ea typeface="ＭＳ Ｐゴシック" pitchFamily="34" charset="-128"/>
              </a:defRPr>
            </a:lvl5pPr>
            <a:lvl6pPr marL="2514600" indent="-228600" eaLnBrk="0" fontAlgn="base" hangingPunct="0">
              <a:spcBef>
                <a:spcPct val="20000"/>
              </a:spcBef>
              <a:spcAft>
                <a:spcPct val="0"/>
              </a:spcAft>
              <a:buChar char="»"/>
              <a:defRPr kumimoji="1" sz="1300">
                <a:solidFill>
                  <a:srgbClr val="FFFFFF"/>
                </a:solidFill>
                <a:latin typeface="Arial" charset="0"/>
                <a:ea typeface="ＭＳ Ｐゴシック" pitchFamily="34" charset="-128"/>
              </a:defRPr>
            </a:lvl6pPr>
            <a:lvl7pPr marL="2971800" indent="-228600" eaLnBrk="0" fontAlgn="base" hangingPunct="0">
              <a:spcBef>
                <a:spcPct val="20000"/>
              </a:spcBef>
              <a:spcAft>
                <a:spcPct val="0"/>
              </a:spcAft>
              <a:buChar char="»"/>
              <a:defRPr kumimoji="1" sz="1300">
                <a:solidFill>
                  <a:srgbClr val="FFFFFF"/>
                </a:solidFill>
                <a:latin typeface="Arial" charset="0"/>
                <a:ea typeface="ＭＳ Ｐゴシック" pitchFamily="34" charset="-128"/>
              </a:defRPr>
            </a:lvl7pPr>
            <a:lvl8pPr marL="3429000" indent="-228600" eaLnBrk="0" fontAlgn="base" hangingPunct="0">
              <a:spcBef>
                <a:spcPct val="20000"/>
              </a:spcBef>
              <a:spcAft>
                <a:spcPct val="0"/>
              </a:spcAft>
              <a:buChar char="»"/>
              <a:defRPr kumimoji="1" sz="1300">
                <a:solidFill>
                  <a:srgbClr val="FFFFFF"/>
                </a:solidFill>
                <a:latin typeface="Arial" charset="0"/>
                <a:ea typeface="ＭＳ Ｐゴシック" pitchFamily="34" charset="-128"/>
              </a:defRPr>
            </a:lvl8pPr>
            <a:lvl9pPr marL="3886200" indent="-228600" eaLnBrk="0" fontAlgn="base" hangingPunct="0">
              <a:spcBef>
                <a:spcPct val="20000"/>
              </a:spcBef>
              <a:spcAft>
                <a:spcPct val="0"/>
              </a:spcAft>
              <a:buChar char="»"/>
              <a:defRPr kumimoji="1" sz="1300">
                <a:solidFill>
                  <a:srgbClr val="FFFFFF"/>
                </a:solidFill>
                <a:latin typeface="Arial" charset="0"/>
                <a:ea typeface="ＭＳ Ｐゴシック" pitchFamily="34" charset="-128"/>
              </a:defRPr>
            </a:lvl9pPr>
          </a:lstStyle>
          <a:p>
            <a:pPr eaLnBrk="1" hangingPunct="1">
              <a:spcBef>
                <a:spcPct val="0"/>
              </a:spcBef>
              <a:buClrTx/>
              <a:buSzTx/>
              <a:buFontTx/>
              <a:buNone/>
            </a:pPr>
            <a:r>
              <a:rPr kumimoji="0" lang="en-US" altLang="en-US" sz="2400" dirty="0">
                <a:solidFill>
                  <a:schemeClr val="tx2"/>
                </a:solidFill>
              </a:rPr>
              <a:t>http://www.mckinsey.com/insights/organization/why_diversity_matters</a:t>
            </a:r>
          </a:p>
        </p:txBody>
      </p:sp>
    </p:spTree>
    <p:extLst>
      <p:ext uri="{BB962C8B-B14F-4D97-AF65-F5344CB8AC3E}">
        <p14:creationId xmlns:p14="http://schemas.microsoft.com/office/powerpoint/2010/main" val="116374409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2"/>
          <p:cNvSpPr>
            <a:spLocks noGrp="1" noChangeArrowheads="1"/>
          </p:cNvSpPr>
          <p:nvPr>
            <p:ph type="title"/>
          </p:nvPr>
        </p:nvSpPr>
        <p:spPr>
          <a:xfrm>
            <a:off x="1371600" y="914400"/>
            <a:ext cx="7543800" cy="2590800"/>
          </a:xfrm>
        </p:spPr>
        <p:txBody>
          <a:bodyPr/>
          <a:lstStyle/>
          <a:p>
            <a:pPr eaLnBrk="1" hangingPunct="1"/>
            <a:r>
              <a:rPr lang="en-US" dirty="0" smtClean="0"/>
              <a:t>Elimination of bias in hiring decisions</a:t>
            </a:r>
          </a:p>
        </p:txBody>
      </p:sp>
    </p:spTree>
    <p:custDataLst>
      <p:tags r:id="rId1"/>
    </p:custDataLst>
    <p:extLst>
      <p:ext uri="{BB962C8B-B14F-4D97-AF65-F5344CB8AC3E}">
        <p14:creationId xmlns:p14="http://schemas.microsoft.com/office/powerpoint/2010/main" val="2707036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3" name="Rectangle 2"/>
          <p:cNvSpPr>
            <a:spLocks noGrp="1" noChangeArrowheads="1"/>
          </p:cNvSpPr>
          <p:nvPr>
            <p:ph type="title"/>
          </p:nvPr>
        </p:nvSpPr>
        <p:spPr/>
        <p:txBody>
          <a:bodyPr/>
          <a:lstStyle/>
          <a:p>
            <a:pPr eaLnBrk="1" hangingPunct="1"/>
            <a:r>
              <a:rPr lang="en-US" smtClean="0"/>
              <a:t>Today’s Agenda</a:t>
            </a:r>
          </a:p>
        </p:txBody>
      </p:sp>
      <p:sp>
        <p:nvSpPr>
          <p:cNvPr id="18434" name="Rectangle 3"/>
          <p:cNvSpPr>
            <a:spLocks noGrp="1" noChangeArrowheads="1"/>
          </p:cNvSpPr>
          <p:nvPr>
            <p:ph type="body" idx="1"/>
          </p:nvPr>
        </p:nvSpPr>
        <p:spPr/>
        <p:txBody>
          <a:bodyPr/>
          <a:lstStyle/>
          <a:p>
            <a:pPr eaLnBrk="1" hangingPunct="1"/>
            <a:r>
              <a:rPr lang="en-US" dirty="0" smtClean="0"/>
              <a:t>Federal and state EEO laws, including Title 5</a:t>
            </a:r>
          </a:p>
          <a:p>
            <a:pPr eaLnBrk="1" hangingPunct="1"/>
            <a:r>
              <a:rPr lang="en-US" dirty="0" smtClean="0"/>
              <a:t>Educational benefits of workforce diversity</a:t>
            </a:r>
            <a:endParaRPr lang="en-US" dirty="0"/>
          </a:p>
          <a:p>
            <a:pPr eaLnBrk="1" hangingPunct="1"/>
            <a:r>
              <a:rPr lang="en-US" dirty="0" smtClean="0"/>
              <a:t>Elimination of bias in hiring decisions</a:t>
            </a:r>
          </a:p>
          <a:p>
            <a:pPr eaLnBrk="1" hangingPunct="1"/>
            <a:r>
              <a:rPr lang="en-US" dirty="0" smtClean="0"/>
              <a:t>Best practices in serving on a screening/interview committee</a:t>
            </a:r>
          </a:p>
          <a:p>
            <a:pPr lvl="1" eaLnBrk="1" hangingPunct="1"/>
            <a:r>
              <a:rPr lang="en-US" dirty="0" smtClean="0"/>
              <a:t>Discuss logistics of recruiting process</a:t>
            </a:r>
          </a:p>
          <a:p>
            <a:pPr lvl="1" eaLnBrk="1" hangingPunct="1"/>
            <a:r>
              <a:rPr lang="en-US" dirty="0" smtClean="0"/>
              <a:t>Review committee decisions and next steps</a:t>
            </a:r>
          </a:p>
        </p:txBody>
      </p:sp>
    </p:spTree>
    <p:custDataLst>
      <p:tags r:id="rId1"/>
    </p:custData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Implicit bias tests</a:t>
            </a:r>
            <a:endParaRPr lang="en-US" dirty="0"/>
          </a:p>
        </p:txBody>
      </p:sp>
      <p:sp>
        <p:nvSpPr>
          <p:cNvPr id="3" name="Content Placeholder 2"/>
          <p:cNvSpPr>
            <a:spLocks noGrp="1"/>
          </p:cNvSpPr>
          <p:nvPr>
            <p:ph idx="1"/>
          </p:nvPr>
        </p:nvSpPr>
        <p:spPr/>
        <p:txBody>
          <a:bodyPr/>
          <a:lstStyle/>
          <a:p>
            <a:r>
              <a:rPr lang="en-US" dirty="0"/>
              <a:t>Project Implicit is a non-profit organization and international collaboration between researchers who are interested in implicit social cognition - thoughts and feelings outside of conscious awareness and control. The goal of the organization is to educate the public about hidden biases and to provide a “virtual laboratory” for collecting data on the Internet</a:t>
            </a:r>
            <a:r>
              <a:rPr lang="en-US" dirty="0" smtClean="0"/>
              <a:t>. </a:t>
            </a:r>
          </a:p>
          <a:p>
            <a:pPr marL="0" indent="0">
              <a:buNone/>
            </a:pPr>
            <a:endParaRPr lang="en-US" dirty="0" smtClean="0">
              <a:hlinkClick r:id="rId3"/>
            </a:endParaRPr>
          </a:p>
          <a:p>
            <a:pPr marL="0" indent="0">
              <a:buNone/>
            </a:pPr>
            <a:r>
              <a:rPr lang="en-US" dirty="0" smtClean="0">
                <a:hlinkClick r:id="rId3"/>
              </a:rPr>
              <a:t>https://implicit.harvard.edu/implicit/takeatest.html</a:t>
            </a:r>
            <a:r>
              <a:rPr lang="en-US" dirty="0" smtClean="0"/>
              <a:t> </a:t>
            </a:r>
            <a:endParaRPr lang="en-US" dirty="0"/>
          </a:p>
        </p:txBody>
      </p:sp>
    </p:spTree>
    <p:extLst>
      <p:ext uri="{BB962C8B-B14F-4D97-AF65-F5344CB8AC3E}">
        <p14:creationId xmlns:p14="http://schemas.microsoft.com/office/powerpoint/2010/main" val="19766125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2"/>
          <p:cNvSpPr>
            <a:spLocks noGrp="1" noChangeArrowheads="1"/>
          </p:cNvSpPr>
          <p:nvPr>
            <p:ph type="title"/>
          </p:nvPr>
        </p:nvSpPr>
        <p:spPr>
          <a:xfrm>
            <a:off x="1371600" y="914400"/>
            <a:ext cx="7543800" cy="2590800"/>
          </a:xfrm>
        </p:spPr>
        <p:txBody>
          <a:bodyPr/>
          <a:lstStyle/>
          <a:p>
            <a:pPr eaLnBrk="1" hangingPunct="1"/>
            <a:r>
              <a:rPr lang="en-US" dirty="0" smtClean="0"/>
              <a:t>Best Practices in Serving on a Screening/Interview Committee</a:t>
            </a:r>
          </a:p>
        </p:txBody>
      </p:sp>
    </p:spTree>
    <p:custDataLst>
      <p:tags r:id="rId1"/>
    </p:custDataLst>
    <p:extLst>
      <p:ext uri="{BB962C8B-B14F-4D97-AF65-F5344CB8AC3E}">
        <p14:creationId xmlns:p14="http://schemas.microsoft.com/office/powerpoint/2010/main" val="184155713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2"/>
          <p:cNvSpPr>
            <a:spLocks noGrp="1" noChangeArrowheads="1"/>
          </p:cNvSpPr>
          <p:nvPr>
            <p:ph type="title" idx="4294967295"/>
          </p:nvPr>
        </p:nvSpPr>
        <p:spPr>
          <a:xfrm>
            <a:off x="1371600" y="1752600"/>
            <a:ext cx="7543800" cy="2590800"/>
          </a:xfrm>
        </p:spPr>
        <p:txBody>
          <a:bodyPr/>
          <a:lstStyle/>
          <a:p>
            <a:pPr eaLnBrk="1" hangingPunct="1"/>
            <a:r>
              <a:rPr lang="en-US" smtClean="0"/>
              <a:t>MiraCosta’s Equal Opportunity </a:t>
            </a:r>
            <a:br>
              <a:rPr lang="en-US" smtClean="0"/>
            </a:br>
            <a:r>
              <a:rPr lang="en-US" smtClean="0"/>
              <a:t>Employment Plan</a:t>
            </a:r>
          </a:p>
        </p:txBody>
      </p:sp>
    </p:spTree>
    <p:custDataLst>
      <p:tags r:id="rId1"/>
    </p:custData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2"/>
          <p:cNvSpPr>
            <a:spLocks noGrp="1" noChangeArrowheads="1"/>
          </p:cNvSpPr>
          <p:nvPr>
            <p:ph type="title"/>
          </p:nvPr>
        </p:nvSpPr>
        <p:spPr/>
        <p:txBody>
          <a:bodyPr/>
          <a:lstStyle/>
          <a:p>
            <a:pPr eaLnBrk="1" hangingPunct="1"/>
            <a:r>
              <a:rPr lang="en-US" smtClean="0"/>
              <a:t>Our goal</a:t>
            </a:r>
          </a:p>
        </p:txBody>
      </p:sp>
      <p:sp>
        <p:nvSpPr>
          <p:cNvPr id="73730" name="Rectangle 3"/>
          <p:cNvSpPr>
            <a:spLocks noGrp="1" noChangeArrowheads="1"/>
          </p:cNvSpPr>
          <p:nvPr>
            <p:ph type="body" idx="1"/>
          </p:nvPr>
        </p:nvSpPr>
        <p:spPr/>
        <p:txBody>
          <a:bodyPr/>
          <a:lstStyle/>
          <a:p>
            <a:pPr eaLnBrk="1" hangingPunct="1"/>
            <a:r>
              <a:rPr lang="en-US" smtClean="0"/>
              <a:t>The District’s goal is a working and academic environment that is: </a:t>
            </a:r>
          </a:p>
          <a:p>
            <a:pPr lvl="1" eaLnBrk="1" hangingPunct="1"/>
            <a:r>
              <a:rPr lang="en-US" smtClean="0"/>
              <a:t>welcoming to all</a:t>
            </a:r>
          </a:p>
          <a:p>
            <a:pPr lvl="1" eaLnBrk="1" hangingPunct="1"/>
            <a:r>
              <a:rPr lang="en-US" smtClean="0"/>
              <a:t>fosters diversity and </a:t>
            </a:r>
          </a:p>
          <a:p>
            <a:pPr lvl="1" eaLnBrk="1" hangingPunct="1"/>
            <a:r>
              <a:rPr lang="en-US" smtClean="0"/>
              <a:t>promotes excellence. </a:t>
            </a:r>
          </a:p>
          <a:p>
            <a:pPr eaLnBrk="1" hangingPunct="1"/>
            <a:r>
              <a:rPr lang="en-US" smtClean="0"/>
              <a:t>An educational experience in an inclusive environment, best prepares our students to work and live in a global society.</a:t>
            </a:r>
          </a:p>
        </p:txBody>
      </p:sp>
    </p:spTree>
    <p:custDataLst>
      <p:tags r:id="rId1"/>
    </p:custData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2"/>
          <p:cNvSpPr>
            <a:spLocks noGrp="1" noChangeArrowheads="1"/>
          </p:cNvSpPr>
          <p:nvPr>
            <p:ph type="title"/>
          </p:nvPr>
        </p:nvSpPr>
        <p:spPr/>
        <p:txBody>
          <a:bodyPr/>
          <a:lstStyle/>
          <a:p>
            <a:pPr eaLnBrk="1" hangingPunct="1"/>
            <a:r>
              <a:rPr lang="en-US" smtClean="0"/>
              <a:t>Definition of diversity</a:t>
            </a:r>
          </a:p>
        </p:txBody>
      </p:sp>
      <p:sp>
        <p:nvSpPr>
          <p:cNvPr id="77826" name="Rectangle 3"/>
          <p:cNvSpPr>
            <a:spLocks noGrp="1" noChangeArrowheads="1"/>
          </p:cNvSpPr>
          <p:nvPr>
            <p:ph type="body" idx="1"/>
          </p:nvPr>
        </p:nvSpPr>
        <p:spPr>
          <a:xfrm>
            <a:off x="228600" y="1905000"/>
            <a:ext cx="8229600" cy="4389438"/>
          </a:xfrm>
        </p:spPr>
        <p:txBody>
          <a:bodyPr/>
          <a:lstStyle/>
          <a:p>
            <a:pPr defTabSz="0" eaLnBrk="1" hangingPunct="1">
              <a:lnSpc>
                <a:spcPct val="90000"/>
              </a:lnSpc>
              <a:buFont typeface="Wingdings 2" pitchFamily="18" charset="2"/>
              <a:buNone/>
            </a:pPr>
            <a:r>
              <a:rPr lang="en-US" smtClean="0"/>
              <a:t>	</a:t>
            </a:r>
            <a:r>
              <a:rPr lang="en-US" sz="3200" smtClean="0"/>
              <a:t>A condition of broad inclusion in an employment environment that offers equality and respect for all persons. A diverse educational community recognizes the educational benefits that flow from employee populations that are varied by….</a:t>
            </a:r>
          </a:p>
        </p:txBody>
      </p:sp>
    </p:spTree>
    <p:custDataLst>
      <p:tags r:id="rId1"/>
    </p:custData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2"/>
          <p:cNvSpPr>
            <a:spLocks noGrp="1" noChangeArrowheads="1"/>
          </p:cNvSpPr>
          <p:nvPr>
            <p:ph type="title"/>
          </p:nvPr>
        </p:nvSpPr>
        <p:spPr>
          <a:xfrm>
            <a:off x="457200" y="704850"/>
            <a:ext cx="8229600" cy="742950"/>
          </a:xfrm>
        </p:spPr>
        <p:txBody>
          <a:bodyPr/>
          <a:lstStyle/>
          <a:p>
            <a:pPr eaLnBrk="1" hangingPunct="1"/>
            <a:r>
              <a:rPr lang="en-US" smtClean="0"/>
              <a:t>Definition cont’d</a:t>
            </a:r>
          </a:p>
        </p:txBody>
      </p:sp>
      <p:sp>
        <p:nvSpPr>
          <p:cNvPr id="4" name="Content Placeholder 6"/>
          <p:cNvSpPr txBox="1">
            <a:spLocks/>
          </p:cNvSpPr>
          <p:nvPr/>
        </p:nvSpPr>
        <p:spPr>
          <a:xfrm>
            <a:off x="457200" y="1524000"/>
            <a:ext cx="4040188" cy="4495800"/>
          </a:xfrm>
          <a:prstGeom prst="rect">
            <a:avLst/>
          </a:prstGeom>
        </p:spPr>
        <p:txBody>
          <a:bodyPr/>
          <a:lstStyle/>
          <a:p>
            <a:pPr>
              <a:lnSpc>
                <a:spcPct val="80000"/>
              </a:lnSpc>
              <a:spcBef>
                <a:spcPct val="20000"/>
              </a:spcBef>
              <a:buClr>
                <a:srgbClr val="0BD0D9"/>
              </a:buClr>
              <a:buSzPct val="95000"/>
              <a:buFont typeface="Wingdings 2" pitchFamily="18" charset="2"/>
              <a:buChar char=""/>
              <a:defRPr/>
            </a:pPr>
            <a:r>
              <a:rPr lang="en-US" sz="2800" dirty="0" smtClean="0">
                <a:latin typeface="+mn-lt"/>
              </a:rPr>
              <a:t>Age </a:t>
            </a:r>
            <a:endParaRPr lang="en-US" sz="2800" dirty="0">
              <a:latin typeface="+mn-lt"/>
            </a:endParaRPr>
          </a:p>
          <a:p>
            <a:pPr>
              <a:lnSpc>
                <a:spcPct val="80000"/>
              </a:lnSpc>
              <a:spcBef>
                <a:spcPct val="20000"/>
              </a:spcBef>
              <a:buClr>
                <a:srgbClr val="0BD0D9"/>
              </a:buClr>
              <a:buSzPct val="95000"/>
              <a:buFont typeface="Wingdings 2" pitchFamily="18" charset="2"/>
              <a:buChar char=""/>
              <a:defRPr/>
            </a:pPr>
            <a:r>
              <a:rPr lang="en-US" sz="2800" dirty="0">
                <a:latin typeface="+mn-lt"/>
              </a:rPr>
              <a:t>Ancestry </a:t>
            </a:r>
          </a:p>
          <a:p>
            <a:pPr>
              <a:lnSpc>
                <a:spcPct val="80000"/>
              </a:lnSpc>
              <a:spcBef>
                <a:spcPct val="20000"/>
              </a:spcBef>
              <a:buClr>
                <a:srgbClr val="0BD0D9"/>
              </a:buClr>
              <a:buSzPct val="95000"/>
              <a:buFont typeface="Wingdings 2" pitchFamily="18" charset="2"/>
              <a:buChar char=""/>
              <a:defRPr/>
            </a:pPr>
            <a:r>
              <a:rPr lang="en-US" sz="2800" dirty="0" smtClean="0">
                <a:latin typeface="+mn-lt"/>
              </a:rPr>
              <a:t>Color </a:t>
            </a:r>
            <a:endParaRPr lang="en-US" sz="2800" dirty="0">
              <a:latin typeface="+mn-lt"/>
            </a:endParaRPr>
          </a:p>
          <a:p>
            <a:pPr>
              <a:lnSpc>
                <a:spcPct val="80000"/>
              </a:lnSpc>
              <a:spcBef>
                <a:spcPct val="20000"/>
              </a:spcBef>
              <a:buClr>
                <a:srgbClr val="0BD0D9"/>
              </a:buClr>
              <a:buSzPct val="95000"/>
              <a:buFont typeface="Wingdings 2" pitchFamily="18" charset="2"/>
              <a:buChar char=""/>
              <a:defRPr/>
            </a:pPr>
            <a:r>
              <a:rPr lang="en-US" sz="2800" dirty="0">
                <a:latin typeface="+mn-lt"/>
              </a:rPr>
              <a:t>Disability </a:t>
            </a:r>
          </a:p>
          <a:p>
            <a:pPr>
              <a:lnSpc>
                <a:spcPct val="80000"/>
              </a:lnSpc>
              <a:spcBef>
                <a:spcPct val="20000"/>
              </a:spcBef>
              <a:buClr>
                <a:srgbClr val="0BD0D9"/>
              </a:buClr>
              <a:buSzPct val="95000"/>
              <a:buFont typeface="Wingdings 2" pitchFamily="18" charset="2"/>
              <a:buChar char=""/>
              <a:defRPr/>
            </a:pPr>
            <a:r>
              <a:rPr lang="en-US" sz="2800" dirty="0" smtClean="0">
                <a:latin typeface="+mn-lt"/>
              </a:rPr>
              <a:t>Ethnic </a:t>
            </a:r>
            <a:r>
              <a:rPr lang="en-US" sz="2800" dirty="0">
                <a:latin typeface="+mn-lt"/>
              </a:rPr>
              <a:t>group identification</a:t>
            </a:r>
          </a:p>
          <a:p>
            <a:pPr>
              <a:lnSpc>
                <a:spcPct val="80000"/>
              </a:lnSpc>
              <a:spcBef>
                <a:spcPct val="20000"/>
              </a:spcBef>
              <a:buClr>
                <a:srgbClr val="0BD0D9"/>
              </a:buClr>
              <a:buSzPct val="95000"/>
              <a:buFont typeface="Wingdings 2" pitchFamily="18" charset="2"/>
              <a:buChar char=""/>
              <a:defRPr/>
            </a:pPr>
            <a:r>
              <a:rPr lang="en-US" sz="2800" dirty="0">
                <a:latin typeface="+mn-lt"/>
              </a:rPr>
              <a:t>Gender </a:t>
            </a:r>
            <a:r>
              <a:rPr lang="en-US" sz="2400" dirty="0">
                <a:latin typeface="+mn-lt"/>
              </a:rPr>
              <a:t>(gender identity/expression)</a:t>
            </a:r>
          </a:p>
          <a:p>
            <a:pPr>
              <a:lnSpc>
                <a:spcPct val="80000"/>
              </a:lnSpc>
              <a:spcBef>
                <a:spcPct val="20000"/>
              </a:spcBef>
              <a:buClr>
                <a:srgbClr val="0BD0D9"/>
              </a:buClr>
              <a:buSzPct val="95000"/>
              <a:defRPr/>
            </a:pPr>
            <a:endParaRPr lang="en-US" sz="2800" dirty="0">
              <a:latin typeface="+mn-lt"/>
            </a:endParaRPr>
          </a:p>
          <a:p>
            <a:pPr marL="273050" indent="-273050">
              <a:spcBef>
                <a:spcPct val="20000"/>
              </a:spcBef>
              <a:buClr>
                <a:srgbClr val="0BD0D9"/>
              </a:buClr>
              <a:buSzPct val="95000"/>
              <a:defRPr/>
            </a:pPr>
            <a:endParaRPr lang="en-US" sz="2600" dirty="0">
              <a:latin typeface="+mn-lt"/>
            </a:endParaRPr>
          </a:p>
        </p:txBody>
      </p:sp>
      <p:sp>
        <p:nvSpPr>
          <p:cNvPr id="5" name="Content Placeholder 8"/>
          <p:cNvSpPr txBox="1">
            <a:spLocks/>
          </p:cNvSpPr>
          <p:nvPr/>
        </p:nvSpPr>
        <p:spPr>
          <a:xfrm>
            <a:off x="4572000" y="1524000"/>
            <a:ext cx="4041775" cy="4419600"/>
          </a:xfrm>
          <a:prstGeom prst="rect">
            <a:avLst/>
          </a:prstGeom>
        </p:spPr>
        <p:txBody>
          <a:bodyPr/>
          <a:lstStyle/>
          <a:p>
            <a:pPr>
              <a:lnSpc>
                <a:spcPct val="80000"/>
              </a:lnSpc>
              <a:spcBef>
                <a:spcPct val="20000"/>
              </a:spcBef>
              <a:buClr>
                <a:srgbClr val="0BD0D9"/>
              </a:buClr>
              <a:buSzPct val="95000"/>
              <a:buFont typeface="Wingdings 2" pitchFamily="18" charset="2"/>
              <a:buChar char=""/>
              <a:defRPr/>
            </a:pPr>
            <a:r>
              <a:rPr lang="en-US" sz="2800" dirty="0">
                <a:latin typeface="+mn-lt"/>
              </a:rPr>
              <a:t>Marital status</a:t>
            </a:r>
          </a:p>
          <a:p>
            <a:pPr>
              <a:lnSpc>
                <a:spcPct val="80000"/>
              </a:lnSpc>
              <a:spcBef>
                <a:spcPct val="20000"/>
              </a:spcBef>
              <a:buClr>
                <a:srgbClr val="0BD0D9"/>
              </a:buClr>
              <a:buSzPct val="95000"/>
              <a:buFont typeface="Wingdings 2" pitchFamily="18" charset="2"/>
              <a:buChar char=""/>
              <a:defRPr/>
            </a:pPr>
            <a:r>
              <a:rPr lang="en-US" sz="2800" dirty="0">
                <a:latin typeface="+mn-lt"/>
              </a:rPr>
              <a:t>Medical condition</a:t>
            </a:r>
          </a:p>
          <a:p>
            <a:pPr>
              <a:lnSpc>
                <a:spcPct val="80000"/>
              </a:lnSpc>
              <a:spcBef>
                <a:spcPct val="20000"/>
              </a:spcBef>
              <a:buClr>
                <a:srgbClr val="0BD0D9"/>
              </a:buClr>
              <a:buSzPct val="95000"/>
              <a:buFont typeface="Wingdings 2" pitchFamily="18" charset="2"/>
              <a:buChar char=""/>
              <a:defRPr/>
            </a:pPr>
            <a:r>
              <a:rPr lang="en-US" sz="2800" dirty="0">
                <a:latin typeface="+mn-lt"/>
              </a:rPr>
              <a:t>Military status</a:t>
            </a:r>
          </a:p>
          <a:p>
            <a:pPr>
              <a:lnSpc>
                <a:spcPct val="80000"/>
              </a:lnSpc>
              <a:spcBef>
                <a:spcPct val="20000"/>
              </a:spcBef>
              <a:buClr>
                <a:srgbClr val="0BD0D9"/>
              </a:buClr>
              <a:buSzPct val="95000"/>
              <a:buFont typeface="Wingdings 2" pitchFamily="18" charset="2"/>
              <a:buChar char=""/>
              <a:defRPr/>
            </a:pPr>
            <a:r>
              <a:rPr lang="en-US" sz="2800" dirty="0">
                <a:latin typeface="+mn-lt"/>
              </a:rPr>
              <a:t>National origin</a:t>
            </a:r>
          </a:p>
          <a:p>
            <a:pPr>
              <a:lnSpc>
                <a:spcPct val="80000"/>
              </a:lnSpc>
              <a:spcBef>
                <a:spcPct val="20000"/>
              </a:spcBef>
              <a:buClr>
                <a:srgbClr val="0BD0D9"/>
              </a:buClr>
              <a:buSzPct val="95000"/>
              <a:buFont typeface="Wingdings 2" pitchFamily="18" charset="2"/>
              <a:buChar char=""/>
              <a:defRPr/>
            </a:pPr>
            <a:r>
              <a:rPr lang="en-US" sz="2800" dirty="0">
                <a:latin typeface="+mn-lt"/>
              </a:rPr>
              <a:t>Parental status</a:t>
            </a:r>
          </a:p>
          <a:p>
            <a:pPr>
              <a:lnSpc>
                <a:spcPct val="80000"/>
              </a:lnSpc>
              <a:spcBef>
                <a:spcPct val="20000"/>
              </a:spcBef>
              <a:buClr>
                <a:srgbClr val="0BD0D9"/>
              </a:buClr>
              <a:buSzPct val="95000"/>
              <a:buFont typeface="Wingdings 2" pitchFamily="18" charset="2"/>
              <a:buChar char=""/>
              <a:defRPr/>
            </a:pPr>
            <a:r>
              <a:rPr lang="en-US" sz="2800" dirty="0">
                <a:latin typeface="+mn-lt"/>
              </a:rPr>
              <a:t>Race </a:t>
            </a:r>
          </a:p>
          <a:p>
            <a:pPr>
              <a:lnSpc>
                <a:spcPct val="80000"/>
              </a:lnSpc>
              <a:spcBef>
                <a:spcPct val="20000"/>
              </a:spcBef>
              <a:buClr>
                <a:srgbClr val="0BD0D9"/>
              </a:buClr>
              <a:buSzPct val="95000"/>
              <a:buFont typeface="Wingdings 2" pitchFamily="18" charset="2"/>
              <a:buChar char=""/>
              <a:defRPr/>
            </a:pPr>
            <a:r>
              <a:rPr lang="en-US" sz="2800" dirty="0">
                <a:latin typeface="+mn-lt"/>
              </a:rPr>
              <a:t>Religion </a:t>
            </a:r>
          </a:p>
          <a:p>
            <a:pPr>
              <a:lnSpc>
                <a:spcPct val="80000"/>
              </a:lnSpc>
              <a:spcBef>
                <a:spcPct val="20000"/>
              </a:spcBef>
              <a:buClr>
                <a:srgbClr val="0BD0D9"/>
              </a:buClr>
              <a:buSzPct val="95000"/>
              <a:buFont typeface="Wingdings 2" pitchFamily="18" charset="2"/>
              <a:buChar char=""/>
              <a:defRPr/>
            </a:pPr>
            <a:r>
              <a:rPr lang="en-US" sz="2800" dirty="0">
                <a:latin typeface="+mn-lt"/>
              </a:rPr>
              <a:t>Sexual orientation</a:t>
            </a:r>
          </a:p>
          <a:p>
            <a:pPr marL="273050" indent="-273050">
              <a:spcBef>
                <a:spcPct val="20000"/>
              </a:spcBef>
              <a:buClr>
                <a:srgbClr val="0BD0D9"/>
              </a:buClr>
              <a:buSzPct val="95000"/>
              <a:buFont typeface="Wingdings 2" pitchFamily="18" charset="2"/>
              <a:buChar char=""/>
              <a:defRPr/>
            </a:pPr>
            <a:endParaRPr lang="en-US" sz="2800" dirty="0">
              <a:latin typeface="+mn-lt"/>
            </a:endParaRPr>
          </a:p>
        </p:txBody>
      </p:sp>
    </p:spTree>
    <p:custDataLst>
      <p:tags r:id="rId1"/>
    </p:custData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229600" cy="1143000"/>
          </a:xfrm>
        </p:spPr>
        <p:txBody>
          <a:bodyPr/>
          <a:lstStyle/>
          <a:p>
            <a:r>
              <a:rPr lang="en-US" sz="3000" dirty="0" err="1" smtClean="0"/>
              <a:t>MiraCosta’s</a:t>
            </a:r>
            <a:r>
              <a:rPr lang="en-US" sz="3000" dirty="0" smtClean="0"/>
              <a:t> </a:t>
            </a:r>
            <a:r>
              <a:rPr lang="en-US" sz="3000" dirty="0" err="1" smtClean="0"/>
              <a:t>Divesity</a:t>
            </a:r>
            <a:r>
              <a:rPr lang="en-US" sz="3000" dirty="0" smtClean="0"/>
              <a:t>, Equity &amp; Inclusion Statement</a:t>
            </a:r>
            <a:endParaRPr lang="en-US" sz="3000" dirty="0"/>
          </a:p>
        </p:txBody>
      </p:sp>
      <p:sp>
        <p:nvSpPr>
          <p:cNvPr id="3" name="Content Placeholder 2"/>
          <p:cNvSpPr>
            <a:spLocks noGrp="1"/>
          </p:cNvSpPr>
          <p:nvPr>
            <p:ph idx="1"/>
          </p:nvPr>
        </p:nvSpPr>
        <p:spPr>
          <a:xfrm>
            <a:off x="457200" y="1524000"/>
            <a:ext cx="8229600" cy="4800601"/>
          </a:xfrm>
        </p:spPr>
        <p:txBody>
          <a:bodyPr/>
          <a:lstStyle/>
          <a:p>
            <a:pPr marL="0" indent="0">
              <a:buNone/>
            </a:pPr>
            <a:r>
              <a:rPr lang="en-US" sz="2000" dirty="0" smtClean="0"/>
              <a:t>	</a:t>
            </a:r>
            <a:r>
              <a:rPr lang="en-US" sz="2000" dirty="0" err="1" smtClean="0"/>
              <a:t>MiraCosta</a:t>
            </a:r>
            <a:r>
              <a:rPr lang="en-US" sz="2000" dirty="0" smtClean="0"/>
              <a:t> </a:t>
            </a:r>
            <a:r>
              <a:rPr lang="en-US" sz="2000" dirty="0"/>
              <a:t>College is committed to providing a strong, supportive, and </a:t>
            </a:r>
            <a:r>
              <a:rPr lang="en-US" sz="2000" dirty="0" smtClean="0"/>
              <a:t>authentic environment </a:t>
            </a:r>
            <a:r>
              <a:rPr lang="en-US" sz="2000" dirty="0"/>
              <a:t>where difference is valued, respected, encouraged, and honored; where </a:t>
            </a:r>
            <a:r>
              <a:rPr lang="en-US" sz="2000" dirty="0" smtClean="0"/>
              <a:t>all faculty</a:t>
            </a:r>
            <a:r>
              <a:rPr lang="en-US" sz="2000" dirty="0"/>
              <a:t>, staff, and students experience a sense of belonging and the freedom to </a:t>
            </a:r>
            <a:r>
              <a:rPr lang="en-US" sz="2000" dirty="0" smtClean="0"/>
              <a:t>express themselves</a:t>
            </a:r>
            <a:r>
              <a:rPr lang="en-US" sz="2000" dirty="0"/>
              <a:t>; and where their experiences are recognized and valued.</a:t>
            </a:r>
          </a:p>
          <a:p>
            <a:pPr marL="0" indent="0">
              <a:buNone/>
            </a:pPr>
            <a:r>
              <a:rPr lang="en-US" sz="2000" dirty="0" smtClean="0"/>
              <a:t>	</a:t>
            </a:r>
            <a:r>
              <a:rPr lang="en-US" sz="2000" dirty="0" err="1" smtClean="0"/>
              <a:t>MiraCosta</a:t>
            </a:r>
            <a:r>
              <a:rPr lang="en-US" sz="2000" dirty="0" smtClean="0"/>
              <a:t> </a:t>
            </a:r>
            <a:r>
              <a:rPr lang="en-US" sz="2000" dirty="0"/>
              <a:t>College strives to be a model for equity and inclusion. The college </a:t>
            </a:r>
            <a:r>
              <a:rPr lang="en-US" sz="2000" dirty="0" smtClean="0"/>
              <a:t>is committed </a:t>
            </a:r>
            <a:r>
              <a:rPr lang="en-US" sz="2000" dirty="0"/>
              <a:t>to providing opportunities for engagement both across the campus </a:t>
            </a:r>
            <a:r>
              <a:rPr lang="en-US" sz="2000" dirty="0" smtClean="0"/>
              <a:t>and within </a:t>
            </a:r>
            <a:r>
              <a:rPr lang="en-US" sz="2000" dirty="0"/>
              <a:t>the communities the college serves. The college seeks to remove barriers </a:t>
            </a:r>
            <a:r>
              <a:rPr lang="en-US" sz="2000" dirty="0" smtClean="0"/>
              <a:t>to learning</a:t>
            </a:r>
            <a:r>
              <a:rPr lang="en-US" sz="2000" dirty="0"/>
              <a:t>, participation, and success, with a focus on changing procedures and </a:t>
            </a:r>
            <a:r>
              <a:rPr lang="en-US" sz="2000" dirty="0" smtClean="0"/>
              <a:t>practices that </a:t>
            </a:r>
            <a:r>
              <a:rPr lang="en-US" sz="2000" dirty="0"/>
              <a:t>disproportionately affect certain groups.</a:t>
            </a:r>
          </a:p>
          <a:p>
            <a:pPr marL="0" indent="0">
              <a:buNone/>
            </a:pPr>
            <a:r>
              <a:rPr lang="en-US" sz="2000" dirty="0" smtClean="0"/>
              <a:t>	Anchored </a:t>
            </a:r>
            <a:r>
              <a:rPr lang="en-US" sz="2000" dirty="0"/>
              <a:t>in a culture of evidence, </a:t>
            </a:r>
            <a:r>
              <a:rPr lang="en-US" sz="2000" dirty="0" err="1"/>
              <a:t>MiraCosta</a:t>
            </a:r>
            <a:r>
              <a:rPr lang="en-US" sz="2000" dirty="0"/>
              <a:t> College promotes increased </a:t>
            </a:r>
            <a:r>
              <a:rPr lang="en-US" sz="2000" dirty="0" smtClean="0"/>
              <a:t>awareness and </a:t>
            </a:r>
            <a:r>
              <a:rPr lang="en-US" sz="2000" dirty="0"/>
              <a:t>appreciation of individual, collective, and intersecting identities within our </a:t>
            </a:r>
            <a:r>
              <a:rPr lang="en-US" sz="2000" dirty="0" smtClean="0"/>
              <a:t>diverse society </a:t>
            </a:r>
            <a:r>
              <a:rPr lang="en-US" sz="2000" dirty="0"/>
              <a:t>and acknowledges that different students learn in different and unique ways.</a:t>
            </a:r>
          </a:p>
        </p:txBody>
      </p:sp>
    </p:spTree>
    <p:extLst>
      <p:ext uri="{BB962C8B-B14F-4D97-AF65-F5344CB8AC3E}">
        <p14:creationId xmlns:p14="http://schemas.microsoft.com/office/powerpoint/2010/main" val="425938188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Rectangle 2"/>
          <p:cNvSpPr>
            <a:spLocks noGrp="1" noChangeArrowheads="1"/>
          </p:cNvSpPr>
          <p:nvPr>
            <p:ph type="title"/>
          </p:nvPr>
        </p:nvSpPr>
        <p:spPr/>
        <p:txBody>
          <a:bodyPr/>
          <a:lstStyle/>
          <a:p>
            <a:pPr eaLnBrk="1" hangingPunct="1"/>
            <a:r>
              <a:rPr lang="en-US" dirty="0" smtClean="0"/>
              <a:t>Evaluation of candidates</a:t>
            </a:r>
          </a:p>
        </p:txBody>
      </p:sp>
      <p:sp>
        <p:nvSpPr>
          <p:cNvPr id="81922" name="Rectangle 3"/>
          <p:cNvSpPr>
            <a:spLocks noGrp="1" noChangeArrowheads="1"/>
          </p:cNvSpPr>
          <p:nvPr>
            <p:ph type="body" idx="1"/>
          </p:nvPr>
        </p:nvSpPr>
        <p:spPr/>
        <p:txBody>
          <a:bodyPr/>
          <a:lstStyle/>
          <a:p>
            <a:pPr eaLnBrk="1" hangingPunct="1"/>
            <a:r>
              <a:rPr lang="en-US" dirty="0" smtClean="0"/>
              <a:t>Do they understand the demographics of our student population and the unique challenges they bring to us?</a:t>
            </a:r>
          </a:p>
          <a:p>
            <a:pPr eaLnBrk="1" hangingPunct="1"/>
            <a:r>
              <a:rPr lang="en-US" dirty="0" smtClean="0"/>
              <a:t>Can they respond effectively to issues such as academic preparation, culture, gender, race, ethnicity, sexual orientation, socioeconomic circumstances, and disability?</a:t>
            </a:r>
          </a:p>
          <a:p>
            <a:pPr eaLnBrk="1" hangingPunct="1"/>
            <a:r>
              <a:rPr lang="en-US" dirty="0" smtClean="0"/>
              <a:t>Do they demonstrate evidence of cultural competency?</a:t>
            </a:r>
          </a:p>
        </p:txBody>
      </p:sp>
    </p:spTree>
    <p:custDataLst>
      <p:tags r:id="rId1"/>
    </p:custData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normAutofit fontScale="90000"/>
          </a:bodyPr>
          <a:lstStyle/>
          <a:p>
            <a:pPr eaLnBrk="1" hangingPunct="1"/>
            <a:r>
              <a:rPr lang="en-US" sz="3100" dirty="0" smtClean="0"/>
              <a:t>Ethnicity of full time faculty compared to </a:t>
            </a:r>
            <a:r>
              <a:rPr lang="en-US" sz="3100" u="sng" dirty="0" smtClean="0"/>
              <a:t>credit</a:t>
            </a:r>
            <a:r>
              <a:rPr lang="en-US" sz="3100" dirty="0" smtClean="0"/>
              <a:t> students</a:t>
            </a:r>
            <a:r>
              <a:rPr lang="en-US" sz="3400" dirty="0" smtClean="0"/>
              <a:t/>
            </a:r>
            <a:br>
              <a:rPr lang="en-US" sz="3400" dirty="0" smtClean="0"/>
            </a:br>
            <a:r>
              <a:rPr lang="en-US" sz="3100" dirty="0" smtClean="0">
                <a:solidFill>
                  <a:schemeClr val="tx1"/>
                </a:solidFill>
              </a:rPr>
              <a:t>Fall 2016</a:t>
            </a:r>
          </a:p>
        </p:txBody>
      </p:sp>
      <p:sp>
        <p:nvSpPr>
          <p:cNvPr id="83970" name="Rectangle 3"/>
          <p:cNvSpPr>
            <a:spLocks noGrp="1" noChangeArrowheads="1"/>
          </p:cNvSpPr>
          <p:nvPr>
            <p:ph type="body" idx="1"/>
          </p:nvPr>
        </p:nvSpPr>
        <p:spPr/>
        <p:txBody>
          <a:bodyPr/>
          <a:lstStyle/>
          <a:p>
            <a:pPr marL="393700" lvl="1" indent="0" eaLnBrk="1" hangingPunct="1">
              <a:buNone/>
            </a:pPr>
            <a:r>
              <a:rPr lang="en-US" dirty="0" smtClean="0"/>
              <a:t>					Faculty	Students</a:t>
            </a:r>
          </a:p>
          <a:p>
            <a:pPr eaLnBrk="1" hangingPunct="1"/>
            <a:r>
              <a:rPr lang="en-US" dirty="0"/>
              <a:t>Am. Ind./Alaskan Nat. 	  	</a:t>
            </a:r>
            <a:r>
              <a:rPr lang="en-US" dirty="0" smtClean="0"/>
              <a:t>.5%</a:t>
            </a:r>
            <a:r>
              <a:rPr lang="en-US" dirty="0"/>
              <a:t>		0.3%	</a:t>
            </a:r>
          </a:p>
          <a:p>
            <a:pPr eaLnBrk="1" hangingPunct="1"/>
            <a:r>
              <a:rPr lang="en-US" dirty="0"/>
              <a:t>Asian/Pacific Islander		6.8%		7.6%</a:t>
            </a:r>
          </a:p>
          <a:p>
            <a:pPr eaLnBrk="1" hangingPunct="1"/>
            <a:r>
              <a:rPr lang="en-US" dirty="0"/>
              <a:t>African American		4.2%		3.4%</a:t>
            </a:r>
          </a:p>
          <a:p>
            <a:pPr eaLnBrk="1" hangingPunct="1"/>
            <a:r>
              <a:rPr lang="en-US" dirty="0"/>
              <a:t>Hispanic				</a:t>
            </a:r>
            <a:r>
              <a:rPr lang="en-US" dirty="0" smtClean="0">
                <a:solidFill>
                  <a:srgbClr val="FF0000"/>
                </a:solidFill>
              </a:rPr>
              <a:t>17.9</a:t>
            </a:r>
            <a:r>
              <a:rPr lang="en-US" dirty="0" smtClean="0"/>
              <a:t>%</a:t>
            </a:r>
            <a:r>
              <a:rPr lang="en-US" dirty="0"/>
              <a:t>		35.8%</a:t>
            </a:r>
          </a:p>
          <a:p>
            <a:pPr eaLnBrk="1" hangingPunct="1"/>
            <a:r>
              <a:rPr lang="en-US" dirty="0"/>
              <a:t>White				</a:t>
            </a:r>
            <a:r>
              <a:rPr lang="en-US" dirty="0" smtClean="0"/>
              <a:t>65.3%</a:t>
            </a:r>
            <a:r>
              <a:rPr lang="en-US" dirty="0"/>
              <a:t>		43.7%</a:t>
            </a:r>
          </a:p>
          <a:p>
            <a:pPr eaLnBrk="1" hangingPunct="1"/>
            <a:r>
              <a:rPr lang="en-US" dirty="0"/>
              <a:t>Multiple ethnicities		</a:t>
            </a:r>
            <a:r>
              <a:rPr lang="en-US" dirty="0" smtClean="0">
                <a:solidFill>
                  <a:srgbClr val="FF0000"/>
                </a:solidFill>
              </a:rPr>
              <a:t>4.2</a:t>
            </a:r>
            <a:r>
              <a:rPr lang="en-US" dirty="0" smtClean="0"/>
              <a:t>%</a:t>
            </a:r>
            <a:r>
              <a:rPr lang="en-US" dirty="0"/>
              <a:t>		7.3%</a:t>
            </a:r>
          </a:p>
          <a:p>
            <a:pPr eaLnBrk="1" hangingPunct="1"/>
            <a:r>
              <a:rPr lang="en-US" dirty="0"/>
              <a:t>Other/unknown  		1.1%		2.0%</a:t>
            </a:r>
          </a:p>
        </p:txBody>
      </p:sp>
    </p:spTree>
    <p:custDataLst>
      <p:tags r:id="rId1"/>
    </p:custData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Title 1"/>
          <p:cNvSpPr>
            <a:spLocks noGrp="1"/>
          </p:cNvSpPr>
          <p:nvPr>
            <p:ph type="title"/>
          </p:nvPr>
        </p:nvSpPr>
        <p:spPr/>
        <p:txBody>
          <a:bodyPr/>
          <a:lstStyle/>
          <a:p>
            <a:pPr eaLnBrk="1" hangingPunct="1"/>
            <a:r>
              <a:rPr lang="en-US" smtClean="0"/>
              <a:t>Develop a diversity question</a:t>
            </a:r>
          </a:p>
        </p:txBody>
      </p:sp>
      <p:sp>
        <p:nvSpPr>
          <p:cNvPr id="86018" name="Content Placeholder 2"/>
          <p:cNvSpPr>
            <a:spLocks noGrp="1"/>
          </p:cNvSpPr>
          <p:nvPr>
            <p:ph idx="1"/>
          </p:nvPr>
        </p:nvSpPr>
        <p:spPr/>
        <p:txBody>
          <a:bodyPr/>
          <a:lstStyle/>
          <a:p>
            <a:pPr eaLnBrk="1" hangingPunct="1"/>
            <a:r>
              <a:rPr lang="en-US" dirty="0" smtClean="0"/>
              <a:t>Samples (purple handout)</a:t>
            </a:r>
          </a:p>
          <a:p>
            <a:pPr eaLnBrk="1" hangingPunct="1"/>
            <a:r>
              <a:rPr lang="en-US" dirty="0" smtClean="0"/>
              <a:t>Customize it to the specific work to be performed for each job.</a:t>
            </a:r>
          </a:p>
          <a:p>
            <a:pPr eaLnBrk="1" hangingPunct="1"/>
            <a:r>
              <a:rPr lang="en-US" dirty="0" smtClean="0"/>
              <a:t>Attend flex workshop put on by Luke Lara et. al.:  “How to Write and Evaluate Interview Questions”</a:t>
            </a:r>
          </a:p>
          <a:p>
            <a:pPr lvl="1" eaLnBrk="1" hangingPunct="1"/>
            <a:r>
              <a:rPr lang="en-US" dirty="0" smtClean="0"/>
              <a:t>Wednesday, January 18</a:t>
            </a:r>
            <a:r>
              <a:rPr lang="en-US" baseline="30000" dirty="0" smtClean="0"/>
              <a:t>th</a:t>
            </a:r>
            <a:r>
              <a:rPr lang="en-US" dirty="0" smtClean="0"/>
              <a:t> from 2-4 pm</a:t>
            </a:r>
          </a:p>
        </p:txBody>
      </p:sp>
    </p:spTree>
    <p:custDataLst>
      <p:tags r:id="rId1"/>
    </p:custData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p:nvPr>
            <p:extLst>
              <p:ext uri="{D42A27DB-BD31-4B8C-83A1-F6EECF244321}">
                <p14:modId xmlns:p14="http://schemas.microsoft.com/office/powerpoint/2010/main" val="4027618090"/>
              </p:ext>
            </p:extLst>
          </p:nvPr>
        </p:nvGraphicFramePr>
        <p:xfrm>
          <a:off x="1593273" y="868176"/>
          <a:ext cx="7342909" cy="5121649"/>
        </p:xfrm>
        <a:graphic>
          <a:graphicData uri="http://schemas.openxmlformats.org/drawingml/2006/chart">
            <c:chart xmlns:c="http://schemas.openxmlformats.org/drawingml/2006/chart" xmlns:r="http://schemas.openxmlformats.org/officeDocument/2006/relationships" r:id="rId3"/>
          </a:graphicData>
        </a:graphic>
      </p:graphicFrame>
      <p:sp>
        <p:nvSpPr>
          <p:cNvPr id="7170" name="Title 5"/>
          <p:cNvSpPr>
            <a:spLocks noGrp="1"/>
          </p:cNvSpPr>
          <p:nvPr>
            <p:ph type="title"/>
          </p:nvPr>
        </p:nvSpPr>
        <p:spPr>
          <a:xfrm>
            <a:off x="1600200" y="381000"/>
            <a:ext cx="7273636" cy="1026739"/>
          </a:xfrm>
        </p:spPr>
        <p:txBody>
          <a:bodyPr/>
          <a:lstStyle/>
          <a:p>
            <a:pPr algn="ctr"/>
            <a:r>
              <a:rPr lang="en-US" altLang="en-US" sz="1800" b="1" dirty="0">
                <a:solidFill>
                  <a:srgbClr val="000000"/>
                </a:solidFill>
                <a:latin typeface="Segoe UI Semibold" pitchFamily="34" charset="0"/>
                <a:ea typeface="ＭＳ Ｐゴシック" pitchFamily="34" charset="-128"/>
              </a:rPr>
              <a:t>Non-Whites* Percentages by Student and Employee Types</a:t>
            </a:r>
            <a:br>
              <a:rPr lang="en-US" altLang="en-US" sz="1800" b="1" dirty="0">
                <a:solidFill>
                  <a:srgbClr val="000000"/>
                </a:solidFill>
                <a:latin typeface="Segoe UI Semibold" pitchFamily="34" charset="0"/>
                <a:ea typeface="ＭＳ Ｐゴシック" pitchFamily="34" charset="-128"/>
              </a:rPr>
            </a:br>
            <a:r>
              <a:rPr lang="en-US" altLang="en-US" sz="1800" b="1" dirty="0">
                <a:solidFill>
                  <a:srgbClr val="000000"/>
                </a:solidFill>
                <a:latin typeface="Segoe UI Semibold" pitchFamily="34" charset="0"/>
                <a:ea typeface="ＭＳ Ｐゴシック" pitchFamily="34" charset="-128"/>
              </a:rPr>
              <a:t>Fall Terms 2005 – </a:t>
            </a:r>
            <a:r>
              <a:rPr lang="en-US" altLang="en-US" sz="1800" b="1" dirty="0" smtClean="0">
                <a:solidFill>
                  <a:srgbClr val="000000"/>
                </a:solidFill>
                <a:latin typeface="Segoe UI Semibold" pitchFamily="34" charset="0"/>
                <a:ea typeface="ＭＳ Ｐゴシック" pitchFamily="34" charset="-128"/>
              </a:rPr>
              <a:t>2014</a:t>
            </a:r>
            <a:endParaRPr lang="en-US" altLang="en-US" sz="1800" b="1" dirty="0">
              <a:solidFill>
                <a:srgbClr val="000000"/>
              </a:solidFill>
              <a:latin typeface="Arial" charset="0"/>
              <a:ea typeface="ＭＳ Ｐゴシック" pitchFamily="34" charset="-128"/>
            </a:endParaRPr>
          </a:p>
        </p:txBody>
      </p:sp>
    </p:spTree>
    <p:extLst>
      <p:ext uri="{BB962C8B-B14F-4D97-AF65-F5344CB8AC3E}">
        <p14:creationId xmlns:p14="http://schemas.microsoft.com/office/powerpoint/2010/main" val="1816568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2"/>
          <p:cNvSpPr>
            <a:spLocks noGrp="1" noChangeArrowheads="1"/>
          </p:cNvSpPr>
          <p:nvPr>
            <p:ph type="title"/>
          </p:nvPr>
        </p:nvSpPr>
        <p:spPr>
          <a:xfrm>
            <a:off x="1371600" y="914400"/>
            <a:ext cx="7543800" cy="2590800"/>
          </a:xfrm>
        </p:spPr>
        <p:txBody>
          <a:bodyPr/>
          <a:lstStyle/>
          <a:p>
            <a:pPr eaLnBrk="1" hangingPunct="1"/>
            <a:r>
              <a:rPr lang="en-US" dirty="0" smtClean="0"/>
              <a:t>Logistics &amp; Next Steps</a:t>
            </a:r>
          </a:p>
        </p:txBody>
      </p:sp>
    </p:spTree>
    <p:custDataLst>
      <p:tags r:id="rId1"/>
    </p:custDataLst>
    <p:extLst>
      <p:ext uri="{BB962C8B-B14F-4D97-AF65-F5344CB8AC3E}">
        <p14:creationId xmlns:p14="http://schemas.microsoft.com/office/powerpoint/2010/main" val="136286248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1" name="Rectangle 2"/>
          <p:cNvSpPr>
            <a:spLocks noGrp="1" noChangeArrowheads="1"/>
          </p:cNvSpPr>
          <p:nvPr>
            <p:ph type="title"/>
          </p:nvPr>
        </p:nvSpPr>
        <p:spPr/>
        <p:txBody>
          <a:bodyPr/>
          <a:lstStyle/>
          <a:p>
            <a:pPr eaLnBrk="1" hangingPunct="1"/>
            <a:r>
              <a:rPr lang="en-US" smtClean="0"/>
              <a:t>Phase I of recruitment</a:t>
            </a:r>
          </a:p>
        </p:txBody>
      </p:sp>
      <p:sp>
        <p:nvSpPr>
          <p:cNvPr id="20482" name="Rectangle 3"/>
          <p:cNvSpPr>
            <a:spLocks noGrp="1" noChangeArrowheads="1"/>
          </p:cNvSpPr>
          <p:nvPr>
            <p:ph type="body" idx="1"/>
          </p:nvPr>
        </p:nvSpPr>
        <p:spPr/>
        <p:txBody>
          <a:bodyPr/>
          <a:lstStyle/>
          <a:p>
            <a:pPr eaLnBrk="1" hangingPunct="1"/>
            <a:r>
              <a:rPr lang="en-US" dirty="0" smtClean="0"/>
              <a:t>HR “advertises” the openings</a:t>
            </a:r>
          </a:p>
          <a:p>
            <a:pPr lvl="1" eaLnBrk="1" hangingPunct="1"/>
            <a:r>
              <a:rPr lang="en-US" dirty="0" smtClean="0"/>
              <a:t>Chronicle of Higher Education</a:t>
            </a:r>
          </a:p>
          <a:p>
            <a:pPr lvl="1" eaLnBrk="1" hangingPunct="1"/>
            <a:r>
              <a:rPr lang="en-US" dirty="0" smtClean="0"/>
              <a:t>Local newspapers</a:t>
            </a:r>
          </a:p>
          <a:p>
            <a:pPr lvl="1" eaLnBrk="1" hangingPunct="1"/>
            <a:r>
              <a:rPr lang="en-US" dirty="0" smtClean="0"/>
              <a:t>Discipline-specific publications, websites and organizations</a:t>
            </a:r>
          </a:p>
          <a:p>
            <a:pPr eaLnBrk="1" hangingPunct="1"/>
            <a:r>
              <a:rPr lang="en-US" dirty="0" smtClean="0"/>
              <a:t>Committee and department members “recruit”</a:t>
            </a:r>
          </a:p>
          <a:p>
            <a:pPr lvl="1" eaLnBrk="1" hangingPunct="1"/>
            <a:r>
              <a:rPr lang="en-US" dirty="0" smtClean="0"/>
              <a:t>Make contact with graduate programs and tap into specific networks, </a:t>
            </a:r>
            <a:r>
              <a:rPr lang="en-US" dirty="0" err="1" smtClean="0"/>
              <a:t>especialy</a:t>
            </a:r>
            <a:r>
              <a:rPr lang="en-US" dirty="0" smtClean="0"/>
              <a:t> equity-focused like Puente</a:t>
            </a:r>
          </a:p>
        </p:txBody>
      </p:sp>
    </p:spTree>
    <p:custDataLst>
      <p:tags r:id="rId1"/>
    </p:custDataLst>
    <p:extLst>
      <p:ext uri="{BB962C8B-B14F-4D97-AF65-F5344CB8AC3E}">
        <p14:creationId xmlns:p14="http://schemas.microsoft.com/office/powerpoint/2010/main" val="118971752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29" name="Rectangle 2"/>
          <p:cNvSpPr>
            <a:spLocks noGrp="1" noChangeArrowheads="1"/>
          </p:cNvSpPr>
          <p:nvPr>
            <p:ph type="title"/>
          </p:nvPr>
        </p:nvSpPr>
        <p:spPr/>
        <p:txBody>
          <a:bodyPr/>
          <a:lstStyle/>
          <a:p>
            <a:pPr eaLnBrk="1" hangingPunct="1"/>
            <a:r>
              <a:rPr lang="en-US" sz="4000" smtClean="0"/>
              <a:t>Phase II of recruitment</a:t>
            </a:r>
            <a:endParaRPr lang="en-US" sz="3800" smtClean="0"/>
          </a:p>
        </p:txBody>
      </p:sp>
      <p:sp>
        <p:nvSpPr>
          <p:cNvPr id="22530" name="Rectangle 3"/>
          <p:cNvSpPr>
            <a:spLocks noGrp="1" noChangeArrowheads="1"/>
          </p:cNvSpPr>
          <p:nvPr>
            <p:ph type="body" idx="1"/>
          </p:nvPr>
        </p:nvSpPr>
        <p:spPr/>
        <p:txBody>
          <a:bodyPr/>
          <a:lstStyle/>
          <a:p>
            <a:pPr eaLnBrk="1" hangingPunct="1"/>
            <a:r>
              <a:rPr lang="en-US" dirty="0" smtClean="0"/>
              <a:t>Your help getting the word out is vital!</a:t>
            </a:r>
          </a:p>
          <a:p>
            <a:pPr lvl="1" eaLnBrk="1" hangingPunct="1"/>
            <a:r>
              <a:rPr lang="en-US" dirty="0" smtClean="0"/>
              <a:t>Where are the best graduate schools in your field?  Contact them!</a:t>
            </a:r>
          </a:p>
          <a:p>
            <a:pPr lvl="2" eaLnBrk="1" hangingPunct="1"/>
            <a:r>
              <a:rPr lang="en-US" dirty="0" smtClean="0"/>
              <a:t>See list of top 10 schools with diverse degree recipients</a:t>
            </a:r>
          </a:p>
          <a:p>
            <a:pPr lvl="1" eaLnBrk="1" hangingPunct="1"/>
            <a:r>
              <a:rPr lang="en-US" dirty="0" smtClean="0"/>
              <a:t>Email announcements to your alma mater and classmates from graduate school.</a:t>
            </a:r>
          </a:p>
          <a:p>
            <a:pPr eaLnBrk="1" hangingPunct="1"/>
            <a:endParaRPr lang="en-US" dirty="0" smtClean="0"/>
          </a:p>
          <a:p>
            <a:pPr eaLnBrk="1" hangingPunct="1"/>
            <a:r>
              <a:rPr lang="en-US" dirty="0" smtClean="0"/>
              <a:t>Don’t be shy – ask!</a:t>
            </a:r>
          </a:p>
        </p:txBody>
      </p:sp>
    </p:spTree>
    <p:custDataLst>
      <p:tags r:id="rId1"/>
    </p:custDataLst>
    <p:extLst>
      <p:ext uri="{BB962C8B-B14F-4D97-AF65-F5344CB8AC3E}">
        <p14:creationId xmlns:p14="http://schemas.microsoft.com/office/powerpoint/2010/main" val="403027351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990600"/>
            <a:ext cx="8229600" cy="1143000"/>
          </a:xfrm>
        </p:spPr>
        <p:txBody>
          <a:bodyPr>
            <a:normAutofit fontScale="90000"/>
          </a:bodyPr>
          <a:lstStyle/>
          <a:p>
            <a:pPr eaLnBrk="1" fontAlgn="auto" hangingPunct="1">
              <a:spcAft>
                <a:spcPts val="0"/>
              </a:spcAft>
              <a:defRPr/>
            </a:pPr>
            <a:r>
              <a:rPr lang="en-US" sz="3800" smtClean="0"/>
              <a:t>Guide to Faculty Employment Policy and Hiring Procedures</a:t>
            </a:r>
          </a:p>
        </p:txBody>
      </p:sp>
      <p:sp>
        <p:nvSpPr>
          <p:cNvPr id="24578" name="Rectangle 3"/>
          <p:cNvSpPr>
            <a:spLocks noGrp="1" noChangeArrowheads="1"/>
          </p:cNvSpPr>
          <p:nvPr>
            <p:ph type="body" idx="1"/>
          </p:nvPr>
        </p:nvSpPr>
        <p:spPr>
          <a:xfrm>
            <a:off x="457200" y="2220913"/>
            <a:ext cx="8229600" cy="3932237"/>
          </a:xfrm>
        </p:spPr>
        <p:txBody>
          <a:bodyPr/>
          <a:lstStyle/>
          <a:p>
            <a:pPr eaLnBrk="1" hangingPunct="1"/>
            <a:r>
              <a:rPr lang="en-US" smtClean="0"/>
              <a:t>Role of chair, committee members and Equal Employment Opportunity (EEO) Representative</a:t>
            </a:r>
          </a:p>
          <a:p>
            <a:pPr eaLnBrk="1" hangingPunct="1"/>
            <a:r>
              <a:rPr lang="en-US" smtClean="0"/>
              <a:t>Confidentiality of process is paramount!</a:t>
            </a:r>
          </a:p>
        </p:txBody>
      </p:sp>
    </p:spTree>
    <p:custDataLst>
      <p:tags r:id="rId1"/>
    </p:custDataLst>
    <p:extLst>
      <p:ext uri="{BB962C8B-B14F-4D97-AF65-F5344CB8AC3E}">
        <p14:creationId xmlns:p14="http://schemas.microsoft.com/office/powerpoint/2010/main" val="427591367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noChangeArrowheads="1"/>
          </p:cNvSpPr>
          <p:nvPr>
            <p:ph type="title"/>
          </p:nvPr>
        </p:nvSpPr>
        <p:spPr/>
        <p:txBody>
          <a:bodyPr/>
          <a:lstStyle/>
          <a:p>
            <a:pPr eaLnBrk="1" hangingPunct="1"/>
            <a:r>
              <a:rPr lang="en-US" smtClean="0"/>
              <a:t>Forms to assist you</a:t>
            </a:r>
          </a:p>
        </p:txBody>
      </p:sp>
      <p:sp>
        <p:nvSpPr>
          <p:cNvPr id="26626" name="Rectangle 3"/>
          <p:cNvSpPr>
            <a:spLocks noGrp="1" noChangeArrowheads="1"/>
          </p:cNvSpPr>
          <p:nvPr>
            <p:ph type="body" idx="1"/>
          </p:nvPr>
        </p:nvSpPr>
        <p:spPr/>
        <p:txBody>
          <a:bodyPr/>
          <a:lstStyle/>
          <a:p>
            <a:pPr eaLnBrk="1" hangingPunct="1"/>
            <a:r>
              <a:rPr lang="en-US" smtClean="0"/>
              <a:t>Interview Summary Form</a:t>
            </a:r>
          </a:p>
          <a:p>
            <a:pPr eaLnBrk="1" hangingPunct="1"/>
            <a:r>
              <a:rPr lang="en-US" smtClean="0"/>
              <a:t>Interview Activities</a:t>
            </a:r>
          </a:p>
          <a:p>
            <a:pPr eaLnBrk="1" hangingPunct="1">
              <a:buFont typeface="Wingdings 2" pitchFamily="18" charset="2"/>
              <a:buNone/>
            </a:pPr>
            <a:endParaRPr lang="en-US" smtClean="0"/>
          </a:p>
        </p:txBody>
      </p:sp>
    </p:spTree>
    <p:custDataLst>
      <p:tags r:id="rId1"/>
    </p:custDataLst>
    <p:extLst>
      <p:ext uri="{BB962C8B-B14F-4D97-AF65-F5344CB8AC3E}">
        <p14:creationId xmlns:p14="http://schemas.microsoft.com/office/powerpoint/2010/main" val="60135743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3" name="Rectangle 2"/>
          <p:cNvSpPr>
            <a:spLocks noGrp="1" noChangeArrowheads="1"/>
          </p:cNvSpPr>
          <p:nvPr>
            <p:ph type="title"/>
          </p:nvPr>
        </p:nvSpPr>
        <p:spPr/>
        <p:txBody>
          <a:bodyPr/>
          <a:lstStyle/>
          <a:p>
            <a:pPr eaLnBrk="1" hangingPunct="1"/>
            <a:r>
              <a:rPr lang="en-US" smtClean="0"/>
              <a:t>Steps in the process</a:t>
            </a:r>
          </a:p>
        </p:txBody>
      </p:sp>
      <p:sp>
        <p:nvSpPr>
          <p:cNvPr id="28674" name="Rectangle 3"/>
          <p:cNvSpPr>
            <a:spLocks noGrp="1" noChangeArrowheads="1"/>
          </p:cNvSpPr>
          <p:nvPr>
            <p:ph type="body" idx="1"/>
          </p:nvPr>
        </p:nvSpPr>
        <p:spPr>
          <a:xfrm>
            <a:off x="1295400" y="1752600"/>
            <a:ext cx="7620000" cy="4114800"/>
          </a:xfrm>
        </p:spPr>
        <p:txBody>
          <a:bodyPr/>
          <a:lstStyle/>
          <a:p>
            <a:pPr eaLnBrk="1" hangingPunct="1"/>
            <a:r>
              <a:rPr lang="en-US" smtClean="0"/>
              <a:t>How closing dates established</a:t>
            </a:r>
          </a:p>
          <a:p>
            <a:pPr eaLnBrk="1" hangingPunct="1"/>
            <a:r>
              <a:rPr lang="en-US" smtClean="0"/>
              <a:t>HR processing</a:t>
            </a:r>
          </a:p>
          <a:p>
            <a:pPr eaLnBrk="1" hangingPunct="1"/>
            <a:r>
              <a:rPr lang="en-US" smtClean="0"/>
              <a:t>Application screening</a:t>
            </a:r>
          </a:p>
          <a:p>
            <a:pPr lvl="1" eaLnBrk="1" hangingPunct="1"/>
            <a:r>
              <a:rPr lang="en-US" smtClean="0"/>
              <a:t>Rotational reading takes extra week</a:t>
            </a:r>
          </a:p>
          <a:p>
            <a:pPr eaLnBrk="1" hangingPunct="1"/>
            <a:r>
              <a:rPr lang="en-US" smtClean="0"/>
              <a:t>Committee interviews</a:t>
            </a:r>
          </a:p>
          <a:p>
            <a:pPr eaLnBrk="1" hangingPunct="1"/>
            <a:r>
              <a:rPr lang="en-US" smtClean="0"/>
              <a:t>Final interviews</a:t>
            </a:r>
          </a:p>
          <a:p>
            <a:pPr eaLnBrk="1" hangingPunct="1"/>
            <a:r>
              <a:rPr lang="en-US" smtClean="0"/>
              <a:t>Reference checking</a:t>
            </a:r>
          </a:p>
          <a:p>
            <a:pPr eaLnBrk="1" hangingPunct="1"/>
            <a:r>
              <a:rPr lang="en-US" smtClean="0"/>
              <a:t>Offers/Rejections</a:t>
            </a:r>
          </a:p>
        </p:txBody>
      </p:sp>
    </p:spTree>
    <p:custDataLst>
      <p:tags r:id="rId1"/>
    </p:custDataLst>
    <p:extLst>
      <p:ext uri="{BB962C8B-B14F-4D97-AF65-F5344CB8AC3E}">
        <p14:creationId xmlns:p14="http://schemas.microsoft.com/office/powerpoint/2010/main" val="233389791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noChangeArrowheads="1"/>
          </p:cNvSpPr>
          <p:nvPr>
            <p:ph type="title"/>
          </p:nvPr>
        </p:nvSpPr>
        <p:spPr/>
        <p:txBody>
          <a:bodyPr/>
          <a:lstStyle/>
          <a:p>
            <a:pPr eaLnBrk="1" hangingPunct="1"/>
            <a:r>
              <a:rPr lang="en-US" smtClean="0"/>
              <a:t>Closing Dates</a:t>
            </a:r>
          </a:p>
        </p:txBody>
      </p:sp>
      <p:sp>
        <p:nvSpPr>
          <p:cNvPr id="30722" name="Rectangle 3"/>
          <p:cNvSpPr>
            <a:spLocks noGrp="1" noChangeArrowheads="1"/>
          </p:cNvSpPr>
          <p:nvPr>
            <p:ph type="body" idx="1"/>
          </p:nvPr>
        </p:nvSpPr>
        <p:spPr/>
        <p:txBody>
          <a:bodyPr/>
          <a:lstStyle/>
          <a:p>
            <a:pPr>
              <a:tabLst>
                <a:tab pos="4114800" algn="l"/>
              </a:tabLst>
            </a:pPr>
            <a:r>
              <a:rPr lang="en-US" altLang="en-US" sz="2400" dirty="0" smtClean="0"/>
              <a:t>Biology	Feb 14</a:t>
            </a:r>
          </a:p>
          <a:p>
            <a:pPr>
              <a:tabLst>
                <a:tab pos="4114800" algn="l"/>
              </a:tabLst>
            </a:pPr>
            <a:r>
              <a:rPr lang="en-US" altLang="en-US" sz="2400" dirty="0" err="1" smtClean="0"/>
              <a:t>Biomanufacturing</a:t>
            </a:r>
            <a:r>
              <a:rPr lang="en-US" altLang="en-US" sz="2400" dirty="0"/>
              <a:t>	March 28</a:t>
            </a:r>
          </a:p>
          <a:p>
            <a:pPr>
              <a:tabLst>
                <a:tab pos="4114800" algn="l"/>
              </a:tabLst>
            </a:pPr>
            <a:r>
              <a:rPr lang="en-US" altLang="en-US" sz="2400" dirty="0" smtClean="0"/>
              <a:t>Business, </a:t>
            </a:r>
            <a:r>
              <a:rPr lang="en-US" altLang="en-US" sz="2400" dirty="0"/>
              <a:t>Statistics	</a:t>
            </a:r>
            <a:r>
              <a:rPr lang="en-US" altLang="en-US" sz="2400" dirty="0" smtClean="0"/>
              <a:t>March 28</a:t>
            </a:r>
            <a:r>
              <a:rPr lang="en-US" altLang="en-US" sz="2400" dirty="0"/>
              <a:t>	</a:t>
            </a:r>
            <a:endParaRPr lang="en-US" altLang="en-US" sz="2400" dirty="0" smtClean="0"/>
          </a:p>
          <a:p>
            <a:pPr>
              <a:tabLst>
                <a:tab pos="4114800" algn="l"/>
              </a:tabLst>
            </a:pPr>
            <a:r>
              <a:rPr lang="en-US" altLang="en-US" sz="2400" dirty="0" smtClean="0"/>
              <a:t>Chemistry	Feb </a:t>
            </a:r>
            <a:r>
              <a:rPr lang="en-US" altLang="en-US" sz="2400" dirty="0"/>
              <a:t>21</a:t>
            </a:r>
            <a:endParaRPr lang="en-US" altLang="en-US" sz="2400" dirty="0" smtClean="0"/>
          </a:p>
          <a:p>
            <a:pPr>
              <a:tabLst>
                <a:tab pos="4114800" algn="l"/>
              </a:tabLst>
            </a:pPr>
            <a:r>
              <a:rPr lang="en-US" altLang="en-US" sz="2400" dirty="0"/>
              <a:t>Counselor	</a:t>
            </a:r>
            <a:r>
              <a:rPr lang="en-US" altLang="en-US" sz="2400" dirty="0" smtClean="0"/>
              <a:t>March 7</a:t>
            </a:r>
          </a:p>
          <a:p>
            <a:pPr>
              <a:tabLst>
                <a:tab pos="4114800" algn="l"/>
              </a:tabLst>
            </a:pPr>
            <a:r>
              <a:rPr lang="en-US" altLang="en-US" sz="2400" dirty="0" smtClean="0"/>
              <a:t>Counselor, </a:t>
            </a:r>
            <a:r>
              <a:rPr lang="en-US" altLang="en-US" sz="2400" dirty="0"/>
              <a:t>SSSP</a:t>
            </a:r>
            <a:r>
              <a:rPr lang="en-US" altLang="en-US" sz="2400" dirty="0" smtClean="0"/>
              <a:t> </a:t>
            </a:r>
            <a:r>
              <a:rPr lang="en-US" altLang="en-US" sz="2400" dirty="0"/>
              <a:t>(3)	</a:t>
            </a:r>
            <a:r>
              <a:rPr lang="en-US" altLang="en-US" sz="2400" dirty="0" smtClean="0"/>
              <a:t>Feb 28</a:t>
            </a:r>
          </a:p>
          <a:p>
            <a:pPr>
              <a:tabLst>
                <a:tab pos="4114800" algn="l"/>
              </a:tabLst>
            </a:pPr>
            <a:r>
              <a:rPr lang="en-US" altLang="en-US" sz="2400" dirty="0" smtClean="0"/>
              <a:t>Counselor</a:t>
            </a:r>
            <a:r>
              <a:rPr lang="en-US" altLang="en-US" sz="2400" dirty="0"/>
              <a:t>, Veterans	</a:t>
            </a:r>
            <a:r>
              <a:rPr lang="en-US" altLang="en-US" sz="2400" dirty="0" smtClean="0"/>
              <a:t>March </a:t>
            </a:r>
            <a:r>
              <a:rPr lang="en-US" altLang="en-US" sz="2400" dirty="0" smtClean="0"/>
              <a:t>14</a:t>
            </a:r>
            <a:endParaRPr lang="en-US" altLang="en-US" sz="2400" dirty="0"/>
          </a:p>
          <a:p>
            <a:pPr>
              <a:tabLst>
                <a:tab pos="3657600" algn="l"/>
              </a:tabLst>
            </a:pPr>
            <a:endParaRPr lang="en-US" altLang="en-US" sz="2400" dirty="0"/>
          </a:p>
          <a:p>
            <a:pPr>
              <a:tabLst>
                <a:tab pos="3657600" algn="l"/>
              </a:tabLst>
            </a:pPr>
            <a:endParaRPr lang="en-US" altLang="en-US" sz="2400" dirty="0" smtClean="0"/>
          </a:p>
          <a:p>
            <a:pPr marL="0" indent="0">
              <a:buNone/>
              <a:tabLst>
                <a:tab pos="3657600" algn="l"/>
              </a:tabLst>
            </a:pPr>
            <a:endParaRPr lang="en-US" altLang="en-US" sz="2400" dirty="0" smtClean="0"/>
          </a:p>
        </p:txBody>
      </p:sp>
    </p:spTree>
    <p:custDataLst>
      <p:tags r:id="rId1"/>
    </p:custDataLst>
    <p:extLst>
      <p:ext uri="{BB962C8B-B14F-4D97-AF65-F5344CB8AC3E}">
        <p14:creationId xmlns:p14="http://schemas.microsoft.com/office/powerpoint/2010/main" val="299219177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title" idx="4294967295"/>
          </p:nvPr>
        </p:nvSpPr>
        <p:spPr/>
        <p:txBody>
          <a:bodyPr/>
          <a:lstStyle/>
          <a:p>
            <a:pPr eaLnBrk="1" hangingPunct="1"/>
            <a:r>
              <a:rPr lang="en-US" dirty="0" smtClean="0"/>
              <a:t>Closing Dates cont’d</a:t>
            </a:r>
          </a:p>
        </p:txBody>
      </p:sp>
      <p:sp>
        <p:nvSpPr>
          <p:cNvPr id="117763" name="Rectangle 3"/>
          <p:cNvSpPr>
            <a:spLocks noGrp="1" noChangeArrowheads="1"/>
          </p:cNvSpPr>
          <p:nvPr>
            <p:ph type="body" idx="4294967295"/>
          </p:nvPr>
        </p:nvSpPr>
        <p:spPr/>
        <p:txBody>
          <a:bodyPr/>
          <a:lstStyle/>
          <a:p>
            <a:pPr>
              <a:tabLst>
                <a:tab pos="4170363" algn="l"/>
              </a:tabLst>
            </a:pPr>
            <a:r>
              <a:rPr lang="en-US" altLang="en-US" sz="2400" dirty="0"/>
              <a:t>English, Transfer (2)	Feb 14</a:t>
            </a:r>
          </a:p>
          <a:p>
            <a:pPr>
              <a:tabLst>
                <a:tab pos="4170363" algn="l"/>
              </a:tabLst>
            </a:pPr>
            <a:r>
              <a:rPr lang="en-US" altLang="en-US" sz="2400" dirty="0"/>
              <a:t>English, Developmental	Feb 21 </a:t>
            </a:r>
          </a:p>
          <a:p>
            <a:pPr>
              <a:tabLst>
                <a:tab pos="4170363" algn="l"/>
              </a:tabLst>
            </a:pPr>
            <a:r>
              <a:rPr lang="en-US" altLang="en-US" sz="2400" dirty="0"/>
              <a:t>Librarian	</a:t>
            </a:r>
            <a:r>
              <a:rPr lang="en-US" altLang="en-US" sz="2400" dirty="0" smtClean="0"/>
              <a:t>Feb 28</a:t>
            </a:r>
            <a:endParaRPr lang="en-US" altLang="en-US" sz="2400" dirty="0"/>
          </a:p>
          <a:p>
            <a:pPr>
              <a:tabLst>
                <a:tab pos="4170363" algn="l"/>
              </a:tabLst>
            </a:pPr>
            <a:r>
              <a:rPr lang="en-US" altLang="en-US" sz="2400" dirty="0" smtClean="0"/>
              <a:t>Math </a:t>
            </a:r>
            <a:r>
              <a:rPr lang="en-US" altLang="en-US" sz="2400" dirty="0"/>
              <a:t>	Feb 21</a:t>
            </a:r>
          </a:p>
          <a:p>
            <a:pPr>
              <a:tabLst>
                <a:tab pos="4170363" algn="l"/>
              </a:tabLst>
            </a:pPr>
            <a:r>
              <a:rPr lang="en-US" altLang="en-US" sz="2400" dirty="0"/>
              <a:t>Math, Basic Skills	Feb 14</a:t>
            </a:r>
          </a:p>
          <a:p>
            <a:pPr>
              <a:tabLst>
                <a:tab pos="4170363" algn="l"/>
              </a:tabLst>
            </a:pPr>
            <a:r>
              <a:rPr lang="en-US" altLang="en-US" sz="2400" dirty="0"/>
              <a:t>Mental Health Counselor	</a:t>
            </a:r>
            <a:r>
              <a:rPr lang="en-US" altLang="en-US" sz="2400" dirty="0" smtClean="0"/>
              <a:t>Feb 28</a:t>
            </a:r>
            <a:endParaRPr lang="en-US" altLang="en-US" sz="2400" dirty="0"/>
          </a:p>
          <a:p>
            <a:pPr>
              <a:tabLst>
                <a:tab pos="4170363" algn="l"/>
              </a:tabLst>
            </a:pPr>
            <a:r>
              <a:rPr lang="en-US" altLang="en-US" sz="2400" dirty="0" smtClean="0"/>
              <a:t>Noncredit </a:t>
            </a:r>
            <a:r>
              <a:rPr lang="en-US" altLang="en-US" sz="2400" dirty="0"/>
              <a:t>ESL	</a:t>
            </a:r>
            <a:r>
              <a:rPr lang="en-US" altLang="en-US" sz="2400" dirty="0" smtClean="0"/>
              <a:t>March 14</a:t>
            </a:r>
            <a:endParaRPr lang="en-US" altLang="en-US" sz="2400" dirty="0"/>
          </a:p>
          <a:p>
            <a:pPr>
              <a:tabLst>
                <a:tab pos="4170363" algn="l"/>
              </a:tabLst>
            </a:pPr>
            <a:r>
              <a:rPr lang="en-US" altLang="en-US" sz="2400" dirty="0" smtClean="0"/>
              <a:t>Nursing</a:t>
            </a:r>
            <a:r>
              <a:rPr lang="en-US" altLang="en-US" sz="2400" dirty="0"/>
              <a:t>	Feb 21 </a:t>
            </a:r>
          </a:p>
          <a:p>
            <a:pPr>
              <a:tabLst>
                <a:tab pos="3657600" algn="l"/>
              </a:tabLst>
            </a:pPr>
            <a:endParaRPr lang="en-US" altLang="en-US" sz="2400" dirty="0" smtClean="0"/>
          </a:p>
          <a:p>
            <a:pPr>
              <a:tabLst>
                <a:tab pos="3657600" algn="l"/>
              </a:tabLst>
            </a:pPr>
            <a:endParaRPr lang="en-US" altLang="en-US" sz="2400" dirty="0"/>
          </a:p>
        </p:txBody>
      </p:sp>
    </p:spTree>
    <p:custDataLst>
      <p:tags r:id="rId1"/>
    </p:custDataLst>
    <p:extLst>
      <p:ext uri="{BB962C8B-B14F-4D97-AF65-F5344CB8AC3E}">
        <p14:creationId xmlns:p14="http://schemas.microsoft.com/office/powerpoint/2010/main" val="397140599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69" name="Rectangle 2"/>
          <p:cNvSpPr>
            <a:spLocks noGrp="1" noChangeArrowheads="1"/>
          </p:cNvSpPr>
          <p:nvPr>
            <p:ph type="title"/>
          </p:nvPr>
        </p:nvSpPr>
        <p:spPr/>
        <p:txBody>
          <a:bodyPr/>
          <a:lstStyle/>
          <a:p>
            <a:pPr eaLnBrk="1" hangingPunct="1"/>
            <a:r>
              <a:rPr lang="en-US" sz="3800" smtClean="0"/>
              <a:t>Job Fair:</a:t>
            </a:r>
          </a:p>
        </p:txBody>
      </p:sp>
      <p:sp>
        <p:nvSpPr>
          <p:cNvPr id="32770" name="Rectangle 3"/>
          <p:cNvSpPr>
            <a:spLocks noGrp="1" noChangeArrowheads="1"/>
          </p:cNvSpPr>
          <p:nvPr>
            <p:ph type="body" idx="1"/>
          </p:nvPr>
        </p:nvSpPr>
        <p:spPr/>
        <p:txBody>
          <a:bodyPr/>
          <a:lstStyle/>
          <a:p>
            <a:pPr eaLnBrk="1" hangingPunct="1">
              <a:lnSpc>
                <a:spcPct val="90000"/>
              </a:lnSpc>
            </a:pPr>
            <a:r>
              <a:rPr lang="en-US" dirty="0" smtClean="0"/>
              <a:t>Who will attend job fairs? </a:t>
            </a:r>
            <a:endParaRPr lang="en-US" u="sng" dirty="0" smtClean="0"/>
          </a:p>
          <a:p>
            <a:pPr lvl="1" eaLnBrk="1" hangingPunct="1">
              <a:lnSpc>
                <a:spcPct val="90000"/>
              </a:lnSpc>
            </a:pPr>
            <a:r>
              <a:rPr lang="en-US" altLang="en-US" dirty="0"/>
              <a:t>Los Angeles - </a:t>
            </a:r>
            <a:r>
              <a:rPr lang="en-US" altLang="en-US" dirty="0" smtClean="0"/>
              <a:t>January 28</a:t>
            </a:r>
          </a:p>
          <a:p>
            <a:pPr lvl="1" eaLnBrk="1" hangingPunct="1">
              <a:lnSpc>
                <a:spcPct val="90000"/>
              </a:lnSpc>
            </a:pPr>
            <a:r>
              <a:rPr lang="en-US" altLang="en-US" dirty="0" smtClean="0"/>
              <a:t>San </a:t>
            </a:r>
            <a:r>
              <a:rPr lang="en-US" altLang="en-US" dirty="0"/>
              <a:t>Francisco – </a:t>
            </a:r>
            <a:r>
              <a:rPr lang="en-US" altLang="en-US" dirty="0" smtClean="0"/>
              <a:t>February  4</a:t>
            </a:r>
          </a:p>
          <a:p>
            <a:pPr lvl="1" eaLnBrk="1" hangingPunct="1">
              <a:lnSpc>
                <a:spcPct val="90000"/>
              </a:lnSpc>
              <a:buFont typeface="Wingdings 2" pitchFamily="18" charset="2"/>
              <a:buNone/>
            </a:pPr>
            <a:endParaRPr lang="en-US" dirty="0" smtClean="0"/>
          </a:p>
          <a:p>
            <a:pPr eaLnBrk="1" hangingPunct="1">
              <a:lnSpc>
                <a:spcPct val="90000"/>
              </a:lnSpc>
            </a:pPr>
            <a:r>
              <a:rPr lang="en-US" dirty="0" smtClean="0"/>
              <a:t>Diversity budget #:  </a:t>
            </a:r>
            <a:r>
              <a:rPr lang="en-US" b="1" u="sng" dirty="0" smtClean="0"/>
              <a:t>11-521100-851-00000-6761-1612</a:t>
            </a:r>
          </a:p>
          <a:p>
            <a:pPr eaLnBrk="1" hangingPunct="1">
              <a:lnSpc>
                <a:spcPct val="90000"/>
              </a:lnSpc>
            </a:pPr>
            <a:endParaRPr lang="en-US" b="1" u="sng" dirty="0" smtClean="0"/>
          </a:p>
          <a:p>
            <a:pPr eaLnBrk="1" hangingPunct="1">
              <a:lnSpc>
                <a:spcPct val="90000"/>
              </a:lnSpc>
            </a:pPr>
            <a:r>
              <a:rPr lang="en-US" dirty="0" smtClean="0"/>
              <a:t>If no committee member attends – HR will need “talking points”</a:t>
            </a:r>
          </a:p>
          <a:p>
            <a:pPr eaLnBrk="1" hangingPunct="1">
              <a:lnSpc>
                <a:spcPct val="90000"/>
              </a:lnSpc>
              <a:buFont typeface="Wingdings" pitchFamily="2" charset="2"/>
              <a:buNone/>
            </a:pPr>
            <a:endParaRPr lang="en-US" dirty="0" smtClean="0"/>
          </a:p>
        </p:txBody>
      </p:sp>
    </p:spTree>
    <p:custDataLst>
      <p:tags r:id="rId1"/>
    </p:custDataLst>
    <p:extLst>
      <p:ext uri="{BB962C8B-B14F-4D97-AF65-F5344CB8AC3E}">
        <p14:creationId xmlns:p14="http://schemas.microsoft.com/office/powerpoint/2010/main" val="122945773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7" name="Rectangle 2"/>
          <p:cNvSpPr>
            <a:spLocks noGrp="1" noChangeArrowheads="1"/>
          </p:cNvSpPr>
          <p:nvPr>
            <p:ph type="title"/>
          </p:nvPr>
        </p:nvSpPr>
        <p:spPr/>
        <p:txBody>
          <a:bodyPr/>
          <a:lstStyle/>
          <a:p>
            <a:pPr eaLnBrk="1" hangingPunct="1"/>
            <a:r>
              <a:rPr lang="en-US" sz="3800" smtClean="0"/>
              <a:t>Committees need to decide:</a:t>
            </a:r>
          </a:p>
        </p:txBody>
      </p:sp>
      <p:sp>
        <p:nvSpPr>
          <p:cNvPr id="34818" name="Rectangle 3"/>
          <p:cNvSpPr>
            <a:spLocks noGrp="1" noChangeArrowheads="1"/>
          </p:cNvSpPr>
          <p:nvPr>
            <p:ph type="body" idx="1"/>
          </p:nvPr>
        </p:nvSpPr>
        <p:spPr/>
        <p:txBody>
          <a:bodyPr/>
          <a:lstStyle/>
          <a:p>
            <a:pPr eaLnBrk="1" hangingPunct="1">
              <a:lnSpc>
                <a:spcPct val="90000"/>
              </a:lnSpc>
            </a:pPr>
            <a:r>
              <a:rPr lang="en-US" smtClean="0"/>
              <a:t>Screening criteria</a:t>
            </a:r>
          </a:p>
          <a:p>
            <a:pPr eaLnBrk="1" hangingPunct="1">
              <a:lnSpc>
                <a:spcPct val="90000"/>
              </a:lnSpc>
            </a:pPr>
            <a:r>
              <a:rPr lang="en-US" smtClean="0"/>
              <a:t>Interview questions</a:t>
            </a:r>
          </a:p>
          <a:p>
            <a:pPr eaLnBrk="1" hangingPunct="1">
              <a:lnSpc>
                <a:spcPct val="90000"/>
              </a:lnSpc>
            </a:pPr>
            <a:r>
              <a:rPr lang="en-US" smtClean="0"/>
              <a:t>Letters of reference</a:t>
            </a:r>
          </a:p>
          <a:p>
            <a:pPr lvl="1" eaLnBrk="1" hangingPunct="1">
              <a:lnSpc>
                <a:spcPct val="90000"/>
              </a:lnSpc>
            </a:pPr>
            <a:r>
              <a:rPr lang="en-US" smtClean="0"/>
              <a:t>Whether to allow from members of committee</a:t>
            </a:r>
          </a:p>
          <a:p>
            <a:pPr eaLnBrk="1" hangingPunct="1">
              <a:lnSpc>
                <a:spcPct val="90000"/>
              </a:lnSpc>
            </a:pPr>
            <a:r>
              <a:rPr lang="en-US" smtClean="0"/>
              <a:t>Out of state candidates</a:t>
            </a:r>
          </a:p>
          <a:p>
            <a:pPr lvl="1" eaLnBrk="1" hangingPunct="1">
              <a:lnSpc>
                <a:spcPct val="90000"/>
              </a:lnSpc>
            </a:pPr>
            <a:r>
              <a:rPr lang="en-US" smtClean="0"/>
              <a:t>Final interviews for true finalists only? all? </a:t>
            </a:r>
          </a:p>
          <a:p>
            <a:pPr eaLnBrk="1" hangingPunct="1">
              <a:lnSpc>
                <a:spcPct val="90000"/>
              </a:lnSpc>
              <a:buFont typeface="Wingdings" pitchFamily="2" charset="2"/>
              <a:buNone/>
            </a:pPr>
            <a:endParaRPr lang="en-US" smtClean="0"/>
          </a:p>
        </p:txBody>
      </p:sp>
    </p:spTree>
    <p:custDataLst>
      <p:tags r:id="rId1"/>
    </p:custDataLst>
    <p:extLst>
      <p:ext uri="{BB962C8B-B14F-4D97-AF65-F5344CB8AC3E}">
        <p14:creationId xmlns:p14="http://schemas.microsoft.com/office/powerpoint/2010/main" val="38433086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5"/>
          <p:cNvSpPr>
            <a:spLocks noGrp="1"/>
          </p:cNvSpPr>
          <p:nvPr>
            <p:ph type="title"/>
          </p:nvPr>
        </p:nvSpPr>
        <p:spPr>
          <a:xfrm>
            <a:off x="1066800" y="533400"/>
            <a:ext cx="7273636" cy="1026739"/>
          </a:xfrm>
        </p:spPr>
        <p:txBody>
          <a:bodyPr/>
          <a:lstStyle/>
          <a:p>
            <a:pPr algn="ctr"/>
            <a:r>
              <a:rPr lang="en-US" altLang="en-US" sz="1800" b="1" dirty="0" err="1" smtClean="0">
                <a:solidFill>
                  <a:srgbClr val="000000"/>
                </a:solidFill>
                <a:latin typeface="Segoe UI Semibold" pitchFamily="34" charset="0"/>
                <a:ea typeface="ＭＳ Ｐゴシック" pitchFamily="34" charset="-128"/>
              </a:rPr>
              <a:t>MiraCosta’s</a:t>
            </a:r>
            <a:r>
              <a:rPr lang="en-US" altLang="en-US" sz="1800" b="1" dirty="0" smtClean="0">
                <a:solidFill>
                  <a:srgbClr val="000000"/>
                </a:solidFill>
                <a:latin typeface="Segoe UI Semibold" pitchFamily="34" charset="0"/>
                <a:ea typeface="ＭＳ Ｐゴシック" pitchFamily="34" charset="-128"/>
              </a:rPr>
              <a:t> Non-Whites</a:t>
            </a:r>
            <a:r>
              <a:rPr lang="en-US" altLang="en-US" sz="1800" b="1" dirty="0">
                <a:solidFill>
                  <a:srgbClr val="000000"/>
                </a:solidFill>
                <a:latin typeface="Segoe UI Semibold" pitchFamily="34" charset="0"/>
                <a:ea typeface="ＭＳ Ｐゴシック" pitchFamily="34" charset="-128"/>
              </a:rPr>
              <a:t>* Percentages </a:t>
            </a:r>
            <a:r>
              <a:rPr lang="en-US" altLang="en-US" sz="1800" b="1" dirty="0" smtClean="0">
                <a:solidFill>
                  <a:srgbClr val="000000"/>
                </a:solidFill>
                <a:latin typeface="Segoe UI Semibold" pitchFamily="34" charset="0"/>
                <a:ea typeface="ＭＳ Ｐゴシック" pitchFamily="34" charset="-128"/>
              </a:rPr>
              <a:t/>
            </a:r>
            <a:br>
              <a:rPr lang="en-US" altLang="en-US" sz="1800" b="1" dirty="0" smtClean="0">
                <a:solidFill>
                  <a:srgbClr val="000000"/>
                </a:solidFill>
                <a:latin typeface="Segoe UI Semibold" pitchFamily="34" charset="0"/>
                <a:ea typeface="ＭＳ Ｐゴシック" pitchFamily="34" charset="-128"/>
              </a:rPr>
            </a:br>
            <a:r>
              <a:rPr lang="en-US" altLang="en-US" sz="1800" b="1" dirty="0" smtClean="0">
                <a:solidFill>
                  <a:srgbClr val="000000"/>
                </a:solidFill>
                <a:latin typeface="Segoe UI Semibold" pitchFamily="34" charset="0"/>
                <a:ea typeface="ＭＳ Ｐゴシック" pitchFamily="34" charset="-128"/>
              </a:rPr>
              <a:t>by </a:t>
            </a:r>
            <a:r>
              <a:rPr lang="en-US" altLang="en-US" sz="1800" b="1" dirty="0">
                <a:solidFill>
                  <a:srgbClr val="000000"/>
                </a:solidFill>
                <a:latin typeface="Segoe UI Semibold" pitchFamily="34" charset="0"/>
                <a:ea typeface="ＭＳ Ｐゴシック" pitchFamily="34" charset="-128"/>
              </a:rPr>
              <a:t>Student </a:t>
            </a:r>
            <a:r>
              <a:rPr lang="en-US" altLang="en-US" sz="1800" b="1" dirty="0" smtClean="0">
                <a:solidFill>
                  <a:srgbClr val="000000"/>
                </a:solidFill>
                <a:latin typeface="Segoe UI Semibold" pitchFamily="34" charset="0"/>
                <a:ea typeface="ＭＳ Ｐゴシック" pitchFamily="34" charset="-128"/>
              </a:rPr>
              <a:t>and </a:t>
            </a:r>
            <a:r>
              <a:rPr lang="en-US" altLang="en-US" sz="1800" b="1" dirty="0">
                <a:solidFill>
                  <a:srgbClr val="000000"/>
                </a:solidFill>
                <a:latin typeface="Segoe UI Semibold" pitchFamily="34" charset="0"/>
                <a:ea typeface="ＭＳ Ｐゴシック" pitchFamily="34" charset="-128"/>
              </a:rPr>
              <a:t>Employee Types</a:t>
            </a:r>
            <a:br>
              <a:rPr lang="en-US" altLang="en-US" sz="1800" b="1" dirty="0">
                <a:solidFill>
                  <a:srgbClr val="000000"/>
                </a:solidFill>
                <a:latin typeface="Segoe UI Semibold" pitchFamily="34" charset="0"/>
                <a:ea typeface="ＭＳ Ｐゴシック" pitchFamily="34" charset="-128"/>
              </a:rPr>
            </a:br>
            <a:r>
              <a:rPr lang="en-US" altLang="en-US" sz="1800" b="1" dirty="0">
                <a:solidFill>
                  <a:srgbClr val="000000"/>
                </a:solidFill>
                <a:latin typeface="Segoe UI Semibold" pitchFamily="34" charset="0"/>
                <a:ea typeface="ＭＳ Ｐゴシック" pitchFamily="34" charset="-128"/>
              </a:rPr>
              <a:t>Fall Terms </a:t>
            </a:r>
            <a:r>
              <a:rPr lang="en-US" altLang="en-US" sz="1800" b="1" dirty="0" smtClean="0">
                <a:solidFill>
                  <a:srgbClr val="000000"/>
                </a:solidFill>
                <a:latin typeface="Segoe UI Semibold" pitchFamily="34" charset="0"/>
                <a:ea typeface="ＭＳ Ｐゴシック" pitchFamily="34" charset="-128"/>
              </a:rPr>
              <a:t>2009 </a:t>
            </a:r>
            <a:r>
              <a:rPr lang="en-US" altLang="en-US" sz="1800" b="1" dirty="0">
                <a:solidFill>
                  <a:srgbClr val="000000"/>
                </a:solidFill>
                <a:latin typeface="Segoe UI Semibold" pitchFamily="34" charset="0"/>
                <a:ea typeface="ＭＳ Ｐゴシック" pitchFamily="34" charset="-128"/>
              </a:rPr>
              <a:t>– </a:t>
            </a:r>
            <a:r>
              <a:rPr lang="en-US" altLang="en-US" sz="1800" b="1" dirty="0" smtClean="0">
                <a:solidFill>
                  <a:srgbClr val="000000"/>
                </a:solidFill>
                <a:latin typeface="Segoe UI Semibold" pitchFamily="34" charset="0"/>
                <a:ea typeface="ＭＳ Ｐゴシック" pitchFamily="34" charset="-128"/>
              </a:rPr>
              <a:t>2016</a:t>
            </a:r>
            <a:endParaRPr lang="en-US" altLang="en-US" sz="1800" b="1" dirty="0">
              <a:solidFill>
                <a:srgbClr val="000000"/>
              </a:solidFill>
              <a:latin typeface="Arial" charset="0"/>
              <a:ea typeface="ＭＳ Ｐゴシック" pitchFamily="34" charset="-128"/>
            </a:endParaRPr>
          </a:p>
        </p:txBody>
      </p:sp>
      <p:graphicFrame>
        <p:nvGraphicFramePr>
          <p:cNvPr id="5" name="Chart 4"/>
          <p:cNvGraphicFramePr>
            <a:graphicFrameLocks/>
          </p:cNvGraphicFramePr>
          <p:nvPr>
            <p:extLst>
              <p:ext uri="{D42A27DB-BD31-4B8C-83A1-F6EECF244321}">
                <p14:modId xmlns:p14="http://schemas.microsoft.com/office/powerpoint/2010/main" val="1773161468"/>
              </p:ext>
            </p:extLst>
          </p:nvPr>
        </p:nvGraphicFramePr>
        <p:xfrm>
          <a:off x="685800" y="2133600"/>
          <a:ext cx="7800975" cy="450056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99218873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5" name="Rectangle 2"/>
          <p:cNvSpPr>
            <a:spLocks noGrp="1" noChangeArrowheads="1"/>
          </p:cNvSpPr>
          <p:nvPr>
            <p:ph type="title"/>
          </p:nvPr>
        </p:nvSpPr>
        <p:spPr/>
        <p:txBody>
          <a:bodyPr/>
          <a:lstStyle/>
          <a:p>
            <a:pPr eaLnBrk="1" hangingPunct="1"/>
            <a:r>
              <a:rPr lang="en-US" sz="3800" smtClean="0"/>
              <a:t>Committees need to decide:</a:t>
            </a:r>
          </a:p>
        </p:txBody>
      </p:sp>
      <p:sp>
        <p:nvSpPr>
          <p:cNvPr id="36866" name="Rectangle 3"/>
          <p:cNvSpPr>
            <a:spLocks noGrp="1" noChangeArrowheads="1"/>
          </p:cNvSpPr>
          <p:nvPr>
            <p:ph type="body" idx="1"/>
          </p:nvPr>
        </p:nvSpPr>
        <p:spPr/>
        <p:txBody>
          <a:bodyPr/>
          <a:lstStyle/>
          <a:p>
            <a:pPr eaLnBrk="1" hangingPunct="1">
              <a:lnSpc>
                <a:spcPct val="90000"/>
              </a:lnSpc>
            </a:pPr>
            <a:r>
              <a:rPr lang="en-US" smtClean="0"/>
              <a:t>Writing sample</a:t>
            </a:r>
          </a:p>
          <a:p>
            <a:pPr lvl="1" eaLnBrk="1" hangingPunct="1">
              <a:lnSpc>
                <a:spcPct val="90000"/>
              </a:lnSpc>
            </a:pPr>
            <a:r>
              <a:rPr lang="en-US" smtClean="0"/>
              <a:t>Candidate identified or not?</a:t>
            </a:r>
          </a:p>
          <a:p>
            <a:pPr lvl="1" eaLnBrk="1" hangingPunct="1">
              <a:lnSpc>
                <a:spcPct val="90000"/>
              </a:lnSpc>
            </a:pPr>
            <a:r>
              <a:rPr lang="en-US" smtClean="0"/>
              <a:t>Length of time allowed?</a:t>
            </a:r>
          </a:p>
          <a:p>
            <a:pPr lvl="1" eaLnBrk="1" hangingPunct="1">
              <a:lnSpc>
                <a:spcPct val="90000"/>
              </a:lnSpc>
            </a:pPr>
            <a:r>
              <a:rPr lang="en-US" smtClean="0"/>
              <a:t>Before or after interviews?</a:t>
            </a:r>
          </a:p>
          <a:p>
            <a:pPr eaLnBrk="1" hangingPunct="1">
              <a:lnSpc>
                <a:spcPct val="90000"/>
              </a:lnSpc>
            </a:pPr>
            <a:r>
              <a:rPr lang="en-US" smtClean="0"/>
              <a:t>Teaching demonstration</a:t>
            </a:r>
          </a:p>
          <a:p>
            <a:pPr lvl="1" eaLnBrk="1" hangingPunct="1">
              <a:lnSpc>
                <a:spcPct val="90000"/>
              </a:lnSpc>
            </a:pPr>
            <a:r>
              <a:rPr lang="en-US" smtClean="0"/>
              <a:t>Exact wording of instructions?</a:t>
            </a:r>
          </a:p>
          <a:p>
            <a:pPr lvl="1" eaLnBrk="1" hangingPunct="1">
              <a:lnSpc>
                <a:spcPct val="90000"/>
              </a:lnSpc>
            </a:pPr>
            <a:r>
              <a:rPr lang="en-US" smtClean="0"/>
              <a:t>Length of time allowed?</a:t>
            </a:r>
          </a:p>
          <a:p>
            <a:pPr lvl="1" eaLnBrk="1" hangingPunct="1">
              <a:lnSpc>
                <a:spcPct val="90000"/>
              </a:lnSpc>
            </a:pPr>
            <a:r>
              <a:rPr lang="en-US" smtClean="0"/>
              <a:t>Any special equipment needed?</a:t>
            </a:r>
          </a:p>
        </p:txBody>
      </p:sp>
    </p:spTree>
    <p:custDataLst>
      <p:tags r:id="rId1"/>
    </p:custDataLst>
    <p:extLst>
      <p:ext uri="{BB962C8B-B14F-4D97-AF65-F5344CB8AC3E}">
        <p14:creationId xmlns:p14="http://schemas.microsoft.com/office/powerpoint/2010/main" val="362565550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2"/>
          <p:cNvSpPr>
            <a:spLocks noGrp="1" noChangeArrowheads="1"/>
          </p:cNvSpPr>
          <p:nvPr>
            <p:ph type="title"/>
          </p:nvPr>
        </p:nvSpPr>
        <p:spPr/>
        <p:txBody>
          <a:bodyPr/>
          <a:lstStyle/>
          <a:p>
            <a:pPr eaLnBrk="1" hangingPunct="1"/>
            <a:r>
              <a:rPr lang="en-US" smtClean="0"/>
              <a:t>Next steps for committee</a:t>
            </a:r>
          </a:p>
        </p:txBody>
      </p:sp>
      <p:sp>
        <p:nvSpPr>
          <p:cNvPr id="38914" name="Rectangle 3"/>
          <p:cNvSpPr>
            <a:spLocks noGrp="1" noChangeArrowheads="1"/>
          </p:cNvSpPr>
          <p:nvPr>
            <p:ph type="body" idx="1"/>
          </p:nvPr>
        </p:nvSpPr>
        <p:spPr/>
        <p:txBody>
          <a:bodyPr/>
          <a:lstStyle/>
          <a:p>
            <a:pPr marL="533400" indent="-533400" eaLnBrk="1" hangingPunct="1">
              <a:buFont typeface="Wingdings" pitchFamily="2" charset="2"/>
              <a:buAutoNum type="arabicParenR"/>
            </a:pPr>
            <a:r>
              <a:rPr lang="en-US" smtClean="0"/>
              <a:t>Screening criteria</a:t>
            </a:r>
          </a:p>
          <a:p>
            <a:pPr marL="533400" indent="-533400" eaLnBrk="1" hangingPunct="1">
              <a:buFont typeface="Wingdings" pitchFamily="2" charset="2"/>
              <a:buAutoNum type="arabicParenR"/>
            </a:pPr>
            <a:r>
              <a:rPr lang="en-US" smtClean="0"/>
              <a:t>Interview questions</a:t>
            </a:r>
          </a:p>
        </p:txBody>
      </p:sp>
    </p:spTree>
    <p:custDataLst>
      <p:tags r:id="rId1"/>
    </p:custDataLst>
    <p:extLst>
      <p:ext uri="{BB962C8B-B14F-4D97-AF65-F5344CB8AC3E}">
        <p14:creationId xmlns:p14="http://schemas.microsoft.com/office/powerpoint/2010/main" val="59635654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Grp="1" noChangeArrowheads="1"/>
          </p:cNvSpPr>
          <p:nvPr>
            <p:ph type="title"/>
          </p:nvPr>
        </p:nvSpPr>
        <p:spPr/>
        <p:txBody>
          <a:bodyPr/>
          <a:lstStyle/>
          <a:p>
            <a:pPr eaLnBrk="1" hangingPunct="1"/>
            <a:r>
              <a:rPr lang="en-US" smtClean="0"/>
              <a:t>Screening Criteria</a:t>
            </a:r>
          </a:p>
        </p:txBody>
      </p:sp>
      <p:sp>
        <p:nvSpPr>
          <p:cNvPr id="40962" name="Rectangle 3"/>
          <p:cNvSpPr>
            <a:spLocks noGrp="1" noChangeArrowheads="1"/>
          </p:cNvSpPr>
          <p:nvPr>
            <p:ph type="body" idx="1"/>
          </p:nvPr>
        </p:nvSpPr>
        <p:spPr/>
        <p:txBody>
          <a:bodyPr/>
          <a:lstStyle/>
          <a:p>
            <a:pPr eaLnBrk="1" hangingPunct="1"/>
            <a:r>
              <a:rPr lang="en-US" smtClean="0"/>
              <a:t>Must be created directly from the job announcement.</a:t>
            </a:r>
          </a:p>
          <a:p>
            <a:pPr eaLnBrk="1" hangingPunct="1"/>
            <a:r>
              <a:rPr lang="en-US" smtClean="0"/>
              <a:t>Must be directly related to the essential education, ability or knowledge required</a:t>
            </a:r>
          </a:p>
          <a:p>
            <a:pPr eaLnBrk="1" hangingPunct="1"/>
            <a:r>
              <a:rPr lang="en-US" smtClean="0"/>
              <a:t>Must be measurable by the contents of the application materials</a:t>
            </a:r>
          </a:p>
          <a:p>
            <a:pPr eaLnBrk="1" hangingPunct="1"/>
            <a:r>
              <a:rPr lang="en-US" smtClean="0"/>
              <a:t>Commitment to diversity</a:t>
            </a:r>
          </a:p>
        </p:txBody>
      </p:sp>
    </p:spTree>
    <p:custDataLst>
      <p:tags r:id="rId1"/>
    </p:custDataLst>
    <p:extLst>
      <p:ext uri="{BB962C8B-B14F-4D97-AF65-F5344CB8AC3E}">
        <p14:creationId xmlns:p14="http://schemas.microsoft.com/office/powerpoint/2010/main" val="298757725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Grp="1" noChangeArrowheads="1"/>
          </p:cNvSpPr>
          <p:nvPr>
            <p:ph type="title"/>
          </p:nvPr>
        </p:nvSpPr>
        <p:spPr/>
        <p:txBody>
          <a:bodyPr/>
          <a:lstStyle/>
          <a:p>
            <a:pPr eaLnBrk="1" hangingPunct="1"/>
            <a:r>
              <a:rPr lang="en-US" dirty="0" smtClean="0"/>
              <a:t>New Diversity Question</a:t>
            </a:r>
          </a:p>
        </p:txBody>
      </p:sp>
      <p:sp>
        <p:nvSpPr>
          <p:cNvPr id="40962" name="Rectangle 3"/>
          <p:cNvSpPr>
            <a:spLocks noGrp="1" noChangeArrowheads="1"/>
          </p:cNvSpPr>
          <p:nvPr>
            <p:ph type="body" idx="1"/>
          </p:nvPr>
        </p:nvSpPr>
        <p:spPr/>
        <p:txBody>
          <a:bodyPr/>
          <a:lstStyle/>
          <a:p>
            <a:pPr marL="0" indent="0" eaLnBrk="1" hangingPunct="1">
              <a:buNone/>
            </a:pPr>
            <a:r>
              <a:rPr lang="en-US" dirty="0"/>
              <a:t>MiraCosta College is an Equal Opportunity Employer with a commitment to diversity. We strive to be a model for equity and inclusion, effectively supporting students from diverse socioeconomic and cultural backgrounds who possess a range of abilities, academic preparation, and life experiences. </a:t>
            </a:r>
            <a:endParaRPr lang="en-US" dirty="0" smtClean="0"/>
          </a:p>
          <a:p>
            <a:pPr marL="0" indent="0" eaLnBrk="1" hangingPunct="1">
              <a:buNone/>
            </a:pPr>
            <a:endParaRPr lang="en-US" dirty="0"/>
          </a:p>
          <a:p>
            <a:pPr marL="0" indent="0" eaLnBrk="1" hangingPunct="1">
              <a:buNone/>
            </a:pPr>
            <a:r>
              <a:rPr lang="en-US" dirty="0" smtClean="0"/>
              <a:t>Please </a:t>
            </a:r>
            <a:r>
              <a:rPr lang="en-US" dirty="0"/>
              <a:t>describe what qualifications and/or experiences have prepared you to contribute to the fulfillment of the College’s goals for equity and inclusion</a:t>
            </a:r>
            <a:endParaRPr lang="en-US" dirty="0" smtClean="0"/>
          </a:p>
        </p:txBody>
      </p:sp>
    </p:spTree>
    <p:custDataLst>
      <p:tags r:id="rId1"/>
    </p:custDataLst>
    <p:extLst>
      <p:ext uri="{BB962C8B-B14F-4D97-AF65-F5344CB8AC3E}">
        <p14:creationId xmlns:p14="http://schemas.microsoft.com/office/powerpoint/2010/main" val="257744431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normAutofit fontScale="90000"/>
          </a:bodyPr>
          <a:lstStyle/>
          <a:p>
            <a:pPr eaLnBrk="1" fontAlgn="auto" hangingPunct="1">
              <a:spcAft>
                <a:spcPts val="0"/>
              </a:spcAft>
              <a:defRPr/>
            </a:pPr>
            <a:r>
              <a:rPr lang="en-US" dirty="0" smtClean="0"/>
              <a:t>Agree on what you’re looking for</a:t>
            </a:r>
          </a:p>
        </p:txBody>
      </p:sp>
      <p:sp>
        <p:nvSpPr>
          <p:cNvPr id="43010" name="Rectangle 3"/>
          <p:cNvSpPr>
            <a:spLocks noGrp="1" noChangeArrowheads="1"/>
          </p:cNvSpPr>
          <p:nvPr>
            <p:ph type="body" idx="1"/>
          </p:nvPr>
        </p:nvSpPr>
        <p:spPr/>
        <p:txBody>
          <a:bodyPr/>
          <a:lstStyle/>
          <a:p>
            <a:pPr eaLnBrk="1" hangingPunct="1"/>
            <a:r>
              <a:rPr lang="en-US" smtClean="0"/>
              <a:t>Committee should discuss the traits a successful candidate should possess.</a:t>
            </a:r>
          </a:p>
          <a:p>
            <a:pPr eaLnBrk="1" hangingPunct="1"/>
            <a:r>
              <a:rPr lang="en-US" smtClean="0"/>
              <a:t>Discuss the knowledge, skills and abilities that would result in </a:t>
            </a:r>
            <a:r>
              <a:rPr lang="en-US" u="sng" smtClean="0"/>
              <a:t>superior</a:t>
            </a:r>
            <a:r>
              <a:rPr lang="en-US" smtClean="0"/>
              <a:t> performance in that position.</a:t>
            </a:r>
          </a:p>
        </p:txBody>
      </p:sp>
    </p:spTree>
    <p:custDataLst>
      <p:tags r:id="rId1"/>
    </p:custDataLst>
    <p:extLst>
      <p:ext uri="{BB962C8B-B14F-4D97-AF65-F5344CB8AC3E}">
        <p14:creationId xmlns:p14="http://schemas.microsoft.com/office/powerpoint/2010/main" val="1593761977"/>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2"/>
          <p:cNvSpPr>
            <a:spLocks noGrp="1" noChangeArrowheads="1"/>
          </p:cNvSpPr>
          <p:nvPr>
            <p:ph type="title"/>
          </p:nvPr>
        </p:nvSpPr>
        <p:spPr/>
        <p:txBody>
          <a:bodyPr/>
          <a:lstStyle/>
          <a:p>
            <a:pPr eaLnBrk="1" hangingPunct="1"/>
            <a:r>
              <a:rPr lang="en-US" smtClean="0"/>
              <a:t>Follow up questions</a:t>
            </a:r>
          </a:p>
        </p:txBody>
      </p:sp>
      <p:sp>
        <p:nvSpPr>
          <p:cNvPr id="45058" name="Rectangle 3"/>
          <p:cNvSpPr>
            <a:spLocks noGrp="1" noChangeArrowheads="1"/>
          </p:cNvSpPr>
          <p:nvPr>
            <p:ph type="body" idx="1"/>
          </p:nvPr>
        </p:nvSpPr>
        <p:spPr/>
        <p:txBody>
          <a:bodyPr/>
          <a:lstStyle/>
          <a:p>
            <a:pPr eaLnBrk="1" hangingPunct="1"/>
            <a:r>
              <a:rPr lang="en-US" dirty="0" smtClean="0"/>
              <a:t>Allowed if information is critical for committee to make best hiring decision</a:t>
            </a:r>
          </a:p>
          <a:p>
            <a:pPr eaLnBrk="1" hangingPunct="1"/>
            <a:r>
              <a:rPr lang="en-US" dirty="0" smtClean="0"/>
              <a:t>MUST be both:</a:t>
            </a:r>
          </a:p>
          <a:p>
            <a:pPr lvl="1" eaLnBrk="1" hangingPunct="1"/>
            <a:r>
              <a:rPr lang="en-US" dirty="0" smtClean="0"/>
              <a:t>Job related</a:t>
            </a:r>
          </a:p>
          <a:p>
            <a:pPr lvl="1" eaLnBrk="1" hangingPunct="1"/>
            <a:r>
              <a:rPr lang="en-US" dirty="0" smtClean="0"/>
              <a:t>Non-discriminatory</a:t>
            </a:r>
          </a:p>
        </p:txBody>
      </p:sp>
    </p:spTree>
    <p:custDataLst>
      <p:tags r:id="rId1"/>
    </p:custDataLst>
    <p:extLst>
      <p:ext uri="{BB962C8B-B14F-4D97-AF65-F5344CB8AC3E}">
        <p14:creationId xmlns:p14="http://schemas.microsoft.com/office/powerpoint/2010/main" val="115205538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
          <p:cNvSpPr>
            <a:spLocks noGrp="1" noChangeArrowheads="1"/>
          </p:cNvSpPr>
          <p:nvPr>
            <p:ph type="title"/>
          </p:nvPr>
        </p:nvSpPr>
        <p:spPr/>
        <p:txBody>
          <a:bodyPr/>
          <a:lstStyle/>
          <a:p>
            <a:pPr eaLnBrk="1" hangingPunct="1"/>
            <a:r>
              <a:rPr lang="en-US" smtClean="0"/>
              <a:t>Prior knowledge	</a:t>
            </a:r>
          </a:p>
        </p:txBody>
      </p:sp>
      <p:sp>
        <p:nvSpPr>
          <p:cNvPr id="47106" name="Rectangle 3"/>
          <p:cNvSpPr>
            <a:spLocks noGrp="1" noChangeArrowheads="1"/>
          </p:cNvSpPr>
          <p:nvPr>
            <p:ph type="body" idx="1"/>
          </p:nvPr>
        </p:nvSpPr>
        <p:spPr/>
        <p:txBody>
          <a:bodyPr/>
          <a:lstStyle/>
          <a:p>
            <a:pPr eaLnBrk="1" hangingPunct="1"/>
            <a:r>
              <a:rPr lang="en-US" dirty="0" smtClean="0"/>
              <a:t>Dealing with candidates known to committee member(s)</a:t>
            </a:r>
          </a:p>
          <a:p>
            <a:pPr lvl="1" eaLnBrk="1" hangingPunct="1"/>
            <a:r>
              <a:rPr lang="en-US" dirty="0" smtClean="0"/>
              <a:t>First hand information</a:t>
            </a:r>
          </a:p>
          <a:p>
            <a:pPr lvl="1" eaLnBrk="1" hangingPunct="1"/>
            <a:r>
              <a:rPr lang="en-US" dirty="0" smtClean="0"/>
              <a:t>Job related</a:t>
            </a:r>
          </a:p>
          <a:p>
            <a:pPr eaLnBrk="1" hangingPunct="1"/>
            <a:r>
              <a:rPr lang="en-US" dirty="0" smtClean="0"/>
              <a:t>Can be shared at any time in the process</a:t>
            </a:r>
          </a:p>
          <a:p>
            <a:pPr eaLnBrk="1" hangingPunct="1"/>
            <a:r>
              <a:rPr lang="en-US" dirty="0" smtClean="0"/>
              <a:t>Decision about impact of that information is based on consensus of entire committee, not just that individual</a:t>
            </a:r>
          </a:p>
        </p:txBody>
      </p:sp>
    </p:spTree>
    <p:custDataLst>
      <p:tags r:id="rId1"/>
    </p:custDataLst>
    <p:extLst>
      <p:ext uri="{BB962C8B-B14F-4D97-AF65-F5344CB8AC3E}">
        <p14:creationId xmlns:p14="http://schemas.microsoft.com/office/powerpoint/2010/main" val="1334238276"/>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2"/>
          <p:cNvSpPr>
            <a:spLocks noGrp="1" noChangeArrowheads="1"/>
          </p:cNvSpPr>
          <p:nvPr>
            <p:ph type="ctrTitle" idx="4294967295"/>
          </p:nvPr>
        </p:nvSpPr>
        <p:spPr>
          <a:xfrm>
            <a:off x="2057400" y="1143000"/>
            <a:ext cx="6629400" cy="2209800"/>
          </a:xfrm>
        </p:spPr>
        <p:txBody>
          <a:bodyPr/>
          <a:lstStyle/>
          <a:p>
            <a:pPr algn="ctr" eaLnBrk="1" hangingPunct="1"/>
            <a:r>
              <a:rPr lang="en-US" sz="4800" smtClean="0"/>
              <a:t>Other things to remember</a:t>
            </a:r>
          </a:p>
        </p:txBody>
      </p:sp>
    </p:spTree>
    <p:custDataLst>
      <p:tags r:id="rId1"/>
    </p:custDataLst>
    <p:extLst>
      <p:ext uri="{BB962C8B-B14F-4D97-AF65-F5344CB8AC3E}">
        <p14:creationId xmlns:p14="http://schemas.microsoft.com/office/powerpoint/2010/main" val="664993758"/>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2"/>
          <p:cNvSpPr>
            <a:spLocks noGrp="1" noChangeArrowheads="1"/>
          </p:cNvSpPr>
          <p:nvPr>
            <p:ph type="title"/>
          </p:nvPr>
        </p:nvSpPr>
        <p:spPr/>
        <p:txBody>
          <a:bodyPr/>
          <a:lstStyle/>
          <a:p>
            <a:pPr eaLnBrk="1" hangingPunct="1"/>
            <a:r>
              <a:rPr lang="en-US" smtClean="0"/>
              <a:t>Associate Faculty candidates</a:t>
            </a:r>
          </a:p>
        </p:txBody>
      </p:sp>
      <p:sp>
        <p:nvSpPr>
          <p:cNvPr id="51202" name="Rectangle 3"/>
          <p:cNvSpPr>
            <a:spLocks noGrp="1" noChangeArrowheads="1"/>
          </p:cNvSpPr>
          <p:nvPr>
            <p:ph type="body" idx="1"/>
          </p:nvPr>
        </p:nvSpPr>
        <p:spPr/>
        <p:txBody>
          <a:bodyPr/>
          <a:lstStyle/>
          <a:p>
            <a:pPr eaLnBrk="1" hangingPunct="1"/>
            <a:r>
              <a:rPr lang="en-US" smtClean="0"/>
              <a:t>If meet minimum qualifications and have a complete application packet, MUST be granted an interview if ranked in </a:t>
            </a:r>
            <a:r>
              <a:rPr lang="en-US" u="sng" smtClean="0">
                <a:solidFill>
                  <a:srgbClr val="FF0000"/>
                </a:solidFill>
              </a:rPr>
              <a:t>top 10</a:t>
            </a:r>
          </a:p>
        </p:txBody>
      </p:sp>
    </p:spTree>
    <p:custDataLst>
      <p:tags r:id="rId1"/>
    </p:custDataLst>
    <p:extLst>
      <p:ext uri="{BB962C8B-B14F-4D97-AF65-F5344CB8AC3E}">
        <p14:creationId xmlns:p14="http://schemas.microsoft.com/office/powerpoint/2010/main" val="3613273654"/>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49" name="Rectangle 2"/>
          <p:cNvSpPr>
            <a:spLocks noGrp="1" noChangeArrowheads="1"/>
          </p:cNvSpPr>
          <p:nvPr>
            <p:ph type="title"/>
          </p:nvPr>
        </p:nvSpPr>
        <p:spPr/>
        <p:txBody>
          <a:bodyPr/>
          <a:lstStyle/>
          <a:p>
            <a:pPr eaLnBrk="1" hangingPunct="1"/>
            <a:r>
              <a:rPr lang="en-US" dirty="0" smtClean="0"/>
              <a:t>Equivalency Process</a:t>
            </a:r>
          </a:p>
        </p:txBody>
      </p:sp>
      <p:sp>
        <p:nvSpPr>
          <p:cNvPr id="53250" name="Rectangle 3"/>
          <p:cNvSpPr>
            <a:spLocks noGrp="1" noChangeArrowheads="1"/>
          </p:cNvSpPr>
          <p:nvPr>
            <p:ph type="body" idx="1"/>
          </p:nvPr>
        </p:nvSpPr>
        <p:spPr/>
        <p:txBody>
          <a:bodyPr/>
          <a:lstStyle/>
          <a:p>
            <a:pPr eaLnBrk="1" hangingPunct="1">
              <a:lnSpc>
                <a:spcPct val="90000"/>
              </a:lnSpc>
            </a:pPr>
            <a:r>
              <a:rPr lang="en-US" dirty="0" smtClean="0"/>
              <a:t>Must give same consideration as all other applications</a:t>
            </a:r>
          </a:p>
          <a:p>
            <a:pPr eaLnBrk="1" hangingPunct="1">
              <a:lnSpc>
                <a:spcPct val="90000"/>
              </a:lnSpc>
            </a:pPr>
            <a:r>
              <a:rPr lang="en-US" dirty="0" smtClean="0"/>
              <a:t>Equivalency committee considers request and forwards to ASC</a:t>
            </a:r>
          </a:p>
          <a:p>
            <a:pPr eaLnBrk="1" hangingPunct="1">
              <a:lnSpc>
                <a:spcPct val="90000"/>
              </a:lnSpc>
            </a:pPr>
            <a:r>
              <a:rPr lang="en-US" dirty="0" smtClean="0"/>
              <a:t>Senate Council confirms</a:t>
            </a:r>
          </a:p>
          <a:p>
            <a:pPr eaLnBrk="1" hangingPunct="1">
              <a:lnSpc>
                <a:spcPct val="90000"/>
              </a:lnSpc>
            </a:pPr>
            <a:r>
              <a:rPr lang="en-US" dirty="0" smtClean="0"/>
              <a:t>Interviews can take place</a:t>
            </a:r>
          </a:p>
          <a:p>
            <a:pPr eaLnBrk="1" hangingPunct="1">
              <a:lnSpc>
                <a:spcPct val="90000"/>
              </a:lnSpc>
            </a:pPr>
            <a:r>
              <a:rPr lang="en-US" dirty="0" smtClean="0"/>
              <a:t>Board of Trustees considers with hiring recommendation</a:t>
            </a:r>
          </a:p>
        </p:txBody>
      </p:sp>
    </p:spTree>
    <p:custDataLst>
      <p:tags r:id="rId1"/>
    </p:custDataLst>
    <p:extLst>
      <p:ext uri="{BB962C8B-B14F-4D97-AF65-F5344CB8AC3E}">
        <p14:creationId xmlns:p14="http://schemas.microsoft.com/office/powerpoint/2010/main" val="16454999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2"/>
          <p:cNvSpPr>
            <a:spLocks noGrp="1" noChangeArrowheads="1"/>
          </p:cNvSpPr>
          <p:nvPr>
            <p:ph type="title"/>
          </p:nvPr>
        </p:nvSpPr>
        <p:spPr>
          <a:xfrm>
            <a:off x="1371600" y="1752600"/>
            <a:ext cx="7543800" cy="2590800"/>
          </a:xfrm>
        </p:spPr>
        <p:txBody>
          <a:bodyPr/>
          <a:lstStyle/>
          <a:p>
            <a:pPr eaLnBrk="1" hangingPunct="1"/>
            <a:r>
              <a:rPr lang="en-US" smtClean="0"/>
              <a:t>Equal Opportunity </a:t>
            </a:r>
            <a:br>
              <a:rPr lang="en-US" smtClean="0"/>
            </a:br>
            <a:r>
              <a:rPr lang="en-US" smtClean="0"/>
              <a:t>Employment Laws</a:t>
            </a:r>
          </a:p>
        </p:txBody>
      </p:sp>
    </p:spTree>
    <p:custDataLst>
      <p:tags r:id="rId1"/>
    </p:custData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Title 6"/>
          <p:cNvSpPr>
            <a:spLocks noGrp="1"/>
          </p:cNvSpPr>
          <p:nvPr>
            <p:ph type="title" idx="4294967295"/>
          </p:nvPr>
        </p:nvSpPr>
        <p:spPr/>
        <p:txBody>
          <a:bodyPr/>
          <a:lstStyle/>
          <a:p>
            <a:pPr eaLnBrk="1" hangingPunct="1"/>
            <a:r>
              <a:rPr lang="en-US" dirty="0" smtClean="0"/>
              <a:t>Letters of Recommendation</a:t>
            </a:r>
            <a:endParaRPr lang="en-US" dirty="0" smtClean="0">
              <a:solidFill>
                <a:schemeClr val="tx1"/>
              </a:solidFill>
            </a:endParaRPr>
          </a:p>
        </p:txBody>
      </p:sp>
      <p:sp>
        <p:nvSpPr>
          <p:cNvPr id="98306" name="Content Placeholder 7"/>
          <p:cNvSpPr>
            <a:spLocks noGrp="1"/>
          </p:cNvSpPr>
          <p:nvPr>
            <p:ph sz="half" idx="4294967295"/>
          </p:nvPr>
        </p:nvSpPr>
        <p:spPr>
          <a:xfrm>
            <a:off x="457200" y="1920875"/>
            <a:ext cx="8229600" cy="4433888"/>
          </a:xfrm>
        </p:spPr>
        <p:txBody>
          <a:bodyPr/>
          <a:lstStyle/>
          <a:p>
            <a:pPr eaLnBrk="1" hangingPunct="1"/>
            <a:r>
              <a:rPr lang="en-US" dirty="0" smtClean="0"/>
              <a:t>We are once again using the process that allows for letter writers to submit a letter which the candidate cannot view.</a:t>
            </a:r>
          </a:p>
          <a:p>
            <a:pPr eaLnBrk="1" hangingPunct="1"/>
            <a:r>
              <a:rPr lang="en-US" dirty="0" smtClean="0"/>
              <a:t>HR will </a:t>
            </a:r>
            <a:r>
              <a:rPr lang="en-US" u="sng" dirty="0" smtClean="0"/>
              <a:t>not</a:t>
            </a:r>
            <a:r>
              <a:rPr lang="en-US" dirty="0" smtClean="0"/>
              <a:t> remove any extra letters submitted and will only screen based on the minimum number of letters requested</a:t>
            </a:r>
          </a:p>
        </p:txBody>
      </p:sp>
    </p:spTree>
    <p:custDataLst>
      <p:tags r:id="rId1"/>
    </p:custDataLst>
    <p:extLst>
      <p:ext uri="{BB962C8B-B14F-4D97-AF65-F5344CB8AC3E}">
        <p14:creationId xmlns:p14="http://schemas.microsoft.com/office/powerpoint/2010/main" val="1268462759"/>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3" name="Title 6"/>
          <p:cNvSpPr>
            <a:spLocks noGrp="1"/>
          </p:cNvSpPr>
          <p:nvPr>
            <p:ph type="title" idx="4294967295"/>
          </p:nvPr>
        </p:nvSpPr>
        <p:spPr/>
        <p:txBody>
          <a:bodyPr/>
          <a:lstStyle/>
          <a:p>
            <a:pPr eaLnBrk="1" hangingPunct="1"/>
            <a:r>
              <a:rPr lang="en-US" smtClean="0"/>
              <a:t>Screening Criteria Form</a:t>
            </a:r>
          </a:p>
        </p:txBody>
      </p:sp>
      <p:sp>
        <p:nvSpPr>
          <p:cNvPr id="100354" name="Content Placeholder 7"/>
          <p:cNvSpPr>
            <a:spLocks noGrp="1"/>
          </p:cNvSpPr>
          <p:nvPr>
            <p:ph sz="half" idx="4294967295"/>
          </p:nvPr>
        </p:nvSpPr>
        <p:spPr>
          <a:xfrm>
            <a:off x="457200" y="1920875"/>
            <a:ext cx="8229600" cy="4433888"/>
          </a:xfrm>
        </p:spPr>
        <p:txBody>
          <a:bodyPr/>
          <a:lstStyle/>
          <a:p>
            <a:pPr eaLnBrk="1" hangingPunct="1"/>
            <a:r>
              <a:rPr lang="en-US" dirty="0" smtClean="0"/>
              <a:t>Word document will be sent as an attachment by the HR Tech</a:t>
            </a:r>
          </a:p>
          <a:p>
            <a:pPr lvl="1" eaLnBrk="1" hangingPunct="1"/>
            <a:r>
              <a:rPr lang="en-US" dirty="0" smtClean="0"/>
              <a:t>Committee members may print and write notes on hard copy of the form </a:t>
            </a:r>
          </a:p>
          <a:p>
            <a:pPr lvl="1" eaLnBrk="1" hangingPunct="1"/>
            <a:r>
              <a:rPr lang="en-US" dirty="0" smtClean="0"/>
              <a:t>You may also type notes into the document and save a file for each candidate</a:t>
            </a:r>
          </a:p>
          <a:p>
            <a:pPr lvl="1" eaLnBrk="1" hangingPunct="1"/>
            <a:endParaRPr lang="en-US" dirty="0" smtClean="0"/>
          </a:p>
          <a:p>
            <a:pPr lvl="1" eaLnBrk="1" hangingPunct="1">
              <a:buFont typeface="Wingdings" pitchFamily="2" charset="2"/>
              <a:buNone/>
            </a:pPr>
            <a:r>
              <a:rPr lang="en-US" sz="3500" u="sng" dirty="0" smtClean="0">
                <a:solidFill>
                  <a:srgbClr val="FF0000"/>
                </a:solidFill>
              </a:rPr>
              <a:t>CONFIDENTIALITY IS PARAMOUNT</a:t>
            </a:r>
          </a:p>
        </p:txBody>
      </p:sp>
    </p:spTree>
    <p:custDataLst>
      <p:tags r:id="rId1"/>
    </p:custDataLst>
    <p:extLst>
      <p:ext uri="{BB962C8B-B14F-4D97-AF65-F5344CB8AC3E}">
        <p14:creationId xmlns:p14="http://schemas.microsoft.com/office/powerpoint/2010/main" val="2561008086"/>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Title 6"/>
          <p:cNvSpPr>
            <a:spLocks noGrp="1"/>
          </p:cNvSpPr>
          <p:nvPr>
            <p:ph type="title" idx="4294967295"/>
          </p:nvPr>
        </p:nvSpPr>
        <p:spPr/>
        <p:txBody>
          <a:bodyPr/>
          <a:lstStyle/>
          <a:p>
            <a:pPr eaLnBrk="1" hangingPunct="1"/>
            <a:r>
              <a:rPr lang="en-US" smtClean="0"/>
              <a:t>Can I work at home?</a:t>
            </a:r>
          </a:p>
        </p:txBody>
      </p:sp>
      <p:sp>
        <p:nvSpPr>
          <p:cNvPr id="102402" name="Content Placeholder 7"/>
          <p:cNvSpPr>
            <a:spLocks noGrp="1"/>
          </p:cNvSpPr>
          <p:nvPr>
            <p:ph sz="half" idx="4294967295"/>
          </p:nvPr>
        </p:nvSpPr>
        <p:spPr>
          <a:xfrm>
            <a:off x="457200" y="1920875"/>
            <a:ext cx="8229600" cy="4433888"/>
          </a:xfrm>
        </p:spPr>
        <p:txBody>
          <a:bodyPr/>
          <a:lstStyle/>
          <a:p>
            <a:pPr eaLnBrk="1" hangingPunct="1"/>
            <a:r>
              <a:rPr lang="en-US" smtClean="0"/>
              <a:t>PeopleAdmin is a web-based system so it is certainly possible</a:t>
            </a:r>
          </a:p>
          <a:p>
            <a:pPr eaLnBrk="1" hangingPunct="1"/>
            <a:r>
              <a:rPr lang="en-US" smtClean="0"/>
              <a:t>Keep in mind the confidentiality issue</a:t>
            </a:r>
          </a:p>
          <a:p>
            <a:pPr eaLnBrk="1" hangingPunct="1"/>
            <a:r>
              <a:rPr lang="en-US" smtClean="0"/>
              <a:t>Ergonomic considerations at home</a:t>
            </a:r>
          </a:p>
        </p:txBody>
      </p:sp>
    </p:spTree>
    <p:custDataLst>
      <p:tags r:id="rId1"/>
    </p:custDataLst>
    <p:extLst>
      <p:ext uri="{BB962C8B-B14F-4D97-AF65-F5344CB8AC3E}">
        <p14:creationId xmlns:p14="http://schemas.microsoft.com/office/powerpoint/2010/main" val="3840705344"/>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Title 6"/>
          <p:cNvSpPr>
            <a:spLocks noGrp="1"/>
          </p:cNvSpPr>
          <p:nvPr>
            <p:ph type="title" idx="4294967295"/>
          </p:nvPr>
        </p:nvSpPr>
        <p:spPr/>
        <p:txBody>
          <a:bodyPr/>
          <a:lstStyle/>
          <a:p>
            <a:pPr eaLnBrk="1" hangingPunct="1"/>
            <a:r>
              <a:rPr lang="en-US" smtClean="0"/>
              <a:t>After screening is complete</a:t>
            </a:r>
          </a:p>
        </p:txBody>
      </p:sp>
      <p:sp>
        <p:nvSpPr>
          <p:cNvPr id="104450" name="Content Placeholder 7"/>
          <p:cNvSpPr>
            <a:spLocks noGrp="1"/>
          </p:cNvSpPr>
          <p:nvPr>
            <p:ph sz="half" idx="4294967295"/>
          </p:nvPr>
        </p:nvSpPr>
        <p:spPr>
          <a:xfrm>
            <a:off x="457200" y="1920875"/>
            <a:ext cx="8229600" cy="4433888"/>
          </a:xfrm>
        </p:spPr>
        <p:txBody>
          <a:bodyPr/>
          <a:lstStyle/>
          <a:p>
            <a:pPr eaLnBrk="1" hangingPunct="1"/>
            <a:r>
              <a:rPr lang="en-US" smtClean="0"/>
              <a:t>Committee meetings will take place as they do now and the chair will notify HR of the candidates to be invited for an interview</a:t>
            </a:r>
          </a:p>
          <a:p>
            <a:pPr eaLnBrk="1" hangingPunct="1"/>
            <a:r>
              <a:rPr lang="en-US" smtClean="0"/>
              <a:t>HR will change the status of applicants</a:t>
            </a:r>
          </a:p>
          <a:p>
            <a:pPr lvl="1" eaLnBrk="1" hangingPunct="1"/>
            <a:r>
              <a:rPr lang="en-US" smtClean="0"/>
              <a:t>Candidates can check their status in the system at any time</a:t>
            </a:r>
          </a:p>
        </p:txBody>
      </p:sp>
    </p:spTree>
    <p:custDataLst>
      <p:tags r:id="rId1"/>
    </p:custDataLst>
    <p:extLst>
      <p:ext uri="{BB962C8B-B14F-4D97-AF65-F5344CB8AC3E}">
        <p14:creationId xmlns:p14="http://schemas.microsoft.com/office/powerpoint/2010/main" val="1180613917"/>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Title 6"/>
          <p:cNvSpPr>
            <a:spLocks noGrp="1"/>
          </p:cNvSpPr>
          <p:nvPr>
            <p:ph type="title" idx="4294967295"/>
          </p:nvPr>
        </p:nvSpPr>
        <p:spPr/>
        <p:txBody>
          <a:bodyPr/>
          <a:lstStyle/>
          <a:p>
            <a:pPr eaLnBrk="1" hangingPunct="1"/>
            <a:r>
              <a:rPr lang="en-US" smtClean="0"/>
              <a:t>Candidate Lists</a:t>
            </a:r>
          </a:p>
        </p:txBody>
      </p:sp>
      <p:sp>
        <p:nvSpPr>
          <p:cNvPr id="106498" name="Content Placeholder 7"/>
          <p:cNvSpPr>
            <a:spLocks noGrp="1"/>
          </p:cNvSpPr>
          <p:nvPr>
            <p:ph sz="half" idx="4294967295"/>
          </p:nvPr>
        </p:nvSpPr>
        <p:spPr>
          <a:xfrm>
            <a:off x="457200" y="1920875"/>
            <a:ext cx="8229600" cy="4433888"/>
          </a:xfrm>
        </p:spPr>
        <p:txBody>
          <a:bodyPr/>
          <a:lstStyle/>
          <a:p>
            <a:pPr eaLnBrk="1" hangingPunct="1"/>
            <a:r>
              <a:rPr lang="en-US" smtClean="0"/>
              <a:t>Will be produced out of PeopleAdmin</a:t>
            </a:r>
          </a:p>
        </p:txBody>
      </p:sp>
    </p:spTree>
    <p:custDataLst>
      <p:tags r:id="rId1"/>
    </p:custDataLst>
    <p:extLst>
      <p:ext uri="{BB962C8B-B14F-4D97-AF65-F5344CB8AC3E}">
        <p14:creationId xmlns:p14="http://schemas.microsoft.com/office/powerpoint/2010/main" val="263519496"/>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5" name="Title 6"/>
          <p:cNvSpPr>
            <a:spLocks noGrp="1"/>
          </p:cNvSpPr>
          <p:nvPr>
            <p:ph type="title" idx="4294967295"/>
          </p:nvPr>
        </p:nvSpPr>
        <p:spPr/>
        <p:txBody>
          <a:bodyPr/>
          <a:lstStyle/>
          <a:p>
            <a:pPr eaLnBrk="1" hangingPunct="1"/>
            <a:r>
              <a:rPr lang="en-US" smtClean="0"/>
              <a:t>Documents</a:t>
            </a:r>
          </a:p>
        </p:txBody>
      </p:sp>
      <p:sp>
        <p:nvSpPr>
          <p:cNvPr id="108546" name="Content Placeholder 7"/>
          <p:cNvSpPr>
            <a:spLocks noGrp="1"/>
          </p:cNvSpPr>
          <p:nvPr>
            <p:ph sz="half" idx="4294967295"/>
          </p:nvPr>
        </p:nvSpPr>
        <p:spPr>
          <a:xfrm>
            <a:off x="457200" y="1920875"/>
            <a:ext cx="8229600" cy="4433888"/>
          </a:xfrm>
        </p:spPr>
        <p:txBody>
          <a:bodyPr/>
          <a:lstStyle/>
          <a:p>
            <a:pPr eaLnBrk="1" hangingPunct="1"/>
            <a:r>
              <a:rPr lang="en-US" smtClean="0"/>
              <a:t>You may see some personal information an applicant has included (i.e. birthdates, photos) on documents because HR no longer has the ability to black out information before the materials go to the committee</a:t>
            </a:r>
          </a:p>
        </p:txBody>
      </p:sp>
    </p:spTree>
    <p:custDataLst>
      <p:tags r:id="rId1"/>
    </p:custDataLst>
    <p:extLst>
      <p:ext uri="{BB962C8B-B14F-4D97-AF65-F5344CB8AC3E}">
        <p14:creationId xmlns:p14="http://schemas.microsoft.com/office/powerpoint/2010/main" val="4233177314"/>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3" name="Title 6"/>
          <p:cNvSpPr>
            <a:spLocks noGrp="1"/>
          </p:cNvSpPr>
          <p:nvPr>
            <p:ph type="title" idx="4294967295"/>
          </p:nvPr>
        </p:nvSpPr>
        <p:spPr/>
        <p:txBody>
          <a:bodyPr/>
          <a:lstStyle/>
          <a:p>
            <a:pPr eaLnBrk="1" hangingPunct="1"/>
            <a:r>
              <a:rPr lang="en-US" sz="4800" smtClean="0"/>
              <a:t>Portal workspace for committee</a:t>
            </a:r>
          </a:p>
        </p:txBody>
      </p:sp>
      <p:sp>
        <p:nvSpPr>
          <p:cNvPr id="110594" name="Content Placeholder 7"/>
          <p:cNvSpPr>
            <a:spLocks noGrp="1"/>
          </p:cNvSpPr>
          <p:nvPr>
            <p:ph sz="half" idx="4294967295"/>
          </p:nvPr>
        </p:nvSpPr>
        <p:spPr>
          <a:xfrm>
            <a:off x="457200" y="1920875"/>
            <a:ext cx="8229600" cy="4433888"/>
          </a:xfrm>
        </p:spPr>
        <p:txBody>
          <a:bodyPr/>
          <a:lstStyle/>
          <a:p>
            <a:pPr eaLnBrk="1" hangingPunct="1"/>
            <a:r>
              <a:rPr lang="en-US" smtClean="0"/>
              <a:t>Some committees have asked AIS to set up a shared workspace  in the MiraCosta portal for their use.  The space was used for various purposes:</a:t>
            </a:r>
          </a:p>
          <a:p>
            <a:pPr lvl="1" eaLnBrk="1" hangingPunct="1"/>
            <a:r>
              <a:rPr lang="en-US" smtClean="0"/>
              <a:t>Discussion forums (i.e. preliminary work on screening criteria and/or interview questions)</a:t>
            </a:r>
          </a:p>
          <a:p>
            <a:pPr lvl="1" eaLnBrk="1" hangingPunct="1"/>
            <a:r>
              <a:rPr lang="en-US" smtClean="0"/>
              <a:t>Viewing DVDs of previous performances</a:t>
            </a:r>
          </a:p>
        </p:txBody>
      </p:sp>
    </p:spTree>
    <p:custDataLst>
      <p:tags r:id="rId1"/>
    </p:custDataLst>
    <p:extLst>
      <p:ext uri="{BB962C8B-B14F-4D97-AF65-F5344CB8AC3E}">
        <p14:creationId xmlns:p14="http://schemas.microsoft.com/office/powerpoint/2010/main" val="432706226"/>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1" name="Rectangle 2"/>
          <p:cNvSpPr>
            <a:spLocks noGrp="1" noChangeArrowheads="1"/>
          </p:cNvSpPr>
          <p:nvPr>
            <p:ph type="title"/>
          </p:nvPr>
        </p:nvSpPr>
        <p:spPr/>
        <p:txBody>
          <a:bodyPr/>
          <a:lstStyle/>
          <a:p>
            <a:pPr eaLnBrk="1" hangingPunct="1"/>
            <a:r>
              <a:rPr lang="en-US" smtClean="0"/>
              <a:t>Conclusion</a:t>
            </a:r>
          </a:p>
        </p:txBody>
      </p:sp>
      <p:sp>
        <p:nvSpPr>
          <p:cNvPr id="112642" name="Rectangle 3"/>
          <p:cNvSpPr>
            <a:spLocks noGrp="1" noChangeArrowheads="1"/>
          </p:cNvSpPr>
          <p:nvPr>
            <p:ph type="body" idx="1"/>
          </p:nvPr>
        </p:nvSpPr>
        <p:spPr/>
        <p:txBody>
          <a:bodyPr/>
          <a:lstStyle/>
          <a:p>
            <a:pPr marL="0" indent="0" eaLnBrk="1" hangingPunct="1">
              <a:buFont typeface="Wingdings" pitchFamily="2" charset="2"/>
              <a:buNone/>
            </a:pPr>
            <a:r>
              <a:rPr lang="en-US" dirty="0" smtClean="0"/>
              <a:t>Thank you for focusing your time and energy on this critical task – selection of superior candidates that will enable MiraCosta to reach our strategic goals and aide in efforts related to student success.</a:t>
            </a:r>
          </a:p>
        </p:txBody>
      </p:sp>
    </p:spTree>
    <p:custDataLst>
      <p:tags r:id="rId1"/>
    </p:custDataLst>
    <p:extLst>
      <p:ext uri="{BB962C8B-B14F-4D97-AF65-F5344CB8AC3E}">
        <p14:creationId xmlns:p14="http://schemas.microsoft.com/office/powerpoint/2010/main" val="18341616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57200" y="990600"/>
            <a:ext cx="8229600" cy="1143000"/>
          </a:xfrm>
        </p:spPr>
        <p:txBody>
          <a:bodyPr/>
          <a:lstStyle/>
          <a:p>
            <a:pPr algn="ctr"/>
            <a:r>
              <a:rPr lang="en-US" altLang="en-US" sz="4300" b="1" dirty="0">
                <a:solidFill>
                  <a:schemeClr val="tx1"/>
                </a:solidFill>
                <a:latin typeface="Calibri" pitchFamily="34" charset="0"/>
                <a:ea typeface="ＭＳ Ｐゴシック" pitchFamily="34" charset="-128"/>
              </a:rPr>
              <a:t>Two Sides of </a:t>
            </a:r>
            <a:r>
              <a:rPr lang="en-US" altLang="en-US" sz="4300" b="1" dirty="0" smtClean="0">
                <a:solidFill>
                  <a:schemeClr val="tx1"/>
                </a:solidFill>
                <a:latin typeface="Calibri" pitchFamily="34" charset="0"/>
                <a:ea typeface="ＭＳ Ｐゴシック" pitchFamily="34" charset="-128"/>
              </a:rPr>
              <a:t>the </a:t>
            </a:r>
            <a:r>
              <a:rPr lang="en-US" altLang="en-US" sz="4300" b="1" dirty="0">
                <a:solidFill>
                  <a:schemeClr val="tx1"/>
                </a:solidFill>
                <a:latin typeface="Calibri" pitchFamily="34" charset="0"/>
                <a:ea typeface="ＭＳ Ｐゴシック" pitchFamily="34" charset="-128"/>
              </a:rPr>
              <a:t>Same Coin</a:t>
            </a:r>
            <a:r>
              <a:rPr lang="en-US" altLang="en-US" dirty="0" smtClean="0">
                <a:solidFill>
                  <a:schemeClr val="tx1"/>
                </a:solidFill>
                <a:latin typeface="Cambria" pitchFamily="18" charset="0"/>
                <a:ea typeface="ＭＳ Ｐゴシック" pitchFamily="34" charset="-128"/>
              </a:rPr>
              <a:t/>
            </a:r>
            <a:br>
              <a:rPr lang="en-US" altLang="en-US" dirty="0" smtClean="0">
                <a:solidFill>
                  <a:schemeClr val="tx1"/>
                </a:solidFill>
                <a:latin typeface="Cambria" pitchFamily="18" charset="0"/>
                <a:ea typeface="ＭＳ Ｐゴシック" pitchFamily="34" charset="-128"/>
              </a:rPr>
            </a:br>
            <a:endParaRPr lang="en-US" altLang="en-US" dirty="0" smtClean="0">
              <a:latin typeface="Cambria" pitchFamily="18" charset="0"/>
              <a:ea typeface="ＭＳ Ｐゴシック" pitchFamily="34" charset="-128"/>
            </a:endParaRPr>
          </a:p>
        </p:txBody>
      </p:sp>
      <p:sp>
        <p:nvSpPr>
          <p:cNvPr id="10243" name="Content Placeholder 2"/>
          <p:cNvSpPr>
            <a:spLocks noGrp="1"/>
          </p:cNvSpPr>
          <p:nvPr>
            <p:ph idx="1"/>
          </p:nvPr>
        </p:nvSpPr>
        <p:spPr/>
        <p:txBody>
          <a:bodyPr/>
          <a:lstStyle/>
          <a:p>
            <a:endParaRPr lang="en-US" altLang="en-US" dirty="0" smtClean="0">
              <a:ea typeface="ＭＳ Ｐゴシック" pitchFamily="34" charset="-128"/>
            </a:endParaRPr>
          </a:p>
        </p:txBody>
      </p:sp>
      <p:sp>
        <p:nvSpPr>
          <p:cNvPr id="5" name="Content Placeholder 2"/>
          <p:cNvSpPr txBox="1">
            <a:spLocks/>
          </p:cNvSpPr>
          <p:nvPr/>
        </p:nvSpPr>
        <p:spPr bwMode="auto">
          <a:xfrm>
            <a:off x="415636" y="1411942"/>
            <a:ext cx="7481455" cy="39934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9" tIns="45714" rIns="91429" bIns="45714"/>
          <a:lstStyle>
            <a:lvl1pPr marL="382588" indent="-382588" algn="l" defTabSz="1019175" rtl="0" eaLnBrk="0" fontAlgn="base" hangingPunct="0">
              <a:spcBef>
                <a:spcPct val="20000"/>
              </a:spcBef>
              <a:spcAft>
                <a:spcPct val="0"/>
              </a:spcAft>
              <a:buClr>
                <a:srgbClr val="F7DA01"/>
              </a:buClr>
              <a:buSzPct val="50000"/>
              <a:buFont typeface="Monotype Sorts"/>
              <a:buChar char="n"/>
              <a:defRPr kumimoji="1" sz="2200">
                <a:solidFill>
                  <a:srgbClr val="FFFFFF"/>
                </a:solidFill>
                <a:latin typeface="+mn-lt"/>
                <a:ea typeface="+mn-ea"/>
                <a:cs typeface="+mn-cs"/>
              </a:defRPr>
            </a:lvl1pPr>
            <a:lvl2pPr marL="827088" indent="-317500" algn="l" defTabSz="1019175" rtl="0" eaLnBrk="0" fontAlgn="base" hangingPunct="0">
              <a:spcBef>
                <a:spcPct val="20000"/>
              </a:spcBef>
              <a:spcAft>
                <a:spcPct val="0"/>
              </a:spcAft>
              <a:buChar char="–"/>
              <a:defRPr kumimoji="1" sz="2000">
                <a:solidFill>
                  <a:srgbClr val="FFFFFF"/>
                </a:solidFill>
                <a:latin typeface="+mn-lt"/>
              </a:defRPr>
            </a:lvl2pPr>
            <a:lvl3pPr marL="1273175" indent="-254000" algn="l" defTabSz="1019175" rtl="0" eaLnBrk="0" fontAlgn="base" hangingPunct="0">
              <a:spcBef>
                <a:spcPct val="20000"/>
              </a:spcBef>
              <a:spcAft>
                <a:spcPct val="0"/>
              </a:spcAft>
              <a:buChar char="•"/>
              <a:defRPr kumimoji="1" sz="2400">
                <a:solidFill>
                  <a:srgbClr val="FFFFFF"/>
                </a:solidFill>
                <a:latin typeface="+mn-lt"/>
              </a:defRPr>
            </a:lvl3pPr>
            <a:lvl4pPr marL="1782763" indent="-254000" algn="l" defTabSz="1019175" rtl="0" eaLnBrk="0" fontAlgn="base" hangingPunct="0">
              <a:spcBef>
                <a:spcPct val="20000"/>
              </a:spcBef>
              <a:spcAft>
                <a:spcPct val="0"/>
              </a:spcAft>
              <a:buChar char="–"/>
              <a:defRPr kumimoji="1" sz="1600">
                <a:solidFill>
                  <a:srgbClr val="FFFFFF"/>
                </a:solidFill>
                <a:latin typeface="+mn-lt"/>
              </a:defRPr>
            </a:lvl4pPr>
            <a:lvl5pPr marL="2292350" indent="-254000" algn="l" defTabSz="1019175" rtl="0" eaLnBrk="0" fontAlgn="base" hangingPunct="0">
              <a:spcBef>
                <a:spcPct val="20000"/>
              </a:spcBef>
              <a:spcAft>
                <a:spcPct val="0"/>
              </a:spcAft>
              <a:buChar char="»"/>
              <a:defRPr kumimoji="1" sz="1300">
                <a:solidFill>
                  <a:srgbClr val="FFFFFF"/>
                </a:solidFill>
                <a:latin typeface="+mn-lt"/>
              </a:defRPr>
            </a:lvl5pPr>
            <a:lvl6pPr marL="2749550" indent="-254000" algn="l" defTabSz="1019175" rtl="0" eaLnBrk="0" fontAlgn="base" hangingPunct="0">
              <a:spcBef>
                <a:spcPct val="20000"/>
              </a:spcBef>
              <a:spcAft>
                <a:spcPct val="0"/>
              </a:spcAft>
              <a:buChar char="»"/>
              <a:defRPr kumimoji="1" sz="1300">
                <a:solidFill>
                  <a:srgbClr val="FFFFFF"/>
                </a:solidFill>
                <a:latin typeface="+mn-lt"/>
              </a:defRPr>
            </a:lvl6pPr>
            <a:lvl7pPr marL="3206750" indent="-254000" algn="l" defTabSz="1019175" rtl="0" eaLnBrk="0" fontAlgn="base" hangingPunct="0">
              <a:spcBef>
                <a:spcPct val="20000"/>
              </a:spcBef>
              <a:spcAft>
                <a:spcPct val="0"/>
              </a:spcAft>
              <a:buChar char="»"/>
              <a:defRPr kumimoji="1" sz="1300">
                <a:solidFill>
                  <a:srgbClr val="FFFFFF"/>
                </a:solidFill>
                <a:latin typeface="+mn-lt"/>
              </a:defRPr>
            </a:lvl7pPr>
            <a:lvl8pPr marL="3663950" indent="-254000" algn="l" defTabSz="1019175" rtl="0" eaLnBrk="0" fontAlgn="base" hangingPunct="0">
              <a:spcBef>
                <a:spcPct val="20000"/>
              </a:spcBef>
              <a:spcAft>
                <a:spcPct val="0"/>
              </a:spcAft>
              <a:buChar char="»"/>
              <a:defRPr kumimoji="1" sz="1300">
                <a:solidFill>
                  <a:srgbClr val="FFFFFF"/>
                </a:solidFill>
                <a:latin typeface="+mn-lt"/>
              </a:defRPr>
            </a:lvl8pPr>
            <a:lvl9pPr marL="4121150" indent="-254000" algn="l" defTabSz="1019175" rtl="0" eaLnBrk="0" fontAlgn="base" hangingPunct="0">
              <a:spcBef>
                <a:spcPct val="20000"/>
              </a:spcBef>
              <a:spcAft>
                <a:spcPct val="0"/>
              </a:spcAft>
              <a:buChar char="»"/>
              <a:defRPr kumimoji="1" sz="1300">
                <a:solidFill>
                  <a:srgbClr val="FFFFFF"/>
                </a:solidFill>
                <a:latin typeface="+mn-lt"/>
              </a:defRPr>
            </a:lvl9pPr>
          </a:lstStyle>
          <a:p>
            <a:pPr eaLnBrk="1" hangingPunct="1">
              <a:defRPr/>
            </a:pPr>
            <a:endParaRPr lang="en-US" altLang="en-US" kern="0" smtClean="0"/>
          </a:p>
          <a:p>
            <a:pPr eaLnBrk="1" hangingPunct="1">
              <a:defRPr/>
            </a:pPr>
            <a:endParaRPr lang="en-US" altLang="en-US" kern="0" smtClean="0"/>
          </a:p>
          <a:p>
            <a:pPr eaLnBrk="1" hangingPunct="1">
              <a:defRPr/>
            </a:pPr>
            <a:endParaRPr lang="en-US" altLang="en-US" kern="0" smtClean="0"/>
          </a:p>
          <a:p>
            <a:pPr eaLnBrk="1" hangingPunct="1">
              <a:defRPr/>
            </a:pPr>
            <a:endParaRPr lang="en-US" altLang="en-US" kern="0" smtClean="0"/>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16728" y="1680883"/>
            <a:ext cx="2225386" cy="207589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99727" y="1731309"/>
            <a:ext cx="2251364" cy="20254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TextBox 7"/>
          <p:cNvSpPr txBox="1"/>
          <p:nvPr/>
        </p:nvSpPr>
        <p:spPr>
          <a:xfrm>
            <a:off x="1870364" y="3933265"/>
            <a:ext cx="3186545" cy="1421687"/>
          </a:xfrm>
          <a:prstGeom prst="rect">
            <a:avLst/>
          </a:prstGeom>
          <a:noFill/>
        </p:spPr>
        <p:txBody>
          <a:bodyPr lIns="82058" tIns="41029" rIns="82058" bIns="41029">
            <a:spAutoFit/>
          </a:bodyPr>
          <a:lstStyle/>
          <a:p>
            <a:pPr algn="ctr">
              <a:defRPr/>
            </a:pPr>
            <a:r>
              <a:rPr lang="en-US" sz="2900" b="1" dirty="0">
                <a:latin typeface="+mj-lt"/>
                <a:cs typeface="Arial" pitchFamily="34" charset="0"/>
              </a:rPr>
              <a:t>Nondiscrimination Laws Prohibit Discrimination</a:t>
            </a:r>
          </a:p>
        </p:txBody>
      </p:sp>
      <p:sp>
        <p:nvSpPr>
          <p:cNvPr id="9" name="TextBox 8"/>
          <p:cNvSpPr txBox="1"/>
          <p:nvPr/>
        </p:nvSpPr>
        <p:spPr>
          <a:xfrm>
            <a:off x="5951682" y="3992095"/>
            <a:ext cx="2216727" cy="1421687"/>
          </a:xfrm>
          <a:prstGeom prst="rect">
            <a:avLst/>
          </a:prstGeom>
          <a:noFill/>
        </p:spPr>
        <p:txBody>
          <a:bodyPr lIns="82058" tIns="41029" rIns="82058" bIns="41029">
            <a:spAutoFit/>
          </a:bodyPr>
          <a:lstStyle/>
          <a:p>
            <a:pPr algn="ctr">
              <a:defRPr/>
            </a:pPr>
            <a:r>
              <a:rPr lang="en-US" sz="2900" b="1" dirty="0">
                <a:latin typeface="+mj-lt"/>
                <a:cs typeface="Arial" pitchFamily="34" charset="0"/>
              </a:rPr>
              <a:t>EEO Laws Promote Inclusion</a:t>
            </a:r>
          </a:p>
        </p:txBody>
      </p:sp>
    </p:spTree>
    <p:extLst>
      <p:ext uri="{BB962C8B-B14F-4D97-AF65-F5344CB8AC3E}">
        <p14:creationId xmlns:p14="http://schemas.microsoft.com/office/powerpoint/2010/main" val="164863917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5"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anim calcmode="lin" valueType="num">
                                      <p:cBhvr>
                                        <p:cTn id="8" dur="2000" fill="hold"/>
                                        <p:tgtEl>
                                          <p:spTgt spid="6"/>
                                        </p:tgtEl>
                                        <p:attrNameLst>
                                          <p:attrName>ppt_w</p:attrName>
                                        </p:attrNameLst>
                                      </p:cBhvr>
                                      <p:tavLst>
                                        <p:tav tm="0" fmla="#ppt_w*sin(2.5*pi*$)">
                                          <p:val>
                                            <p:fltVal val="0"/>
                                          </p:val>
                                        </p:tav>
                                        <p:tav tm="100000">
                                          <p:val>
                                            <p:fltVal val="1"/>
                                          </p:val>
                                        </p:tav>
                                      </p:tavLst>
                                    </p:anim>
                                    <p:anim calcmode="lin" valueType="num">
                                      <p:cBhvr>
                                        <p:cTn id="9" dur="2000" fill="hold"/>
                                        <p:tgtEl>
                                          <p:spTgt spid="6"/>
                                        </p:tgtEl>
                                        <p:attrNameLst>
                                          <p:attrName>ppt_h</p:attrName>
                                        </p:attrNameLst>
                                      </p:cBhvr>
                                      <p:tavLst>
                                        <p:tav tm="0">
                                          <p:val>
                                            <p:strVal val="#ppt_h"/>
                                          </p:val>
                                        </p:tav>
                                        <p:tav tm="100000">
                                          <p:val>
                                            <p:strVal val="#ppt_h"/>
                                          </p:val>
                                        </p:tav>
                                      </p:tavLst>
                                    </p:anim>
                                  </p:childTnLst>
                                </p:cTn>
                              </p:par>
                              <p:par>
                                <p:cTn id="10" presetID="45" presetClass="entr" presetSubtype="0" fill="hold"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2000"/>
                                        <p:tgtEl>
                                          <p:spTgt spid="7"/>
                                        </p:tgtEl>
                                      </p:cBhvr>
                                    </p:animEffect>
                                    <p:anim calcmode="lin" valueType="num">
                                      <p:cBhvr>
                                        <p:cTn id="13" dur="2000" fill="hold"/>
                                        <p:tgtEl>
                                          <p:spTgt spid="7"/>
                                        </p:tgtEl>
                                        <p:attrNameLst>
                                          <p:attrName>ppt_w</p:attrName>
                                        </p:attrNameLst>
                                      </p:cBhvr>
                                      <p:tavLst>
                                        <p:tav tm="0" fmla="#ppt_w*sin(2.5*pi*$)">
                                          <p:val>
                                            <p:fltVal val="0"/>
                                          </p:val>
                                        </p:tav>
                                        <p:tav tm="100000">
                                          <p:val>
                                            <p:fltVal val="1"/>
                                          </p:val>
                                        </p:tav>
                                      </p:tavLst>
                                    </p:anim>
                                    <p:anim calcmode="lin" valueType="num">
                                      <p:cBhvr>
                                        <p:cTn id="14" dur="2000" fill="hold"/>
                                        <p:tgtEl>
                                          <p:spTgt spid="7"/>
                                        </p:tgtEl>
                                        <p:attrNameLst>
                                          <p:attrName>ppt_h</p:attrName>
                                        </p:attrNameLst>
                                      </p:cBhvr>
                                      <p:tavLst>
                                        <p:tav tm="0">
                                          <p:val>
                                            <p:strVal val="#ppt_h"/>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nodeType="clickEffect">
                                  <p:stCondLst>
                                    <p:cond delay="0"/>
                                  </p:stCondLst>
                                  <p:childTnLst>
                                    <p:set>
                                      <p:cBhvr>
                                        <p:cTn id="18" dur="1" fill="hold">
                                          <p:stCondLst>
                                            <p:cond delay="0"/>
                                          </p:stCondLst>
                                        </p:cTn>
                                        <p:tgtEl>
                                          <p:spTgt spid="8">
                                            <p:txEl>
                                              <p:pRg st="0" end="0"/>
                                            </p:txEl>
                                          </p:spTgt>
                                        </p:tgtEl>
                                        <p:attrNameLst>
                                          <p:attrName>style.visibility</p:attrName>
                                        </p:attrNameLst>
                                      </p:cBhvr>
                                      <p:to>
                                        <p:strVal val="visible"/>
                                      </p:to>
                                    </p:set>
                                    <p:animEffect transition="in" filter="fade">
                                      <p:cBhvr>
                                        <p:cTn id="19" dur="1000"/>
                                        <p:tgtEl>
                                          <p:spTgt spid="8">
                                            <p:txEl>
                                              <p:pRg st="0" end="0"/>
                                            </p:txEl>
                                          </p:spTgt>
                                        </p:tgtEl>
                                      </p:cBhvr>
                                    </p:animEffect>
                                    <p:anim calcmode="lin" valueType="num">
                                      <p:cBhvr>
                                        <p:cTn id="20"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42" presetClass="entr" presetSubtype="0" fill="hold" nodeType="clickEffect">
                                  <p:stCondLst>
                                    <p:cond delay="0"/>
                                  </p:stCondLst>
                                  <p:childTnLst>
                                    <p:set>
                                      <p:cBhvr>
                                        <p:cTn id="25" dur="1" fill="hold">
                                          <p:stCondLst>
                                            <p:cond delay="0"/>
                                          </p:stCondLst>
                                        </p:cTn>
                                        <p:tgtEl>
                                          <p:spTgt spid="9">
                                            <p:txEl>
                                              <p:pRg st="0" end="0"/>
                                            </p:txEl>
                                          </p:spTgt>
                                        </p:tgtEl>
                                        <p:attrNameLst>
                                          <p:attrName>style.visibility</p:attrName>
                                        </p:attrNameLst>
                                      </p:cBhvr>
                                      <p:to>
                                        <p:strVal val="visible"/>
                                      </p:to>
                                    </p:set>
                                    <p:animEffect transition="in" filter="fade">
                                      <p:cBhvr>
                                        <p:cTn id="26" dur="1000"/>
                                        <p:tgtEl>
                                          <p:spTgt spid="9">
                                            <p:txEl>
                                              <p:pRg st="0" end="0"/>
                                            </p:txEl>
                                          </p:spTgt>
                                        </p:tgtEl>
                                      </p:cBhvr>
                                    </p:animEffect>
                                    <p:anim calcmode="lin" valueType="num">
                                      <p:cBhvr>
                                        <p:cTn id="27"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28" dur="10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altLang="en-US" sz="3200" b="1">
                <a:solidFill>
                  <a:schemeClr val="tx1"/>
                </a:solidFill>
                <a:latin typeface="Calibri" pitchFamily="34" charset="0"/>
                <a:ea typeface="ＭＳ Ｐゴシック" pitchFamily="34" charset="-128"/>
              </a:rPr>
              <a:t>Federal Nondiscrimination Laws</a:t>
            </a:r>
          </a:p>
        </p:txBody>
      </p:sp>
      <p:sp>
        <p:nvSpPr>
          <p:cNvPr id="26627" name="Rectangle 3"/>
          <p:cNvSpPr>
            <a:spLocks noGrp="1" noChangeArrowheads="1"/>
          </p:cNvSpPr>
          <p:nvPr>
            <p:ph idx="1"/>
          </p:nvPr>
        </p:nvSpPr>
        <p:spPr>
          <a:xfrm>
            <a:off x="533400" y="2057400"/>
            <a:ext cx="6726671" cy="2962555"/>
          </a:xfrm>
        </p:spPr>
        <p:txBody>
          <a:bodyPr rtlCol="0">
            <a:normAutofit fontScale="92500" lnSpcReduction="20000"/>
          </a:bodyPr>
          <a:lstStyle/>
          <a:p>
            <a:pPr marL="0" indent="0" eaLnBrk="1" fontAlgn="auto" hangingPunct="1">
              <a:lnSpc>
                <a:spcPct val="90000"/>
              </a:lnSpc>
              <a:spcAft>
                <a:spcPts val="0"/>
              </a:spcAft>
              <a:buNone/>
              <a:defRPr/>
            </a:pPr>
            <a:endParaRPr lang="en-US" altLang="en-US" sz="2800" dirty="0">
              <a:cs typeface="Times New Roman" pitchFamily="18" charset="0"/>
            </a:endParaRPr>
          </a:p>
          <a:p>
            <a:pPr marL="0" indent="0" eaLnBrk="1" fontAlgn="auto" hangingPunct="1">
              <a:lnSpc>
                <a:spcPct val="90000"/>
              </a:lnSpc>
              <a:spcAft>
                <a:spcPts val="0"/>
              </a:spcAft>
              <a:buNone/>
              <a:defRPr/>
            </a:pPr>
            <a:r>
              <a:rPr lang="en-US" altLang="en-US" sz="3000" dirty="0">
                <a:latin typeface="Calibri" panose="020F0502020204030204" pitchFamily="34" charset="0"/>
                <a:cs typeface="Times New Roman" pitchFamily="18" charset="0"/>
              </a:rPr>
              <a:t>A sample of Federal nondiscrimination laws: </a:t>
            </a:r>
          </a:p>
          <a:p>
            <a:pPr marL="0" indent="0" eaLnBrk="1" fontAlgn="auto" hangingPunct="1">
              <a:lnSpc>
                <a:spcPct val="90000"/>
              </a:lnSpc>
              <a:spcAft>
                <a:spcPts val="0"/>
              </a:spcAft>
              <a:buNone/>
              <a:defRPr/>
            </a:pPr>
            <a:endParaRPr lang="en-US" altLang="en-US" sz="3000" dirty="0">
              <a:latin typeface="Calibri" panose="020F0502020204030204" pitchFamily="34" charset="0"/>
              <a:cs typeface="Times New Roman" pitchFamily="18" charset="0"/>
            </a:endParaRPr>
          </a:p>
          <a:p>
            <a:pPr eaLnBrk="1" fontAlgn="auto" hangingPunct="1">
              <a:lnSpc>
                <a:spcPct val="90000"/>
              </a:lnSpc>
              <a:spcAft>
                <a:spcPts val="0"/>
              </a:spcAft>
              <a:buFont typeface="Courier New" panose="02070309020205020404" pitchFamily="49" charset="0"/>
              <a:buChar char="o"/>
              <a:defRPr/>
            </a:pPr>
            <a:r>
              <a:rPr lang="en-US" altLang="en-US" sz="3000" dirty="0">
                <a:latin typeface="Calibri" panose="020F0502020204030204" pitchFamily="34" charset="0"/>
                <a:cs typeface="Times New Roman" pitchFamily="18" charset="0"/>
              </a:rPr>
              <a:t>The Civil Rights Act of 1964 (Title VII)</a:t>
            </a:r>
            <a:r>
              <a:rPr lang="en-US" altLang="en-US" sz="3000" dirty="0">
                <a:latin typeface="Calibri" panose="020F0502020204030204" pitchFamily="34" charset="0"/>
              </a:rPr>
              <a:t> </a:t>
            </a:r>
          </a:p>
          <a:p>
            <a:pPr eaLnBrk="1" fontAlgn="auto" hangingPunct="1">
              <a:lnSpc>
                <a:spcPct val="90000"/>
              </a:lnSpc>
              <a:spcAft>
                <a:spcPts val="0"/>
              </a:spcAft>
              <a:buFont typeface="Courier New" panose="02070309020205020404" pitchFamily="49" charset="0"/>
              <a:buChar char="o"/>
              <a:defRPr/>
            </a:pPr>
            <a:r>
              <a:rPr lang="en-US" altLang="en-US" sz="3000" dirty="0">
                <a:latin typeface="Calibri" panose="020F0502020204030204" pitchFamily="34" charset="0"/>
                <a:cs typeface="Times New Roman" pitchFamily="18" charset="0"/>
              </a:rPr>
              <a:t>The Age Discrimination in Employment Act of 1967 (ADEA)</a:t>
            </a:r>
          </a:p>
          <a:p>
            <a:pPr eaLnBrk="1" fontAlgn="auto" hangingPunct="1">
              <a:lnSpc>
                <a:spcPct val="90000"/>
              </a:lnSpc>
              <a:spcAft>
                <a:spcPts val="0"/>
              </a:spcAft>
              <a:buFont typeface="Courier New" panose="02070309020205020404" pitchFamily="49" charset="0"/>
              <a:buChar char="o"/>
              <a:defRPr/>
            </a:pPr>
            <a:r>
              <a:rPr lang="en-US" altLang="en-US" sz="3000" dirty="0">
                <a:latin typeface="Calibri" panose="020F0502020204030204" pitchFamily="34" charset="0"/>
                <a:cs typeface="Times New Roman" pitchFamily="18" charset="0"/>
              </a:rPr>
              <a:t>Americans with Disabilities Act of 1990 (ADA)</a:t>
            </a:r>
          </a:p>
          <a:p>
            <a:pPr eaLnBrk="1" fontAlgn="auto" hangingPunct="1">
              <a:lnSpc>
                <a:spcPct val="90000"/>
              </a:lnSpc>
              <a:spcAft>
                <a:spcPts val="0"/>
              </a:spcAft>
              <a:defRPr/>
            </a:pPr>
            <a:endParaRPr lang="en-US" altLang="en-US" sz="3000" dirty="0">
              <a:latin typeface="Calibri" panose="020F0502020204030204" pitchFamily="34" charset="0"/>
              <a:cs typeface="Times New Roman" pitchFamily="18" charset="0"/>
            </a:endParaRPr>
          </a:p>
        </p:txBody>
      </p:sp>
      <p:pic>
        <p:nvPicPr>
          <p:cNvPr id="1126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89273" y="228320"/>
            <a:ext cx="1300307" cy="1249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690722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454727" y="470647"/>
            <a:ext cx="6788727" cy="1220041"/>
          </a:xfrm>
        </p:spPr>
        <p:txBody>
          <a:bodyPr/>
          <a:lstStyle/>
          <a:p>
            <a:pPr eaLnBrk="1" hangingPunct="1"/>
            <a:r>
              <a:rPr lang="en-US" altLang="en-US" sz="3200" b="1">
                <a:solidFill>
                  <a:schemeClr val="tx1"/>
                </a:solidFill>
                <a:latin typeface="Calibri" pitchFamily="34" charset="0"/>
                <a:ea typeface="ＭＳ Ｐゴシック" pitchFamily="34" charset="-128"/>
                <a:cs typeface="Times New Roman" pitchFamily="18" charset="0"/>
              </a:rPr>
              <a:t>The Civil Rights Act of 1964 (Title VII)</a:t>
            </a:r>
            <a:r>
              <a:rPr lang="en-US" altLang="en-US" sz="4000" b="1">
                <a:solidFill>
                  <a:schemeClr val="tx1"/>
                </a:solidFill>
                <a:latin typeface="Calibri" pitchFamily="34" charset="0"/>
                <a:ea typeface="ＭＳ Ｐゴシック" pitchFamily="34" charset="-128"/>
              </a:rPr>
              <a:t> </a:t>
            </a:r>
          </a:p>
        </p:txBody>
      </p:sp>
      <p:sp>
        <p:nvSpPr>
          <p:cNvPr id="12291" name="Rectangle 3"/>
          <p:cNvSpPr>
            <a:spLocks noGrp="1" noChangeArrowheads="1"/>
          </p:cNvSpPr>
          <p:nvPr>
            <p:ph idx="1"/>
          </p:nvPr>
        </p:nvSpPr>
        <p:spPr/>
        <p:txBody>
          <a:bodyPr/>
          <a:lstStyle/>
          <a:p>
            <a:pPr eaLnBrk="1" hangingPunct="1">
              <a:lnSpc>
                <a:spcPct val="90000"/>
              </a:lnSpc>
            </a:pPr>
            <a:r>
              <a:rPr lang="en-US" altLang="en-US" sz="2800">
                <a:latin typeface="Calibri" pitchFamily="34" charset="0"/>
                <a:ea typeface="Arial Unicode MS" pitchFamily="34" charset="-128"/>
                <a:cs typeface="Arial Unicode MS" pitchFamily="34" charset="-128"/>
              </a:rPr>
              <a:t>Title VII prohibits not only </a:t>
            </a:r>
            <a:r>
              <a:rPr lang="en-US" altLang="en-US" sz="2800" b="1" u="sng">
                <a:latin typeface="Calibri" pitchFamily="34" charset="0"/>
                <a:ea typeface="Arial Unicode MS" pitchFamily="34" charset="-128"/>
                <a:cs typeface="Arial Unicode MS" pitchFamily="34" charset="-128"/>
              </a:rPr>
              <a:t>intentional discrimination</a:t>
            </a:r>
            <a:r>
              <a:rPr lang="en-US" altLang="en-US" sz="2800">
                <a:latin typeface="Calibri" pitchFamily="34" charset="0"/>
                <a:ea typeface="Arial Unicode MS" pitchFamily="34" charset="-128"/>
                <a:cs typeface="Arial Unicode MS" pitchFamily="34" charset="-128"/>
              </a:rPr>
              <a:t>, but also </a:t>
            </a:r>
            <a:r>
              <a:rPr lang="en-US" altLang="en-US" sz="2800" b="1" u="sng">
                <a:latin typeface="Calibri" pitchFamily="34" charset="0"/>
                <a:ea typeface="Arial Unicode MS" pitchFamily="34" charset="-128"/>
                <a:cs typeface="Arial Unicode MS" pitchFamily="34" charset="-128"/>
              </a:rPr>
              <a:t>practices</a:t>
            </a:r>
            <a:r>
              <a:rPr lang="en-US" altLang="en-US" sz="2800">
                <a:latin typeface="Calibri" pitchFamily="34" charset="0"/>
                <a:ea typeface="Arial Unicode MS" pitchFamily="34" charset="-128"/>
                <a:cs typeface="Arial Unicode MS" pitchFamily="34" charset="-128"/>
              </a:rPr>
              <a:t> that have the effect of discriminating against individuals because of their </a:t>
            </a:r>
            <a:r>
              <a:rPr lang="en-US" altLang="en-US" sz="2800" b="1" u="sng">
                <a:latin typeface="Calibri" pitchFamily="34" charset="0"/>
                <a:ea typeface="Arial Unicode MS" pitchFamily="34" charset="-128"/>
                <a:cs typeface="Arial Unicode MS" pitchFamily="34" charset="-128"/>
              </a:rPr>
              <a:t>race, color, national origin, religion, or sex</a:t>
            </a:r>
            <a:r>
              <a:rPr lang="en-US" altLang="en-US" sz="2800">
                <a:latin typeface="Calibri" pitchFamily="34" charset="0"/>
                <a:ea typeface="Arial Unicode MS" pitchFamily="34" charset="-128"/>
                <a:cs typeface="Arial Unicode MS" pitchFamily="34" charset="-128"/>
              </a:rPr>
              <a:t>.  </a:t>
            </a:r>
          </a:p>
          <a:p>
            <a:pPr eaLnBrk="1" hangingPunct="1">
              <a:lnSpc>
                <a:spcPct val="90000"/>
              </a:lnSpc>
            </a:pPr>
            <a:r>
              <a:rPr lang="en-US" altLang="en-US" sz="2800">
                <a:latin typeface="Calibri" pitchFamily="34" charset="0"/>
                <a:ea typeface="Arial Unicode MS" pitchFamily="34" charset="-128"/>
                <a:cs typeface="Arial Unicode MS" pitchFamily="34" charset="-128"/>
              </a:rPr>
              <a:t>It is illegal to discriminate in </a:t>
            </a:r>
            <a:r>
              <a:rPr lang="en-US" altLang="en-US" sz="2800" b="1" u="sng">
                <a:latin typeface="Calibri" pitchFamily="34" charset="0"/>
                <a:ea typeface="Arial Unicode MS" pitchFamily="34" charset="-128"/>
                <a:cs typeface="Arial Unicode MS" pitchFamily="34" charset="-128"/>
              </a:rPr>
              <a:t>any aspect of employment</a:t>
            </a:r>
            <a:r>
              <a:rPr lang="en-US" altLang="en-US" sz="2800">
                <a:latin typeface="Calibri" pitchFamily="34" charset="0"/>
                <a:ea typeface="Arial Unicode MS" pitchFamily="34" charset="-128"/>
                <a:cs typeface="Arial Unicode MS" pitchFamily="34" charset="-128"/>
              </a:rPr>
              <a:t>, including </a:t>
            </a:r>
            <a:r>
              <a:rPr lang="en-US" altLang="en-US" sz="2800">
                <a:latin typeface="Calibri" pitchFamily="34" charset="0"/>
                <a:ea typeface="ＭＳ Ｐゴシック" pitchFamily="34" charset="-128"/>
              </a:rPr>
              <a:t>decisions based on stereotypes or assumptions about the abilities, traits, or performance of individuals of a certain sex, race, age, religion, or ethnic group, or individuals with disabilities.</a:t>
            </a:r>
          </a:p>
          <a:p>
            <a:pPr eaLnBrk="1" hangingPunct="1">
              <a:lnSpc>
                <a:spcPct val="90000"/>
              </a:lnSpc>
            </a:pPr>
            <a:endParaRPr lang="en-US" altLang="en-US" sz="2800">
              <a:ea typeface="ＭＳ Ｐゴシック" pitchFamily="34" charset="-128"/>
            </a:endParaRPr>
          </a:p>
        </p:txBody>
      </p:sp>
      <p:pic>
        <p:nvPicPr>
          <p:cNvPr id="1229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54818" y="268941"/>
            <a:ext cx="1189182"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852546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1676978" y="456640"/>
            <a:ext cx="5873750" cy="1220041"/>
          </a:xfrm>
        </p:spPr>
        <p:txBody>
          <a:bodyPr/>
          <a:lstStyle/>
          <a:p>
            <a:pPr algn="ctr" eaLnBrk="1" hangingPunct="1"/>
            <a:r>
              <a:rPr lang="en-US" altLang="en-US" sz="3200" b="1">
                <a:solidFill>
                  <a:schemeClr val="tx1"/>
                </a:solidFill>
                <a:latin typeface="Calibri" pitchFamily="34" charset="0"/>
                <a:ea typeface="ＭＳ Ｐゴシック" pitchFamily="34" charset="-128"/>
              </a:rPr>
              <a:t>The Age Discrimination in Employment Act of 1967 (ADEA)</a:t>
            </a:r>
          </a:p>
        </p:txBody>
      </p:sp>
      <p:sp>
        <p:nvSpPr>
          <p:cNvPr id="13315" name="Rectangle 3"/>
          <p:cNvSpPr>
            <a:spLocks noGrp="1" noChangeArrowheads="1"/>
          </p:cNvSpPr>
          <p:nvPr>
            <p:ph idx="1"/>
          </p:nvPr>
        </p:nvSpPr>
        <p:spPr/>
        <p:txBody>
          <a:bodyPr/>
          <a:lstStyle/>
          <a:p>
            <a:pPr eaLnBrk="1" hangingPunct="1"/>
            <a:r>
              <a:rPr lang="en-US" altLang="en-US" sz="2400">
                <a:latin typeface="Calibri" pitchFamily="34" charset="0"/>
                <a:ea typeface="ＭＳ Ｐゴシック" pitchFamily="34" charset="-128"/>
              </a:rPr>
              <a:t>Age discrimination involves treating someone (an applicant or employee) less favorably because of his or her age.  </a:t>
            </a:r>
          </a:p>
          <a:p>
            <a:pPr eaLnBrk="1" hangingPunct="1"/>
            <a:r>
              <a:rPr lang="en-US" altLang="en-US" sz="2400">
                <a:latin typeface="Calibri" pitchFamily="34" charset="0"/>
                <a:ea typeface="ＭＳ Ｐゴシック" pitchFamily="34" charset="-128"/>
              </a:rPr>
              <a:t>The Age Discrimination in Employment Act (ADEA) forbids age discrimination against people who are </a:t>
            </a:r>
            <a:r>
              <a:rPr lang="en-US" altLang="en-US" sz="2400" b="1" u="sng">
                <a:latin typeface="Calibri" pitchFamily="34" charset="0"/>
                <a:ea typeface="ＭＳ Ｐゴシック" pitchFamily="34" charset="-128"/>
              </a:rPr>
              <a:t>age 40 or older</a:t>
            </a:r>
            <a:r>
              <a:rPr lang="en-US" altLang="en-US" sz="2400">
                <a:latin typeface="Calibri" pitchFamily="34" charset="0"/>
                <a:ea typeface="ＭＳ Ｐゴシック" pitchFamily="34" charset="-128"/>
              </a:rPr>
              <a:t>.</a:t>
            </a:r>
            <a:endParaRPr lang="en-US" altLang="en-US" sz="2400">
              <a:latin typeface="Calibri" pitchFamily="34" charset="0"/>
              <a:ea typeface="Arial Unicode MS" pitchFamily="34" charset="-128"/>
              <a:cs typeface="Arial Unicode MS" pitchFamily="34" charset="-128"/>
            </a:endParaRPr>
          </a:p>
          <a:p>
            <a:pPr eaLnBrk="1" hangingPunct="1"/>
            <a:r>
              <a:rPr lang="en-US" altLang="en-US" sz="2400">
                <a:latin typeface="Calibri" pitchFamily="34" charset="0"/>
                <a:ea typeface="ＭＳ Ｐゴシック" pitchFamily="34" charset="-128"/>
              </a:rPr>
              <a:t>The law forbids discrimination when it comes to </a:t>
            </a:r>
            <a:r>
              <a:rPr lang="en-US" altLang="en-US" sz="2400" b="1" u="sng">
                <a:latin typeface="Calibri" pitchFamily="34" charset="0"/>
                <a:ea typeface="ＭＳ Ｐゴシック" pitchFamily="34" charset="-128"/>
              </a:rPr>
              <a:t>any aspect of employment</a:t>
            </a:r>
            <a:r>
              <a:rPr lang="en-US" altLang="en-US" sz="2400">
                <a:latin typeface="Calibri" pitchFamily="34" charset="0"/>
                <a:ea typeface="ＭＳ Ｐゴシック" pitchFamily="34" charset="-128"/>
              </a:rPr>
              <a:t>, including hiring, firing, pay, job assignments, promotions, layoff, training, fringe benefits, and any other term or condition of employment.</a:t>
            </a:r>
            <a:endParaRPr lang="en-US" altLang="en-US" sz="2400">
              <a:latin typeface="Calibri" pitchFamily="34" charset="0"/>
              <a:ea typeface="Arial Unicode MS" pitchFamily="34" charset="-128"/>
              <a:cs typeface="Arial Unicode MS" pitchFamily="34" charset="-128"/>
            </a:endParaRPr>
          </a:p>
          <a:p>
            <a:pPr eaLnBrk="1" hangingPunct="1"/>
            <a:endParaRPr lang="en-US" altLang="en-US" sz="2400">
              <a:latin typeface="Calibri" pitchFamily="34" charset="0"/>
              <a:ea typeface="ＭＳ Ｐゴシック" pitchFamily="34" charset="-128"/>
            </a:endParaRPr>
          </a:p>
        </p:txBody>
      </p:sp>
      <p:pic>
        <p:nvPicPr>
          <p:cNvPr id="1331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81455" y="134471"/>
            <a:ext cx="1454727" cy="139793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72952804"/>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EXPANDSHOWBAR" val="True"/>
  <p:tag name="BULLETTYPE" val="3"/>
  <p:tag name="RESPCOUNTERSTYLE" val="-1"/>
  <p:tag name="INPUTSOURCE" val="1"/>
  <p:tag name="BACKUPMAINTENANCE" val="7"/>
  <p:tag name="ROTATIONINTERVAL" val="2"/>
  <p:tag name="RACERSMAXDISPLAYED" val="5"/>
  <p:tag name="TEAMSINLEADERBOARD" val="5"/>
  <p:tag name="BUBBLEVALUEFORMAT" val="0.0"/>
  <p:tag name="CUSTOMCELLFORECOLOR" val="-16777216"/>
  <p:tag name="CUSTOMCELLBACKCOLOR4" val="-8355712"/>
  <p:tag name="DISPLAYDEVICEID" val="True"/>
  <p:tag name="GRIDSIZE" val="{Width=800, Height=600}"/>
  <p:tag name="CHARTLABELS" val="1"/>
  <p:tag name="PARTLISTDEFAULT" val="1"/>
  <p:tag name="INCORRECTPOINTVALUE" val="0"/>
  <p:tag name="AUTOADJUSTPARTRANGE" val="True"/>
  <p:tag name="FIBNUMRESULTS" val="5"/>
  <p:tag name="PRRESPONSE2" val="9"/>
  <p:tag name="PRRESPONSE6" val="5"/>
  <p:tag name="PRRESPONSE10" val="1"/>
  <p:tag name="POWERPOINTVERSION" val="12.0"/>
  <p:tag name="CSVFORMAT" val="0"/>
  <p:tag name="RESPCOUNTERFORMAT" val="0"/>
  <p:tag name="ALLOWDUPLICATES" val="False"/>
  <p:tag name="REVIEWONLY" val="False"/>
  <p:tag name="RACEANIMATIONSPEED" val="3"/>
  <p:tag name="BUBBLENAMEVISIBLE" val="True"/>
  <p:tag name="CUSTOMGRIDBACKCOLOR" val="-722948"/>
  <p:tag name="USESCHEMECOLORS" val="True"/>
  <p:tag name="GRIDROTATIONINTERVAL" val="2"/>
  <p:tag name="CHARTCOLORS" val="0"/>
  <p:tag name="INCLUDEPPT" val="True"/>
  <p:tag name="REALTIMEBACKUPPATH" val="(None)"/>
  <p:tag name="FIBDISPLAYRESULTS" val="True"/>
  <p:tag name="PRRESPONSE3" val="8"/>
  <p:tag name="PRRESPONSE8" val="3"/>
  <p:tag name="TPVERSION" val="2008"/>
  <p:tag name="ANSWERNOWSTYLE" val="-1"/>
  <p:tag name="COUNTDOWNSECONDS" val="10"/>
  <p:tag name="AUTOADVANCE" val="False"/>
  <p:tag name="SKIPREMAININGRACESLIDES" val="True"/>
  <p:tag name="BUBBLEGROUPING" val="3"/>
  <p:tag name="CUSTOMCELLBACKCOLOR3" val="-268652"/>
  <p:tag name="AUTOSIZEGRID" val="True"/>
  <p:tag name="INCLUDENONRESPONDERS" val="False"/>
  <p:tag name="REALTIMEBACKUP" val="False"/>
  <p:tag name="FIBINCLUDEOTHER" val="True"/>
  <p:tag name="PRRESPONSE5" val="6"/>
  <p:tag name="ALWAYSOPENPOLL" val="False"/>
  <p:tag name="ANSWERNOWTEXT" val="Answer Now"/>
  <p:tag name="BACKUPSESSIONS" val="True"/>
  <p:tag name="RACEENDPOINTS" val="100"/>
  <p:tag name="DEFAULTNUMTEAMS" val="5"/>
  <p:tag name="DISPLAYDEVICENUMBER" val="True"/>
  <p:tag name="RESETCHARTS" val="True"/>
  <p:tag name="ZEROBASED" val="False"/>
  <p:tag name="PRRESPONSE1" val="10"/>
  <p:tag name="SHOWFLASHWARNING" val="True"/>
  <p:tag name="COUNTDOWNSTYLE" val="-1"/>
  <p:tag name="AUTOUPDATEALIASES" val="True"/>
  <p:tag name="BUBBLESIZEVISIBLE" val="True"/>
  <p:tag name="GRIDOPACITY" val="90"/>
  <p:tag name="ALLOWUSERFEEDBACK" val="True"/>
  <p:tag name="FIBDISPLAYKEYWORDS" val="True"/>
  <p:tag name="SHOWBARVISIBLE" val="True"/>
  <p:tag name="NUMRESPONSES" val="1"/>
  <p:tag name="MAXRESPONDERS" val="5"/>
  <p:tag name="GRIDPOSITION" val="1"/>
  <p:tag name="CHARTSCALE" val="True"/>
  <p:tag name="PRRESPONSE9" val="2"/>
  <p:tag name="CHARTVALUEFORMAT" val="0%"/>
  <p:tag name="CUSTOMCELLBACKCOLOR2" val="-13395457"/>
  <p:tag name="CORRECTPOINTVALUE" val="1"/>
  <p:tag name="USESECONDARYMONITOR" val="True"/>
  <p:tag name="PARTICIPANTSINLEADERBOARD" val="5"/>
  <p:tag name="MULTIRESPDIVISOR" val="1"/>
  <p:tag name="SAVECSVWITHSESSION" val="True"/>
  <p:tag name="DISPLAYNAME" val="True"/>
  <p:tag name="PRRESPONSE7" val="4"/>
  <p:tag name="POLLINGCYCLE" val="2"/>
  <p:tag name="STDCHART" val="1"/>
  <p:tag name="RESPTABLESTYLE" val="-1"/>
  <p:tag name="CUSTOMCELLBACKCOLOR1" val="-657956"/>
  <p:tag name="PRRESPONSE4" val="7"/>
  <p:tag name="ADVANCEDSETTINGSVIEW" val="False"/>
  <p:tag name="DELIMITERS" val="3.1"/>
  <p:tag name="LUIDIAENABLED" val="False"/>
</p:tagLst>
</file>

<file path=ppt/tags/tag10.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1.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2.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3.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4.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5.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6.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7.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8.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9.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0.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1.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2.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3.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4.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5.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6.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7.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8.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9.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3.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30.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31.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32.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33.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34.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35.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36.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37.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38.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39.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4.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40.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41.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42.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43.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5.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6.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7.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8.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9.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Flow</Template>
  <TotalTime>4019</TotalTime>
  <Words>5368</Words>
  <Application>Microsoft Office PowerPoint</Application>
  <PresentationFormat>On-screen Show (4:3)</PresentationFormat>
  <Paragraphs>474</Paragraphs>
  <Slides>57</Slides>
  <Notes>57</Notes>
  <HiddenSlides>0</HiddenSlides>
  <MMClips>0</MMClips>
  <ScaleCrop>false</ScaleCrop>
  <HeadingPairs>
    <vt:vector size="6" baseType="variant">
      <vt:variant>
        <vt:lpstr>Fonts Used</vt:lpstr>
      </vt:variant>
      <vt:variant>
        <vt:i4>14</vt:i4>
      </vt:variant>
      <vt:variant>
        <vt:lpstr>Theme</vt:lpstr>
      </vt:variant>
      <vt:variant>
        <vt:i4>1</vt:i4>
      </vt:variant>
      <vt:variant>
        <vt:lpstr>Slide Titles</vt:lpstr>
      </vt:variant>
      <vt:variant>
        <vt:i4>57</vt:i4>
      </vt:variant>
    </vt:vector>
  </HeadingPairs>
  <TitlesOfParts>
    <vt:vector size="72" baseType="lpstr">
      <vt:lpstr>Arial Unicode MS</vt:lpstr>
      <vt:lpstr>ＭＳ Ｐゴシック</vt:lpstr>
      <vt:lpstr>Arial</vt:lpstr>
      <vt:lpstr>Calibri</vt:lpstr>
      <vt:lpstr>Cambria</vt:lpstr>
      <vt:lpstr>Constantia</vt:lpstr>
      <vt:lpstr>Courier New</vt:lpstr>
      <vt:lpstr>Monotype Sorts</vt:lpstr>
      <vt:lpstr>Palatino Linotype</vt:lpstr>
      <vt:lpstr>Segoe UI Semibold</vt:lpstr>
      <vt:lpstr>Tahoma</vt:lpstr>
      <vt:lpstr>Times New Roman</vt:lpstr>
      <vt:lpstr>Wingdings</vt:lpstr>
      <vt:lpstr>Wingdings 2</vt:lpstr>
      <vt:lpstr>Flow</vt:lpstr>
      <vt:lpstr>Faculty Hiring Committee Training: Beginner</vt:lpstr>
      <vt:lpstr>Today’s Agenda</vt:lpstr>
      <vt:lpstr>Non-Whites* Percentages by Student and Employee Types Fall Terms 2005 – 2014</vt:lpstr>
      <vt:lpstr>MiraCosta’s Non-Whites* Percentages  by Student and Employee Types Fall Terms 2009 – 2016</vt:lpstr>
      <vt:lpstr>Equal Opportunity  Employment Laws</vt:lpstr>
      <vt:lpstr>Two Sides of the Same Coin </vt:lpstr>
      <vt:lpstr>Federal Nondiscrimination Laws</vt:lpstr>
      <vt:lpstr>The Civil Rights Act of 1964 (Title VII) </vt:lpstr>
      <vt:lpstr>The Age Discrimination in Employment Act of 1967 (ADEA)</vt:lpstr>
      <vt:lpstr>Americans with Disabilities Act of 1990 (ADA)</vt:lpstr>
      <vt:lpstr>State Laws &amp; Regulations</vt:lpstr>
      <vt:lpstr>Caliornia’s Fair Employment and Housing Act (FEHA) </vt:lpstr>
      <vt:lpstr>Nondiscrimination:  Title 5 § 59300</vt:lpstr>
      <vt:lpstr>PowerPoint Presentation</vt:lpstr>
      <vt:lpstr>PowerPoint Presentation</vt:lpstr>
      <vt:lpstr>Educational Benefits of Diverse Workforce</vt:lpstr>
      <vt:lpstr>PowerPoint Presentation</vt:lpstr>
      <vt:lpstr>  </vt:lpstr>
      <vt:lpstr>Elimination of bias in hiring decisions</vt:lpstr>
      <vt:lpstr>Implicit bias tests</vt:lpstr>
      <vt:lpstr>Best Practices in Serving on a Screening/Interview Committee</vt:lpstr>
      <vt:lpstr>MiraCosta’s Equal Opportunity  Employment Plan</vt:lpstr>
      <vt:lpstr>Our goal</vt:lpstr>
      <vt:lpstr>Definition of diversity</vt:lpstr>
      <vt:lpstr>Definition cont’d</vt:lpstr>
      <vt:lpstr>MiraCosta’s Divesity, Equity &amp; Inclusion Statement</vt:lpstr>
      <vt:lpstr>Evaluation of candidates</vt:lpstr>
      <vt:lpstr>Ethnicity of full time faculty compared to credit students Fall 2016</vt:lpstr>
      <vt:lpstr>Develop a diversity question</vt:lpstr>
      <vt:lpstr>Logistics &amp; Next Steps</vt:lpstr>
      <vt:lpstr>Phase I of recruitment</vt:lpstr>
      <vt:lpstr>Phase II of recruitment</vt:lpstr>
      <vt:lpstr>Guide to Faculty Employment Policy and Hiring Procedures</vt:lpstr>
      <vt:lpstr>Forms to assist you</vt:lpstr>
      <vt:lpstr>Steps in the process</vt:lpstr>
      <vt:lpstr>Closing Dates</vt:lpstr>
      <vt:lpstr>Closing Dates cont’d</vt:lpstr>
      <vt:lpstr>Job Fair:</vt:lpstr>
      <vt:lpstr>Committees need to decide:</vt:lpstr>
      <vt:lpstr>Committees need to decide:</vt:lpstr>
      <vt:lpstr>Next steps for committee</vt:lpstr>
      <vt:lpstr>Screening Criteria</vt:lpstr>
      <vt:lpstr>New Diversity Question</vt:lpstr>
      <vt:lpstr>Agree on what you’re looking for</vt:lpstr>
      <vt:lpstr>Follow up questions</vt:lpstr>
      <vt:lpstr>Prior knowledge </vt:lpstr>
      <vt:lpstr>Other things to remember</vt:lpstr>
      <vt:lpstr>Associate Faculty candidates</vt:lpstr>
      <vt:lpstr>Equivalency Process</vt:lpstr>
      <vt:lpstr>Letters of Recommendation</vt:lpstr>
      <vt:lpstr>Screening Criteria Form</vt:lpstr>
      <vt:lpstr>Can I work at home?</vt:lpstr>
      <vt:lpstr>After screening is complete</vt:lpstr>
      <vt:lpstr>Candidate Lists</vt:lpstr>
      <vt:lpstr>Documents</vt:lpstr>
      <vt:lpstr>Portal workspace for committee</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PeopleAdmin for selection committee members</dc:title>
  <dc:creator>MiraCostan</dc:creator>
  <cp:lastModifiedBy>Wright, Sheri</cp:lastModifiedBy>
  <cp:revision>266</cp:revision>
  <cp:lastPrinted>2016-01-13T16:05:59Z</cp:lastPrinted>
  <dcterms:created xsi:type="dcterms:W3CDTF">2008-12-18T17:00:33Z</dcterms:created>
  <dcterms:modified xsi:type="dcterms:W3CDTF">2017-01-17T21:36:39Z</dcterms:modified>
</cp:coreProperties>
</file>