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5.xml" ContentType="application/vnd.openxmlformats-officedocument.presentationml.notesSlide+xml"/>
  <Override PartName="/ppt/tags/tag13.xml" ContentType="application/vnd.openxmlformats-officedocument.presentationml.tags+xml"/>
  <Override PartName="/ppt/notesSlides/notesSlide16.xml" ContentType="application/vnd.openxmlformats-officedocument.presentationml.notesSlide+xml"/>
  <Override PartName="/ppt/tags/tag14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57" r:id="rId2"/>
    <p:sldId id="910" r:id="rId3"/>
    <p:sldId id="979" r:id="rId4"/>
    <p:sldId id="980" r:id="rId5"/>
    <p:sldId id="981" r:id="rId6"/>
    <p:sldId id="982" r:id="rId7"/>
    <p:sldId id="983" r:id="rId8"/>
    <p:sldId id="984" r:id="rId9"/>
    <p:sldId id="985" r:id="rId10"/>
    <p:sldId id="986" r:id="rId11"/>
    <p:sldId id="987" r:id="rId12"/>
    <p:sldId id="988" r:id="rId13"/>
    <p:sldId id="989" r:id="rId14"/>
    <p:sldId id="993" r:id="rId15"/>
    <p:sldId id="1007" r:id="rId16"/>
    <p:sldId id="1003" r:id="rId17"/>
    <p:sldId id="978" r:id="rId18"/>
    <p:sldId id="967" r:id="rId19"/>
    <p:sldId id="1004" r:id="rId20"/>
    <p:sldId id="972" r:id="rId21"/>
    <p:sldId id="977" r:id="rId22"/>
    <p:sldId id="438" r:id="rId23"/>
  </p:sldIdLst>
  <p:sldSz cx="12188825" cy="6858000"/>
  <p:notesSz cx="7315200" cy="96012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Arial Narrow" panose="020B0606020202030204" pitchFamily="34" charset="0"/>
      <p:regular r:id="rId30"/>
      <p:bold r:id="rId31"/>
      <p:italic r:id="rId32"/>
      <p:boldItalic r:id="rId33"/>
    </p:embeddedFont>
    <p:embeddedFont>
      <p:font typeface="Steinberg Sans" panose="02000506060000020004" pitchFamily="2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EB0"/>
    <a:srgbClr val="655C5E"/>
    <a:srgbClr val="F05A28"/>
    <a:srgbClr val="F36E4F"/>
    <a:srgbClr val="F04820"/>
    <a:srgbClr val="E3860B"/>
    <a:srgbClr val="F6886E"/>
    <a:srgbClr val="CC5725"/>
    <a:srgbClr val="FABE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01" autoAdjust="0"/>
    <p:restoredTop sz="84919" autoAdjust="0"/>
  </p:normalViewPr>
  <p:slideViewPr>
    <p:cSldViewPr snapToGrid="0">
      <p:cViewPr varScale="1">
        <p:scale>
          <a:sx n="105" d="100"/>
          <a:sy n="105" d="100"/>
        </p:scale>
        <p:origin x="120" y="114"/>
      </p:cViewPr>
      <p:guideLst>
        <p:guide orient="horz" pos="2136"/>
        <p:guide pos="3839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75" d="100"/>
        <a:sy n="75" d="100"/>
      </p:scale>
      <p:origin x="0" y="-63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tsgarch.com\project\LA\15123-000%20Mira%20Costa%20College%20Master%20Plan\B%20-%20Project%20Data%20Forms\B11%20-%20Master%20Plan%20Report\02%20-%20Images\pie%20char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tsgarch.com\project\LA\15123-000%20Mira%20Costa%20College%20Master%20Plan\B%20-%20Project%20Data%20Forms\B11%20-%20Master%20Plan%20Report\02%20-%20Images\pie%20char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tsgarch.com\project\LA\15123-000%20Mira%20Costa%20College%20Master%20Plan\B%20-%20Project%20Data%20Forms\B11%20-%20Master%20Plan%20Report\02%20-%20Images\pie%20char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603281437809873"/>
          <c:y val="2.9040338422841462E-2"/>
          <c:w val="0.50654293195343281"/>
          <c:h val="0.8442381848229412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05A28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Sheet1!$A$54:$A$57</c:f>
              <c:strCache>
                <c:ptCount val="4"/>
                <c:pt idx="0">
                  <c:v>Existing </c:v>
                </c:pt>
                <c:pt idx="1">
                  <c:v>New</c:v>
                </c:pt>
                <c:pt idx="2">
                  <c:v>Renovation</c:v>
                </c:pt>
                <c:pt idx="3">
                  <c:v>Modernization</c:v>
                </c:pt>
              </c:strCache>
            </c:strRef>
          </c:cat>
          <c:val>
            <c:numRef>
              <c:f>Sheet1!$B$54:$B$57</c:f>
              <c:numCache>
                <c:formatCode>General</c:formatCode>
                <c:ptCount val="4"/>
                <c:pt idx="0">
                  <c:v>12860</c:v>
                </c:pt>
                <c:pt idx="1">
                  <c:v>9270</c:v>
                </c:pt>
                <c:pt idx="2">
                  <c:v>7000</c:v>
                </c:pt>
                <c:pt idx="3">
                  <c:v>19000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66428587597761"/>
          <c:y val="0.11539975751114021"/>
          <c:w val="0.41711805654571427"/>
          <c:h val="0.6951967949724596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05A28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Sheet1!$A$27:$A$30</c:f>
              <c:strCache>
                <c:ptCount val="4"/>
                <c:pt idx="0">
                  <c:v>Existing </c:v>
                </c:pt>
                <c:pt idx="1">
                  <c:v>New</c:v>
                </c:pt>
                <c:pt idx="2">
                  <c:v>Renovation</c:v>
                </c:pt>
                <c:pt idx="3">
                  <c:v>Modernization</c:v>
                </c:pt>
              </c:strCache>
            </c:strRef>
          </c:cat>
          <c:val>
            <c:numRef>
              <c:f>Sheet1!$B$27:$B$30</c:f>
              <c:numCache>
                <c:formatCode>General</c:formatCode>
                <c:ptCount val="4"/>
                <c:pt idx="0">
                  <c:v>2435</c:v>
                </c:pt>
                <c:pt idx="1">
                  <c:v>11320</c:v>
                </c:pt>
                <c:pt idx="2">
                  <c:v>35800</c:v>
                </c:pt>
                <c:pt idx="3">
                  <c:v>29900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277777777777777"/>
          <c:y val="5.0925925925925923E-2"/>
          <c:w val="0.51666666666666672"/>
          <c:h val="0.8611111111111111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05A28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Sheet1!$A$1:$A$4</c:f>
              <c:strCache>
                <c:ptCount val="4"/>
                <c:pt idx="0">
                  <c:v>Existing</c:v>
                </c:pt>
                <c:pt idx="1">
                  <c:v>New</c:v>
                </c:pt>
                <c:pt idx="2">
                  <c:v>Renovation</c:v>
                </c:pt>
                <c:pt idx="3">
                  <c:v>Modernization</c:v>
                </c:pt>
              </c:strCache>
            </c:strRef>
          </c:cat>
          <c:val>
            <c:numRef>
              <c:f>Sheet1!$B$1:$B$4</c:f>
              <c:numCache>
                <c:formatCode>General</c:formatCode>
                <c:ptCount val="4"/>
                <c:pt idx="0">
                  <c:v>127075</c:v>
                </c:pt>
                <c:pt idx="1">
                  <c:v>149340</c:v>
                </c:pt>
                <c:pt idx="2">
                  <c:v>157995</c:v>
                </c:pt>
                <c:pt idx="3">
                  <c:v>68370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170238" cy="479425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3"/>
            <a:ext cx="3170238" cy="479425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5F2AD55F-E17F-479B-AF4C-16B23A587866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91"/>
            <a:ext cx="3170238" cy="479425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91"/>
            <a:ext cx="3170238" cy="479425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5A6F5805-B7F0-4139-B044-A5F97910FB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1325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170238" cy="479425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3"/>
            <a:ext cx="3170238" cy="479425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333DB898-577E-4177-AE93-51604F91AC4E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42" y="4560892"/>
            <a:ext cx="5851525" cy="4319587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20191"/>
            <a:ext cx="3170238" cy="479425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91"/>
            <a:ext cx="3170238" cy="479425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CB713B66-B38E-425C-BB6A-FE6B166681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134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13B66-B38E-425C-BB6A-FE6B166681F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622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13B66-B38E-425C-BB6A-FE6B166681F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4184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Note buildings getting renovated &amp; modernized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13B66-B38E-425C-BB6A-FE6B166681F5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3561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13B66-B38E-425C-BB6A-FE6B166681F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2421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13B66-B38E-425C-BB6A-FE6B166681F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7467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r>
              <a:rPr lang="en-US" baseline="0" dirty="0" smtClean="0"/>
              <a:t> slide for all three sites: </a:t>
            </a:r>
          </a:p>
          <a:p>
            <a:r>
              <a:rPr lang="en-US" baseline="0" dirty="0" smtClean="0"/>
              <a:t>Demo, renovate, modernize, new and net new</a:t>
            </a:r>
          </a:p>
          <a:p>
            <a:r>
              <a:rPr lang="en-US" baseline="0" dirty="0" smtClean="0"/>
              <a:t>Site improvements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13B66-B38E-425C-BB6A-FE6B166681F5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9545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13B66-B38E-425C-BB6A-FE6B166681F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0367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13B66-B38E-425C-BB6A-FE6B166681F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3730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13B66-B38E-425C-BB6A-FE6B166681F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1676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13B66-B38E-425C-BB6A-FE6B166681F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639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13B66-B38E-425C-BB6A-FE6B166681F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96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13B66-B38E-425C-BB6A-FE6B166681F5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540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Infrastructure</a:t>
            </a:r>
            <a:r>
              <a:rPr lang="en-US" baseline="0" dirty="0" smtClean="0"/>
              <a:t> &amp; Systems: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Natural gas line improvements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New hot water boiler and pump @ building 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New heat pumps @ buildings A&amp;B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HVAC Controls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Replace rooftop package units @ building 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Overall Acreage: 7.7 acres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13B66-B38E-425C-BB6A-FE6B166681F5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46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13B66-B38E-425C-BB6A-FE6B166681F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855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According</a:t>
            </a:r>
            <a:r>
              <a:rPr lang="en-US" baseline="0" dirty="0" smtClean="0"/>
              <a:t> to industry standards, campus has extra parking capacity.  According to student and faculty/staff, parking is good and not an issue. </a:t>
            </a:r>
          </a:p>
          <a:p>
            <a:endParaRPr lang="en-US" baseline="0" dirty="0" smtClean="0"/>
          </a:p>
          <a:p>
            <a:r>
              <a:rPr lang="en-US" sz="1000" b="0" u="sng" dirty="0" smtClean="0">
                <a:solidFill>
                  <a:prstClr val="black"/>
                </a:solidFill>
                <a:latin typeface="Steinberg Sans" panose="02000506060000020004" pitchFamily="2" charset="0"/>
              </a:rPr>
              <a:t>Design Goals: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b="0" dirty="0" smtClean="0">
                <a:solidFill>
                  <a:prstClr val="black"/>
                </a:solidFill>
                <a:latin typeface="Steinberg Sans" panose="02000506060000020004" pitchFamily="2" charset="0"/>
              </a:rPr>
              <a:t>Reduce Turf Spaces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b="0" dirty="0" smtClean="0">
                <a:solidFill>
                  <a:prstClr val="black"/>
                </a:solidFill>
                <a:latin typeface="Steinberg Sans" panose="02000506060000020004" pitchFamily="2" charset="0"/>
              </a:rPr>
              <a:t>Enhance Native Habitat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b="0" dirty="0" smtClean="0">
                <a:solidFill>
                  <a:prstClr val="black"/>
                </a:solidFill>
                <a:latin typeface="Steinberg Sans" panose="02000506060000020004" pitchFamily="2" charset="0"/>
              </a:rPr>
              <a:t>Address </a:t>
            </a:r>
            <a:r>
              <a:rPr lang="en-US" sz="1000" b="0" dirty="0" err="1" smtClean="0">
                <a:solidFill>
                  <a:prstClr val="black"/>
                </a:solidFill>
                <a:latin typeface="Steinberg Sans" panose="02000506060000020004" pitchFamily="2" charset="0"/>
              </a:rPr>
              <a:t>Stormwater</a:t>
            </a:r>
            <a:r>
              <a:rPr lang="en-US" sz="1000" b="0" dirty="0" smtClean="0">
                <a:solidFill>
                  <a:prstClr val="black"/>
                </a:solidFill>
                <a:latin typeface="Steinberg Sans" panose="02000506060000020004" pitchFamily="2" charset="0"/>
              </a:rPr>
              <a:t> Run-off and Erosion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b="0" dirty="0" smtClean="0">
                <a:solidFill>
                  <a:prstClr val="black"/>
                </a:solidFill>
                <a:latin typeface="Steinberg Sans" panose="02000506060000020004" pitchFamily="2" charset="0"/>
              </a:rPr>
              <a:t>Create Useable Outdoor Spaces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b="0" dirty="0" smtClean="0">
                <a:solidFill>
                  <a:prstClr val="black"/>
                </a:solidFill>
                <a:latin typeface="Steinberg Sans" panose="02000506060000020004" pitchFamily="2" charset="0"/>
              </a:rPr>
              <a:t>Enhance Campus Identity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000" b="0" dirty="0" smtClean="0">
              <a:solidFill>
                <a:prstClr val="black"/>
              </a:solidFill>
              <a:latin typeface="Steinberg Sans" panose="02000506060000020004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000" b="0" dirty="0" smtClean="0">
                <a:solidFill>
                  <a:prstClr val="black"/>
                </a:solidFill>
                <a:latin typeface="Steinberg Sans" panose="02000506060000020004" pitchFamily="2" charset="0"/>
              </a:rPr>
              <a:t>Total Acreage: 64 acres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13B66-B38E-425C-BB6A-FE6B166681F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275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13B66-B38E-425C-BB6A-FE6B166681F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810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13B66-B38E-425C-BB6A-FE6B166681F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315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13B66-B38E-425C-BB6A-FE6B166681F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899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722F-1423-4622-A0A5-BA91E07C4F04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B81F-62F8-472F-A02A-B944CBDC7A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74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722F-1423-4622-A0A5-BA91E07C4F04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B81F-62F8-472F-A02A-B944CBDC7A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89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722F-1423-4622-A0A5-BA91E07C4F04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B81F-62F8-472F-A02A-B944CBDC7A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09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722F-1423-4622-A0A5-BA91E07C4F04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B81F-62F8-472F-A02A-B944CBDC7A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31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722F-1423-4622-A0A5-BA91E07C4F04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B81F-62F8-472F-A02A-B944CBDC7A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28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722F-1423-4622-A0A5-BA91E07C4F04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B81F-62F8-472F-A02A-B944CBDC7A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78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722F-1423-4622-A0A5-BA91E07C4F04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B81F-62F8-472F-A02A-B944CBDC7A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7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722F-1423-4622-A0A5-BA91E07C4F04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B81F-62F8-472F-A02A-B944CBDC7A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36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722F-1423-4622-A0A5-BA91E07C4F04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B81F-62F8-472F-A02A-B944CBDC7A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95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722F-1423-4622-A0A5-BA91E07C4F04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B81F-62F8-472F-A02A-B944CBDC7A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68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722F-1423-4622-A0A5-BA91E07C4F04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B81F-62F8-472F-A02A-B944CBDC7A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67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5722F-1423-4622-A0A5-BA91E07C4F04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AB81F-62F8-472F-A02A-B944CBDC7A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130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88675"/>
            <a:ext cx="13330989" cy="88873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-132347"/>
            <a:ext cx="12188825" cy="7146758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 flipH="1">
            <a:off x="1663403" y="831874"/>
            <a:ext cx="92255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teinberg Sans" panose="02000506060000020004" pitchFamily="2" charset="0"/>
                <a:cs typeface="Arial" pitchFamily="34" charset="0"/>
              </a:rPr>
              <a:t>MIRACOSTA COMMUNITY COLLEGE DISTRICT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Steinberg Sans" panose="02000506060000020004" pitchFamily="2" charset="0"/>
              <a:cs typeface="Arial" pitchFamily="34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 flipH="1">
            <a:off x="1663403" y="1478205"/>
            <a:ext cx="838370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teinberg Sans" panose="02000506060000020004" pitchFamily="2" charset="0"/>
                <a:cs typeface="Arial" pitchFamily="34" charset="0"/>
              </a:rPr>
              <a:t>FACILITIES MASTER PLAN UPDATE | MAY 18, 2016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  <a:latin typeface="Steinberg Sans" panose="02000506060000020004" pitchFamily="2" charset="0"/>
              <a:cs typeface="Arial" pitchFamily="34" charset="0"/>
            </a:endParaRPr>
          </a:p>
        </p:txBody>
      </p:sp>
      <p:pic>
        <p:nvPicPr>
          <p:cNvPr id="6" name="Picture 3" descr="H:\LA\aishak\Logos\Color\Steinberg_Grey+Orange Transparent.t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8149" y="4474704"/>
            <a:ext cx="1714500" cy="32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 flipH="1">
            <a:off x="1663398" y="2343470"/>
            <a:ext cx="661432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25"/>
              </a:spcAft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teinberg Sans" panose="02000506060000020004" pitchFamily="2" charset="0"/>
                <a:cs typeface="Arial" pitchFamily="34" charset="0"/>
              </a:rPr>
              <a:t>PHASE TWO: </a:t>
            </a:r>
          </a:p>
          <a:p>
            <a:pPr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teinberg Sans" panose="02000506060000020004" pitchFamily="2" charset="0"/>
                <a:cs typeface="Arial" pitchFamily="34" charset="0"/>
              </a:rPr>
              <a:t>Board of Trustees Presentation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Steinberg Sans" panose="02000506060000020004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00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60019" y="1456386"/>
            <a:ext cx="5587393" cy="5358128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411" lvl="1" indent="-342797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799" dirty="0">
                <a:latin typeface="Steinberg Sans" panose="02000506060000020004" pitchFamily="2" charset="0"/>
              </a:rPr>
              <a:t>Vacated Student Services Space</a:t>
            </a:r>
          </a:p>
          <a:p>
            <a:pPr marL="463411" lvl="1" indent="-342797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799" dirty="0">
                <a:latin typeface="Steinberg Sans" panose="02000506060000020004" pitchFamily="2" charset="0"/>
              </a:rPr>
              <a:t>Classrooms &amp; Labs</a:t>
            </a:r>
          </a:p>
          <a:p>
            <a:pPr marL="463411" lvl="1" indent="-342797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799" dirty="0">
                <a:latin typeface="Steinberg Sans" panose="02000506060000020004" pitchFamily="2" charset="0"/>
              </a:rPr>
              <a:t>Student Study / Collaboration Space</a:t>
            </a:r>
          </a:p>
          <a:p>
            <a:pPr marL="463411" lvl="1" indent="-342797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799" dirty="0">
                <a:latin typeface="Steinberg Sans" panose="02000506060000020004" pitchFamily="2" charset="0"/>
              </a:rPr>
              <a:t>Office / Work Environments</a:t>
            </a:r>
          </a:p>
          <a:p>
            <a:pPr marL="463411" lvl="1" indent="-342797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799" dirty="0">
                <a:latin typeface="Steinberg Sans" panose="02000506060000020004" pitchFamily="2" charset="0"/>
              </a:rPr>
              <a:t>Professional Development Center (Building 4400)</a:t>
            </a:r>
          </a:p>
          <a:p>
            <a:pPr marL="463411" lvl="1" indent="-342797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799" dirty="0">
                <a:latin typeface="Steinberg Sans" panose="02000506060000020004" pitchFamily="2" charset="0"/>
              </a:rPr>
              <a:t>Student </a:t>
            </a:r>
            <a:r>
              <a:rPr lang="en-US" sz="1799" dirty="0" smtClean="0">
                <a:latin typeface="Steinberg Sans" panose="02000506060000020004" pitchFamily="2" charset="0"/>
              </a:rPr>
              <a:t>Center,  Theater &amp; Library (partial)</a:t>
            </a:r>
            <a:endParaRPr lang="en-US" sz="1799" dirty="0">
              <a:latin typeface="Steinberg Sans" panose="02000506060000020004" pitchFamily="2" charset="0"/>
            </a:endParaRPr>
          </a:p>
          <a:p>
            <a:pPr marL="342797" lvl="1" indent="-342797">
              <a:buFont typeface="Arial" panose="020B0604020202020204" pitchFamily="34" charset="0"/>
              <a:buChar char="•"/>
            </a:pPr>
            <a:endParaRPr lang="en-US" sz="1999" dirty="0">
              <a:latin typeface="Steinberg Sans" panose="02000506060000020004" pitchFamily="2" charset="0"/>
            </a:endParaRPr>
          </a:p>
          <a:p>
            <a:pPr marL="799860" lvl="2" indent="-342797">
              <a:buFont typeface="Arial" panose="020B0604020202020204" pitchFamily="34" charset="0"/>
              <a:buChar char="•"/>
            </a:pPr>
            <a:endParaRPr lang="en-US" sz="1999" dirty="0">
              <a:latin typeface="Steinberg Sans" panose="02000506060000020004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0557" y="56644"/>
            <a:ext cx="11135575" cy="923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599" b="1" dirty="0">
                <a:latin typeface="Steinberg Sans" panose="02000506060000020004" pitchFamily="2" charset="0"/>
              </a:rPr>
              <a:t>Oceanside Campus</a:t>
            </a:r>
          </a:p>
        </p:txBody>
      </p:sp>
      <p:sp>
        <p:nvSpPr>
          <p:cNvPr id="2" name="Rectangle 1"/>
          <p:cNvSpPr/>
          <p:nvPr/>
        </p:nvSpPr>
        <p:spPr>
          <a:xfrm>
            <a:off x="140557" y="926168"/>
            <a:ext cx="2406379" cy="6461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99" b="1" dirty="0">
                <a:solidFill>
                  <a:schemeClr val="tx2">
                    <a:lumMod val="60000"/>
                    <a:lumOff val="40000"/>
                  </a:schemeClr>
                </a:solidFill>
                <a:latin typeface="Steinberg Sans" panose="02000506060000020004" pitchFamily="2" charset="0"/>
              </a:rPr>
              <a:t>Renovation</a:t>
            </a:r>
            <a:endParaRPr lang="en-US" sz="3599" dirty="0">
              <a:solidFill>
                <a:schemeClr val="tx2">
                  <a:lumMod val="60000"/>
                  <a:lumOff val="40000"/>
                </a:schemeClr>
              </a:solidFill>
              <a:latin typeface="Steinberg Sans" panose="02000506060000020004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766783" y="6115424"/>
            <a:ext cx="4136466" cy="461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399" b="1" dirty="0">
                <a:solidFill>
                  <a:schemeClr val="tx2">
                    <a:lumMod val="60000"/>
                    <a:lumOff val="40000"/>
                  </a:schemeClr>
                </a:solidFill>
                <a:latin typeface="Steinberg Sans" panose="02000506060000020004" pitchFamily="2" charset="0"/>
              </a:rPr>
              <a:t>Total Renovation: </a:t>
            </a:r>
            <a:r>
              <a:rPr lang="en-US" sz="2399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teinberg Sans" panose="02000506060000020004" pitchFamily="2" charset="0"/>
              </a:rPr>
              <a:t>157,995 </a:t>
            </a:r>
            <a:r>
              <a:rPr lang="en-US" sz="2399" b="1" dirty="0">
                <a:solidFill>
                  <a:schemeClr val="tx2">
                    <a:lumMod val="60000"/>
                    <a:lumOff val="40000"/>
                  </a:schemeClr>
                </a:solidFill>
                <a:latin typeface="Steinberg Sans" panose="02000506060000020004" pitchFamily="2" charset="0"/>
              </a:rPr>
              <a:t>GSF</a:t>
            </a:r>
            <a:endParaRPr lang="en-US" sz="2399" dirty="0">
              <a:solidFill>
                <a:schemeClr val="tx2">
                  <a:lumMod val="60000"/>
                  <a:lumOff val="40000"/>
                </a:schemeClr>
              </a:solidFill>
              <a:latin typeface="Steinberg Sans" panose="02000506060000020004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59612" y="4924874"/>
            <a:ext cx="5283063" cy="1080506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en-US" sz="1799" dirty="0">
                <a:latin typeface="Steinberg Sans" panose="02000506060000020004" pitchFamily="2" charset="0"/>
              </a:rPr>
              <a:t>Buildings: 1000, 1200, 2000, 2100, 3000, 3100, 3200, 3300, 3400, 3500, 3601, 3700, 4000, 4100, 4400, 4500, 4600, 4800</a:t>
            </a:r>
          </a:p>
          <a:p>
            <a:pPr marL="799860" lvl="2" indent="-342797">
              <a:buFont typeface="Arial" panose="020B0604020202020204" pitchFamily="34" charset="0"/>
              <a:buChar char="•"/>
            </a:pPr>
            <a:endParaRPr lang="en-US" sz="1799" dirty="0">
              <a:latin typeface="Steinberg Sans" panose="02000506060000020004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87949" y="926167"/>
            <a:ext cx="3039784" cy="6461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99" b="1" dirty="0">
                <a:solidFill>
                  <a:schemeClr val="accent5"/>
                </a:solidFill>
                <a:latin typeface="Steinberg Sans" panose="02000506060000020004" pitchFamily="2" charset="0"/>
              </a:rPr>
              <a:t>Modernization</a:t>
            </a:r>
            <a:endParaRPr lang="en-US" sz="3599" dirty="0">
              <a:solidFill>
                <a:schemeClr val="accent5"/>
              </a:solidFill>
              <a:latin typeface="Steinberg Sans" panose="02000506060000020004" pitchFamily="2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487948" y="1536294"/>
            <a:ext cx="4907646" cy="5358128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411" lvl="1" indent="-342797">
              <a:buFont typeface="Arial" panose="020B0604020202020204" pitchFamily="34" charset="0"/>
              <a:buChar char="•"/>
            </a:pPr>
            <a:r>
              <a:rPr lang="en-US" sz="1799" dirty="0" smtClean="0">
                <a:latin typeface="Steinberg Sans" panose="02000506060000020004" pitchFamily="2" charset="0"/>
              </a:rPr>
              <a:t>Library</a:t>
            </a:r>
          </a:p>
          <a:p>
            <a:pPr marL="463411" lvl="1" indent="-342797">
              <a:buFont typeface="Arial" panose="020B0604020202020204" pitchFamily="34" charset="0"/>
              <a:buChar char="•"/>
            </a:pPr>
            <a:r>
              <a:rPr lang="en-US" sz="1799" dirty="0" smtClean="0">
                <a:latin typeface="Steinberg Sans" panose="02000506060000020004" pitchFamily="2" charset="0"/>
              </a:rPr>
              <a:t>Facilities </a:t>
            </a:r>
            <a:r>
              <a:rPr lang="en-US" sz="1799" dirty="0">
                <a:latin typeface="Steinberg Sans" panose="02000506060000020004" pitchFamily="2" charset="0"/>
              </a:rPr>
              <a:t>&amp; Maintenance, 4200 &amp; 4300</a:t>
            </a:r>
          </a:p>
          <a:p>
            <a:pPr marL="463411" lvl="1" indent="-342797">
              <a:buFont typeface="Arial" panose="020B0604020202020204" pitchFamily="34" charset="0"/>
              <a:buChar char="•"/>
            </a:pPr>
            <a:r>
              <a:rPr lang="en-US" sz="1799" dirty="0">
                <a:latin typeface="Steinberg Sans" panose="02000506060000020004" pitchFamily="2" charset="0"/>
              </a:rPr>
              <a:t>Classrooms &amp; Labs at 4000</a:t>
            </a:r>
          </a:p>
          <a:p>
            <a:pPr marL="463411" lvl="1" indent="-342797">
              <a:buFont typeface="Arial" panose="020B0604020202020204" pitchFamily="34" charset="0"/>
              <a:buChar char="•"/>
            </a:pPr>
            <a:r>
              <a:rPr lang="en-US" sz="1799" dirty="0">
                <a:latin typeface="Steinberg Sans" panose="02000506060000020004" pitchFamily="2" charset="0"/>
              </a:rPr>
              <a:t>Offices at Building 4700</a:t>
            </a:r>
          </a:p>
          <a:p>
            <a:pPr marL="120614" lvl="1"/>
            <a:endParaRPr lang="en-US" sz="1799" dirty="0">
              <a:latin typeface="Steinberg Sans" panose="02000506060000020004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48866" y="2721531"/>
            <a:ext cx="4434611" cy="461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399" b="1" dirty="0">
                <a:solidFill>
                  <a:schemeClr val="accent5"/>
                </a:solidFill>
                <a:latin typeface="Steinberg Sans" panose="02000506060000020004" pitchFamily="2" charset="0"/>
              </a:rPr>
              <a:t>Total Modernization: 68,370 GSF</a:t>
            </a:r>
            <a:endParaRPr lang="en-US" sz="2399" dirty="0">
              <a:solidFill>
                <a:schemeClr val="accent5"/>
              </a:solidFill>
              <a:latin typeface="Steinberg Sans" panose="02000506060000020004" pitchFamily="2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607411" y="4300220"/>
            <a:ext cx="5314423" cy="1815203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2pPr marL="463550" lvl="1" indent="-342900">
              <a:buFont typeface="Arial" panose="020B0604020202020204" pitchFamily="34" charset="0"/>
              <a:buChar char="•"/>
              <a:defRPr>
                <a:latin typeface="Steinberg Sans" panose="02000506060000020004" pitchFamily="2" charset="0"/>
              </a:defRPr>
            </a:lvl2pPr>
          </a:lstStyle>
          <a:p>
            <a:pPr lvl="1"/>
            <a:r>
              <a:rPr lang="en-US" sz="1799" b="1" dirty="0"/>
              <a:t>Buildings Past Useful Life</a:t>
            </a:r>
          </a:p>
          <a:p>
            <a:pPr marL="1199790" lvl="2" indent="-285664">
              <a:buFont typeface="Arial" panose="020B0604020202020204" pitchFamily="34" charset="0"/>
              <a:buChar char="•"/>
            </a:pPr>
            <a:r>
              <a:rPr lang="en-US" sz="1799" dirty="0"/>
              <a:t>Temporary Buildings</a:t>
            </a:r>
          </a:p>
          <a:p>
            <a:pPr marL="1199790" lvl="2" indent="-285664">
              <a:buFont typeface="Arial" panose="020B0604020202020204" pitchFamily="34" charset="0"/>
              <a:buChar char="•"/>
            </a:pPr>
            <a:r>
              <a:rPr lang="en-US" sz="1799" dirty="0"/>
              <a:t>Gym Complex, Bldgs. 5000, 5100, 5200 </a:t>
            </a:r>
          </a:p>
          <a:p>
            <a:pPr marL="120614" lvl="1" indent="0">
              <a:buNone/>
            </a:pPr>
            <a:endParaRPr lang="en-US" sz="1799" dirty="0"/>
          </a:p>
          <a:p>
            <a:pPr lvl="1"/>
            <a:r>
              <a:rPr lang="en-US" sz="1799" b="1" dirty="0"/>
              <a:t>Safety &amp; Security / Functionality issues </a:t>
            </a:r>
          </a:p>
          <a:p>
            <a:pPr marL="1199790" lvl="2" indent="-285664">
              <a:buFont typeface="Arial" panose="020B0604020202020204" pitchFamily="34" charset="0"/>
              <a:buChar char="•"/>
            </a:pPr>
            <a:r>
              <a:rPr lang="en-US" sz="1799" dirty="0"/>
              <a:t>Police Station </a:t>
            </a:r>
          </a:p>
          <a:p>
            <a:pPr lvl="1"/>
            <a:endParaRPr lang="en-US" sz="1799" dirty="0"/>
          </a:p>
          <a:p>
            <a:pPr lvl="2"/>
            <a:endParaRPr lang="en-US" sz="1799" dirty="0"/>
          </a:p>
        </p:txBody>
      </p:sp>
      <p:sp>
        <p:nvSpPr>
          <p:cNvPr id="12" name="Rectangle 11"/>
          <p:cNvSpPr/>
          <p:nvPr/>
        </p:nvSpPr>
        <p:spPr>
          <a:xfrm>
            <a:off x="7691138" y="6115424"/>
            <a:ext cx="4005695" cy="461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399" b="1" dirty="0">
                <a:solidFill>
                  <a:schemeClr val="tx1">
                    <a:lumMod val="65000"/>
                    <a:lumOff val="35000"/>
                  </a:schemeClr>
                </a:solidFill>
                <a:latin typeface="Steinberg Sans" panose="02000506060000020004" pitchFamily="2" charset="0"/>
              </a:rPr>
              <a:t>Total Demolition: 54,950 GSF</a:t>
            </a:r>
            <a:endParaRPr lang="en-US" sz="2399" dirty="0">
              <a:solidFill>
                <a:schemeClr val="tx1">
                  <a:lumMod val="65000"/>
                  <a:lumOff val="35000"/>
                </a:schemeClr>
              </a:solidFill>
              <a:latin typeface="Steinberg Sans" panose="02000506060000020004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87949" y="3600433"/>
            <a:ext cx="2406379" cy="6461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99" b="1" dirty="0">
                <a:solidFill>
                  <a:schemeClr val="tx1">
                    <a:lumMod val="65000"/>
                    <a:lumOff val="35000"/>
                  </a:schemeClr>
                </a:solidFill>
                <a:latin typeface="Steinberg Sans" panose="02000506060000020004" pitchFamily="2" charset="0"/>
              </a:rPr>
              <a:t>Demolition</a:t>
            </a:r>
          </a:p>
        </p:txBody>
      </p:sp>
    </p:spTree>
    <p:extLst>
      <p:ext uri="{BB962C8B-B14F-4D97-AF65-F5344CB8AC3E}">
        <p14:creationId xmlns:p14="http://schemas.microsoft.com/office/powerpoint/2010/main" val="166554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7998" y="-1997028"/>
            <a:ext cx="19549089" cy="1510611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1227968" y="-1759209"/>
            <a:ext cx="14682744" cy="29198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0557" y="56644"/>
            <a:ext cx="11135575" cy="828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599" b="1" dirty="0">
                <a:solidFill>
                  <a:prstClr val="black">
                    <a:lumMod val="65000"/>
                    <a:lumOff val="35000"/>
                  </a:prstClr>
                </a:solidFill>
                <a:latin typeface="Steinberg Sans" panose="02000506060000020004" pitchFamily="2" charset="0"/>
              </a:rPr>
              <a:t>Oceanside </a:t>
            </a:r>
            <a:r>
              <a:rPr lang="en-US" sz="3599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Steinberg Sans" panose="02000506060000020004" pitchFamily="2" charset="0"/>
              </a:rPr>
              <a:t>Campus</a:t>
            </a:r>
            <a:endParaRPr lang="en-US" sz="3599" b="1" dirty="0">
              <a:solidFill>
                <a:prstClr val="black">
                  <a:lumMod val="65000"/>
                  <a:lumOff val="35000"/>
                </a:prstClr>
              </a:solidFill>
              <a:latin typeface="Steinberg Sans" panose="02000506060000020004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40558" y="831612"/>
            <a:ext cx="4219244" cy="551154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799" dirty="0">
              <a:solidFill>
                <a:srgbClr val="F79646">
                  <a:lumMod val="75000"/>
                </a:srgbClr>
              </a:solidFill>
              <a:latin typeface="Steinberg Sans" panose="02000506060000020004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9871849">
            <a:off x="6871021" y="7834831"/>
            <a:ext cx="1321114" cy="52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799" b="1" dirty="0">
                <a:solidFill>
                  <a:srgbClr val="CC57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Arts</a:t>
            </a:r>
          </a:p>
        </p:txBody>
      </p:sp>
      <p:sp>
        <p:nvSpPr>
          <p:cNvPr id="15" name="TextBox 14"/>
          <p:cNvSpPr txBox="1"/>
          <p:nvPr/>
        </p:nvSpPr>
        <p:spPr>
          <a:xfrm rot="19871849">
            <a:off x="5933230" y="6257512"/>
            <a:ext cx="1130690" cy="307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Arial Narrow" panose="020B0606020202030204" pitchFamily="34" charset="0"/>
              </a:rPr>
              <a:t>Admin</a:t>
            </a:r>
          </a:p>
        </p:txBody>
      </p:sp>
      <p:sp>
        <p:nvSpPr>
          <p:cNvPr id="16" name="TextBox 15"/>
          <p:cNvSpPr txBox="1"/>
          <p:nvPr/>
        </p:nvSpPr>
        <p:spPr>
          <a:xfrm rot="19773980">
            <a:off x="5458219" y="5618830"/>
            <a:ext cx="1130690" cy="307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Arial Narrow" panose="020B0606020202030204" pitchFamily="34" charset="0"/>
              </a:rPr>
              <a:t>Library</a:t>
            </a:r>
          </a:p>
        </p:txBody>
      </p:sp>
      <p:sp>
        <p:nvSpPr>
          <p:cNvPr id="17" name="TextBox 16"/>
          <p:cNvSpPr txBox="1"/>
          <p:nvPr/>
        </p:nvSpPr>
        <p:spPr>
          <a:xfrm rot="3645510">
            <a:off x="6683029" y="5955957"/>
            <a:ext cx="1130690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99" b="1" dirty="0">
                <a:solidFill>
                  <a:prstClr val="white"/>
                </a:solidFill>
                <a:latin typeface="Arial Narrow" panose="020B0606020202030204" pitchFamily="34" charset="0"/>
              </a:rPr>
              <a:t>Services</a:t>
            </a:r>
          </a:p>
        </p:txBody>
      </p:sp>
      <p:sp>
        <p:nvSpPr>
          <p:cNvPr id="19" name="TextBox 18"/>
          <p:cNvSpPr txBox="1"/>
          <p:nvPr/>
        </p:nvSpPr>
        <p:spPr>
          <a:xfrm rot="19800000">
            <a:off x="3743912" y="3536247"/>
            <a:ext cx="1130690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99" b="1" dirty="0">
                <a:solidFill>
                  <a:prstClr val="white"/>
                </a:solidFill>
                <a:latin typeface="Arial Narrow" panose="020B0606020202030204" pitchFamily="34" charset="0"/>
              </a:rPr>
              <a:t>RC</a:t>
            </a:r>
          </a:p>
        </p:txBody>
      </p:sp>
      <p:sp>
        <p:nvSpPr>
          <p:cNvPr id="20" name="TextBox 19"/>
          <p:cNvSpPr txBox="1"/>
          <p:nvPr/>
        </p:nvSpPr>
        <p:spPr>
          <a:xfrm rot="19832258">
            <a:off x="8922788" y="5336858"/>
            <a:ext cx="1130690" cy="52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New Student Parking</a:t>
            </a:r>
          </a:p>
        </p:txBody>
      </p:sp>
      <p:sp>
        <p:nvSpPr>
          <p:cNvPr id="22" name="TextBox 21"/>
          <p:cNvSpPr txBox="1"/>
          <p:nvPr/>
        </p:nvSpPr>
        <p:spPr>
          <a:xfrm rot="19832258">
            <a:off x="9281264" y="3149707"/>
            <a:ext cx="1130690" cy="52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Arial Narrow" panose="020B0606020202030204" pitchFamily="34" charset="0"/>
              </a:rPr>
              <a:t>New Baseball Field</a:t>
            </a:r>
          </a:p>
        </p:txBody>
      </p:sp>
      <p:sp>
        <p:nvSpPr>
          <p:cNvPr id="23" name="TextBox 22"/>
          <p:cNvSpPr txBox="1"/>
          <p:nvPr/>
        </p:nvSpPr>
        <p:spPr>
          <a:xfrm rot="19832258">
            <a:off x="7931982" y="1498662"/>
            <a:ext cx="1130690" cy="52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Arial Narrow" panose="020B0606020202030204" pitchFamily="34" charset="0"/>
              </a:rPr>
              <a:t>Improved Fields</a:t>
            </a:r>
          </a:p>
        </p:txBody>
      </p:sp>
      <p:sp>
        <p:nvSpPr>
          <p:cNvPr id="24" name="TextBox 23"/>
          <p:cNvSpPr txBox="1"/>
          <p:nvPr/>
        </p:nvSpPr>
        <p:spPr>
          <a:xfrm rot="19871849">
            <a:off x="2854927" y="5667514"/>
            <a:ext cx="1321114" cy="52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799" b="1" dirty="0">
                <a:solidFill>
                  <a:srgbClr val="CC5725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rial Narrow" panose="020B0606020202030204" pitchFamily="34" charset="0"/>
              </a:rPr>
              <a:t>Comm</a:t>
            </a:r>
            <a:r>
              <a:rPr lang="en-US" sz="2799" b="1" dirty="0">
                <a:solidFill>
                  <a:srgbClr val="CC57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 rot="19871849">
            <a:off x="3143199" y="3172975"/>
            <a:ext cx="1345950" cy="52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CC5725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Arial Narrow" panose="020B0606020202030204" pitchFamily="34" charset="0"/>
              </a:defRPr>
            </a:lvl1pPr>
          </a:lstStyle>
          <a:p>
            <a:r>
              <a:rPr lang="en-US" sz="2799" dirty="0"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</a:rPr>
              <a:t>Letters</a:t>
            </a:r>
          </a:p>
        </p:txBody>
      </p:sp>
      <p:sp>
        <p:nvSpPr>
          <p:cNvPr id="27" name="TextBox 26"/>
          <p:cNvSpPr txBox="1"/>
          <p:nvPr/>
        </p:nvSpPr>
        <p:spPr>
          <a:xfrm rot="19871849">
            <a:off x="4192200" y="2498048"/>
            <a:ext cx="1338297" cy="52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CC5725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Arial Narrow" panose="020B0606020202030204" pitchFamily="34" charset="0"/>
              </a:defRPr>
            </a:lvl1pPr>
          </a:lstStyle>
          <a:p>
            <a:r>
              <a:rPr lang="en-US" sz="2799" dirty="0"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</a:rPr>
              <a:t>STEM</a:t>
            </a:r>
          </a:p>
        </p:txBody>
      </p:sp>
      <p:sp>
        <p:nvSpPr>
          <p:cNvPr id="29" name="TextBox 28"/>
          <p:cNvSpPr txBox="1"/>
          <p:nvPr/>
        </p:nvSpPr>
        <p:spPr>
          <a:xfrm rot="3718304">
            <a:off x="7600560" y="4332452"/>
            <a:ext cx="1130690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99" b="1" dirty="0">
                <a:solidFill>
                  <a:prstClr val="white"/>
                </a:solidFill>
                <a:latin typeface="Arial Narrow" panose="020B0606020202030204" pitchFamily="34" charset="0"/>
              </a:rPr>
              <a:t>Allied</a:t>
            </a:r>
          </a:p>
        </p:txBody>
      </p:sp>
      <p:sp>
        <p:nvSpPr>
          <p:cNvPr id="30" name="TextBox 29"/>
          <p:cNvSpPr txBox="1"/>
          <p:nvPr/>
        </p:nvSpPr>
        <p:spPr>
          <a:xfrm rot="19860000">
            <a:off x="8366881" y="4067314"/>
            <a:ext cx="1130690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99" b="1" dirty="0">
                <a:solidFill>
                  <a:prstClr val="white"/>
                </a:solidFill>
                <a:latin typeface="Arial Narrow" panose="020B0606020202030204" pitchFamily="34" charset="0"/>
              </a:rPr>
              <a:t>Gym</a:t>
            </a:r>
          </a:p>
        </p:txBody>
      </p:sp>
      <p:sp>
        <p:nvSpPr>
          <p:cNvPr id="31" name="TextBox 30"/>
          <p:cNvSpPr txBox="1"/>
          <p:nvPr/>
        </p:nvSpPr>
        <p:spPr>
          <a:xfrm rot="3645510">
            <a:off x="6070479" y="3760303"/>
            <a:ext cx="1130690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99" b="1" dirty="0">
                <a:solidFill>
                  <a:prstClr val="white"/>
                </a:solidFill>
                <a:latin typeface="Arial Narrow" panose="020B0606020202030204" pitchFamily="34" charset="0"/>
              </a:rPr>
              <a:t>Science</a:t>
            </a:r>
          </a:p>
        </p:txBody>
      </p:sp>
      <p:sp>
        <p:nvSpPr>
          <p:cNvPr id="36" name="TextBox 35"/>
          <p:cNvSpPr txBox="1"/>
          <p:nvPr/>
        </p:nvSpPr>
        <p:spPr>
          <a:xfrm rot="19871849">
            <a:off x="7615055" y="3239033"/>
            <a:ext cx="1321114" cy="52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99" b="1" dirty="0">
                <a:solidFill>
                  <a:srgbClr val="CC5725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rial Narrow" panose="020B0606020202030204" pitchFamily="34" charset="0"/>
              </a:rPr>
              <a:t>Health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598" y="5578332"/>
            <a:ext cx="1928882" cy="116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03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7998" y="-5827481"/>
            <a:ext cx="19549089" cy="1510611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1227968" y="-1759209"/>
            <a:ext cx="14682744" cy="29198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0557" y="56644"/>
            <a:ext cx="11135575" cy="923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599" b="1" dirty="0">
                <a:solidFill>
                  <a:prstClr val="black">
                    <a:lumMod val="65000"/>
                    <a:lumOff val="35000"/>
                  </a:prstClr>
                </a:solidFill>
                <a:latin typeface="Steinberg Sans" panose="02000506060000020004" pitchFamily="2" charset="0"/>
              </a:rPr>
              <a:t>Oceanside Campus: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40558" y="831612"/>
            <a:ext cx="4219244" cy="551154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799" dirty="0">
              <a:solidFill>
                <a:srgbClr val="F79646">
                  <a:lumMod val="75000"/>
                </a:srgbClr>
              </a:solidFill>
              <a:latin typeface="Steinberg Sans" panose="02000506060000020004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9871849">
            <a:off x="5965772" y="2425254"/>
            <a:ext cx="1130690" cy="307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Arial Narrow" panose="020B0606020202030204" pitchFamily="34" charset="0"/>
              </a:rPr>
              <a:t>Admin</a:t>
            </a:r>
          </a:p>
        </p:txBody>
      </p:sp>
      <p:sp>
        <p:nvSpPr>
          <p:cNvPr id="15" name="TextBox 14"/>
          <p:cNvSpPr txBox="1"/>
          <p:nvPr/>
        </p:nvSpPr>
        <p:spPr>
          <a:xfrm rot="19773980">
            <a:off x="5437611" y="1807833"/>
            <a:ext cx="1130690" cy="307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Arial Narrow" panose="020B0606020202030204" pitchFamily="34" charset="0"/>
              </a:rPr>
              <a:t>Library</a:t>
            </a:r>
          </a:p>
        </p:txBody>
      </p:sp>
      <p:sp>
        <p:nvSpPr>
          <p:cNvPr id="16" name="TextBox 15"/>
          <p:cNvSpPr txBox="1"/>
          <p:nvPr/>
        </p:nvSpPr>
        <p:spPr>
          <a:xfrm rot="3619207">
            <a:off x="6687416" y="2124444"/>
            <a:ext cx="1130690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99" b="1" dirty="0">
                <a:solidFill>
                  <a:prstClr val="white"/>
                </a:solidFill>
                <a:latin typeface="Arial Narrow" panose="020B0606020202030204" pitchFamily="34" charset="0"/>
              </a:rPr>
              <a:t>Services</a:t>
            </a:r>
          </a:p>
        </p:txBody>
      </p:sp>
      <p:sp>
        <p:nvSpPr>
          <p:cNvPr id="17" name="TextBox 16"/>
          <p:cNvSpPr txBox="1"/>
          <p:nvPr/>
        </p:nvSpPr>
        <p:spPr>
          <a:xfrm rot="19871849">
            <a:off x="6012094" y="5902817"/>
            <a:ext cx="1220637" cy="52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CC5725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Arial Narrow" panose="020B0606020202030204" pitchFamily="34" charset="0"/>
              </a:defRPr>
            </a:lvl1pPr>
          </a:lstStyle>
          <a:p>
            <a:r>
              <a:rPr lang="en-US" sz="2799" dirty="0"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</a:rPr>
              <a:t>Arts</a:t>
            </a:r>
          </a:p>
        </p:txBody>
      </p:sp>
      <p:sp>
        <p:nvSpPr>
          <p:cNvPr id="18" name="TextBox 17"/>
          <p:cNvSpPr txBox="1"/>
          <p:nvPr/>
        </p:nvSpPr>
        <p:spPr>
          <a:xfrm rot="3645510">
            <a:off x="6564964" y="4261116"/>
            <a:ext cx="1130690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99" b="1" dirty="0">
                <a:solidFill>
                  <a:prstClr val="white"/>
                </a:solidFill>
                <a:latin typeface="Arial Narrow" panose="020B0606020202030204" pitchFamily="34" charset="0"/>
              </a:rPr>
              <a:t>Arts</a:t>
            </a:r>
          </a:p>
        </p:txBody>
      </p:sp>
      <p:sp>
        <p:nvSpPr>
          <p:cNvPr id="19" name="TextBox 18"/>
          <p:cNvSpPr txBox="1"/>
          <p:nvPr/>
        </p:nvSpPr>
        <p:spPr>
          <a:xfrm rot="19860000">
            <a:off x="7237460" y="5923377"/>
            <a:ext cx="1130690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99" b="1" dirty="0">
                <a:solidFill>
                  <a:prstClr val="black"/>
                </a:solidFill>
                <a:latin typeface="Arial Narrow" panose="020B0606020202030204" pitchFamily="34" charset="0"/>
              </a:rPr>
              <a:t>Police</a:t>
            </a:r>
          </a:p>
        </p:txBody>
      </p:sp>
      <p:sp>
        <p:nvSpPr>
          <p:cNvPr id="23" name="TextBox 22"/>
          <p:cNvSpPr txBox="1"/>
          <p:nvPr/>
        </p:nvSpPr>
        <p:spPr>
          <a:xfrm rot="19871849">
            <a:off x="2766553" y="1828553"/>
            <a:ext cx="1321114" cy="52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800" b="1">
                <a:solidFill>
                  <a:srgbClr val="CC5725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Arial Narrow" panose="020B0606020202030204" pitchFamily="34" charset="0"/>
              </a:defRPr>
            </a:lvl1pPr>
          </a:lstStyle>
          <a:p>
            <a:r>
              <a:rPr lang="en-US" sz="2799" dirty="0"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</a:rPr>
              <a:t>Comm.</a:t>
            </a:r>
          </a:p>
        </p:txBody>
      </p:sp>
      <p:sp>
        <p:nvSpPr>
          <p:cNvPr id="28" name="TextBox 27"/>
          <p:cNvSpPr txBox="1"/>
          <p:nvPr/>
        </p:nvSpPr>
        <p:spPr>
          <a:xfrm rot="19871849">
            <a:off x="5773863" y="5386040"/>
            <a:ext cx="1130690" cy="307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Arial Narrow" panose="020B0606020202030204" pitchFamily="34" charset="0"/>
              </a:rPr>
              <a:t>Theater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305292" y="4038742"/>
            <a:ext cx="1130690" cy="52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New Student Parking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598" y="5578332"/>
            <a:ext cx="1928882" cy="116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78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/>
          <p:cNvSpPr txBox="1">
            <a:spLocks/>
          </p:cNvSpPr>
          <p:nvPr/>
        </p:nvSpPr>
        <p:spPr>
          <a:xfrm>
            <a:off x="38229" y="1267218"/>
            <a:ext cx="3763508" cy="595786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14" lvl="1"/>
            <a:r>
              <a:rPr lang="en-US" sz="1799" b="1" dirty="0">
                <a:solidFill>
                  <a:srgbClr val="8064A2"/>
                </a:solidFill>
                <a:latin typeface="Steinberg Sans" panose="02000506060000020004" pitchFamily="2" charset="0"/>
              </a:rPr>
              <a:t>356,000 GSF new</a:t>
            </a:r>
          </a:p>
          <a:p>
            <a:pPr marL="120614" lvl="1"/>
            <a:r>
              <a:rPr lang="en-US" sz="1799" b="1" dirty="0">
                <a:solidFill>
                  <a:srgbClr val="8064A2"/>
                </a:solidFill>
                <a:latin typeface="Steinberg Sans" panose="02000506060000020004" pitchFamily="2" charset="0"/>
              </a:rPr>
              <a:t>Adding 545 parking spaces</a:t>
            </a:r>
          </a:p>
          <a:p>
            <a:pPr marL="342797" lvl="1" indent="-342797">
              <a:buFont typeface="Arial" panose="020B0604020202020204" pitchFamily="34" charset="0"/>
              <a:buChar char="•"/>
            </a:pPr>
            <a:endParaRPr lang="en-US" sz="1999" b="1" dirty="0">
              <a:solidFill>
                <a:srgbClr val="8064A2"/>
              </a:solidFill>
              <a:latin typeface="Steinberg Sans" panose="02000506060000020004" pitchFamily="2" charset="0"/>
            </a:endParaRPr>
          </a:p>
          <a:p>
            <a:pPr marL="799860" lvl="2" indent="-342797">
              <a:buFont typeface="Arial" panose="020B0604020202020204" pitchFamily="34" charset="0"/>
              <a:buChar char="•"/>
            </a:pPr>
            <a:endParaRPr lang="en-US" sz="1999" b="1" dirty="0">
              <a:solidFill>
                <a:srgbClr val="8064A2"/>
              </a:solidFill>
              <a:latin typeface="Steinberg Sans" panose="02000506060000020004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618" y="-89052"/>
            <a:ext cx="8872741" cy="68562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0557" y="56644"/>
            <a:ext cx="11135575" cy="923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599" b="1" dirty="0">
                <a:solidFill>
                  <a:prstClr val="black">
                    <a:lumMod val="65000"/>
                    <a:lumOff val="35000"/>
                  </a:prstClr>
                </a:solidFill>
                <a:latin typeface="Steinberg Sans" panose="02000506060000020004" pitchFamily="2" charset="0"/>
              </a:rPr>
              <a:t>Oceanside Campus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40558" y="770867"/>
            <a:ext cx="4219244" cy="551154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99" b="1" dirty="0">
                <a:solidFill>
                  <a:srgbClr val="8064A2"/>
                </a:solidFill>
                <a:latin typeface="Steinberg Sans" panose="02000506060000020004" pitchFamily="2" charset="0"/>
              </a:rPr>
              <a:t>Parking</a:t>
            </a:r>
            <a:endParaRPr lang="en-US" sz="2799" dirty="0">
              <a:solidFill>
                <a:srgbClr val="8064A2"/>
              </a:solidFill>
              <a:latin typeface="Steinberg Sans" panose="02000506060000020004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3645510">
            <a:off x="8054360" y="3816787"/>
            <a:ext cx="1130690" cy="230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spc="-50" dirty="0">
                <a:solidFill>
                  <a:prstClr val="white"/>
                </a:solidFill>
                <a:latin typeface="Arial Narrow" panose="020B0606020202030204" pitchFamily="34" charset="0"/>
              </a:rPr>
              <a:t>Services</a:t>
            </a:r>
          </a:p>
        </p:txBody>
      </p:sp>
      <p:sp>
        <p:nvSpPr>
          <p:cNvPr id="33" name="TextBox 32"/>
          <p:cNvSpPr txBox="1"/>
          <p:nvPr/>
        </p:nvSpPr>
        <p:spPr>
          <a:xfrm rot="19860000">
            <a:off x="7485995" y="3658587"/>
            <a:ext cx="1130690" cy="246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-50" dirty="0">
                <a:solidFill>
                  <a:prstClr val="black"/>
                </a:solidFill>
                <a:latin typeface="Arial Narrow" panose="020B0606020202030204" pitchFamily="34" charset="0"/>
              </a:rPr>
              <a:t>Library</a:t>
            </a:r>
          </a:p>
        </p:txBody>
      </p:sp>
      <p:sp>
        <p:nvSpPr>
          <p:cNvPr id="34" name="TextBox 33"/>
          <p:cNvSpPr txBox="1"/>
          <p:nvPr/>
        </p:nvSpPr>
        <p:spPr>
          <a:xfrm rot="19860000">
            <a:off x="7711734" y="3953739"/>
            <a:ext cx="1130690" cy="246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-50" dirty="0">
                <a:solidFill>
                  <a:prstClr val="black"/>
                </a:solidFill>
                <a:latin typeface="Arial Narrow" panose="020B0606020202030204" pitchFamily="34" charset="0"/>
              </a:rPr>
              <a:t>Admin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140557" y="3399933"/>
            <a:ext cx="6869605" cy="551154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99" b="1" dirty="0">
                <a:solidFill>
                  <a:srgbClr val="9BBB59">
                    <a:lumMod val="75000"/>
                  </a:srgbClr>
                </a:solidFill>
                <a:latin typeface="Steinberg Sans" panose="02000506060000020004" pitchFamily="2" charset="0"/>
              </a:rPr>
              <a:t>Site Improvements</a:t>
            </a:r>
            <a:endParaRPr lang="en-US" sz="2799" dirty="0">
              <a:solidFill>
                <a:srgbClr val="9BBB59">
                  <a:lumMod val="75000"/>
                </a:srgbClr>
              </a:solidFill>
              <a:latin typeface="Steinberg Sans" panose="02000506060000020004" pitchFamily="2" charset="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140557" y="4163398"/>
            <a:ext cx="4219245" cy="233233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411" lvl="1" indent="-342797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99" dirty="0">
                <a:solidFill>
                  <a:prstClr val="black"/>
                </a:solidFill>
                <a:latin typeface="Steinberg Sans" panose="02000506060000020004" pitchFamily="2" charset="0"/>
              </a:rPr>
              <a:t>Create Outdoor Instructional Space</a:t>
            </a:r>
          </a:p>
          <a:p>
            <a:pPr marL="463411" lvl="1" indent="-342797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99" dirty="0">
                <a:solidFill>
                  <a:prstClr val="black"/>
                </a:solidFill>
                <a:latin typeface="Steinberg Sans" panose="02000506060000020004" pitchFamily="2" charset="0"/>
              </a:rPr>
              <a:t>Reduce turf areas (water usage)</a:t>
            </a:r>
          </a:p>
          <a:p>
            <a:pPr marL="463411" lvl="1" indent="-342797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99" dirty="0">
                <a:solidFill>
                  <a:prstClr val="black"/>
                </a:solidFill>
                <a:latin typeface="Steinberg Sans" panose="02000506060000020004" pitchFamily="2" charset="0"/>
              </a:rPr>
              <a:t>Enhance identity of academic hubs</a:t>
            </a:r>
          </a:p>
          <a:p>
            <a:pPr marL="463411" lvl="1" indent="-342797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99" dirty="0">
                <a:solidFill>
                  <a:prstClr val="black"/>
                </a:solidFill>
                <a:latin typeface="Steinberg Sans" panose="02000506060000020004" pitchFamily="2" charset="0"/>
              </a:rPr>
              <a:t>Quad Improvement Project</a:t>
            </a:r>
          </a:p>
          <a:p>
            <a:pPr marL="463411" lvl="1" indent="-342797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99" dirty="0">
                <a:solidFill>
                  <a:prstClr val="black"/>
                </a:solidFill>
                <a:latin typeface="Steinberg Sans" panose="02000506060000020004" pitchFamily="2" charset="0"/>
              </a:rPr>
              <a:t>Pathway Improvements</a:t>
            </a:r>
          </a:p>
          <a:p>
            <a:pPr marL="463411" lvl="1" indent="-342797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99" dirty="0">
                <a:solidFill>
                  <a:prstClr val="black"/>
                </a:solidFill>
                <a:latin typeface="Steinberg Sans" panose="02000506060000020004" pitchFamily="2" charset="0"/>
              </a:rPr>
              <a:t>Athletic Fields</a:t>
            </a:r>
          </a:p>
          <a:p>
            <a:pPr marL="342797" lvl="1" indent="-342797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99" dirty="0">
              <a:solidFill>
                <a:prstClr val="black"/>
              </a:solidFill>
              <a:latin typeface="Steinberg Sans" panose="02000506060000020004" pitchFamily="2" charset="0"/>
            </a:endParaRPr>
          </a:p>
          <a:p>
            <a:pPr marL="799860" lvl="2" indent="-342797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99" dirty="0">
              <a:solidFill>
                <a:prstClr val="black"/>
              </a:solidFill>
              <a:latin typeface="Steinberg Sans" panose="02000506060000020004" pitchFamily="2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-8425" y="3841391"/>
            <a:ext cx="4041845" cy="52481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14" lvl="1"/>
            <a:r>
              <a:rPr lang="en-US" sz="1799" b="1" dirty="0">
                <a:solidFill>
                  <a:srgbClr val="9BBB59">
                    <a:lumMod val="75000"/>
                  </a:srgbClr>
                </a:solidFill>
                <a:latin typeface="Steinberg Sans" panose="02000506060000020004" pitchFamily="2" charset="0"/>
              </a:rPr>
              <a:t>18.5 Acres (15% of campus area)</a:t>
            </a:r>
          </a:p>
          <a:p>
            <a:pPr marL="342797" lvl="1" indent="-342797">
              <a:buFont typeface="Arial" panose="020B0604020202020204" pitchFamily="34" charset="0"/>
              <a:buChar char="•"/>
            </a:pPr>
            <a:endParaRPr lang="en-US" sz="1999" b="1" dirty="0">
              <a:solidFill>
                <a:srgbClr val="9BBB59">
                  <a:lumMod val="75000"/>
                </a:srgbClr>
              </a:solidFill>
              <a:latin typeface="Steinberg Sans" panose="02000506060000020004" pitchFamily="2" charset="0"/>
            </a:endParaRPr>
          </a:p>
          <a:p>
            <a:pPr marL="799860" lvl="2" indent="-342797">
              <a:buFont typeface="Arial" panose="020B0604020202020204" pitchFamily="34" charset="0"/>
              <a:buChar char="•"/>
            </a:pPr>
            <a:endParaRPr lang="en-US" sz="1999" b="1" dirty="0">
              <a:solidFill>
                <a:srgbClr val="9BBB59">
                  <a:lumMod val="75000"/>
                </a:srgbClr>
              </a:solidFill>
              <a:latin typeface="Steinberg Sans" panose="02000506060000020004" pitchFamily="2" charset="0"/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119068" y="1892876"/>
            <a:ext cx="3841549" cy="1034894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2pPr marL="463411" lvl="1" indent="-342797">
              <a:spcAft>
                <a:spcPts val="600"/>
              </a:spcAft>
              <a:buFont typeface="Arial" panose="020B0604020202020204" pitchFamily="34" charset="0"/>
              <a:buChar char="•"/>
              <a:defRPr sz="1799">
                <a:solidFill>
                  <a:prstClr val="black"/>
                </a:solidFill>
                <a:latin typeface="Steinberg Sans" panose="02000506060000020004" pitchFamily="2" charset="0"/>
              </a:defRPr>
            </a:lvl2pPr>
            <a:lvl3pPr marL="799860" lvl="2" indent="-342797">
              <a:spcAft>
                <a:spcPts val="600"/>
              </a:spcAft>
              <a:buFont typeface="Arial" panose="020B0604020202020204" pitchFamily="34" charset="0"/>
              <a:buChar char="•"/>
              <a:defRPr sz="1999">
                <a:solidFill>
                  <a:prstClr val="black"/>
                </a:solidFill>
                <a:latin typeface="Steinberg Sans" panose="02000506060000020004" pitchFamily="2" charset="0"/>
              </a:defRPr>
            </a:lvl3pPr>
          </a:lstStyle>
          <a:p>
            <a:pPr lvl="1"/>
            <a:r>
              <a:rPr lang="en-US" dirty="0"/>
              <a:t>(2) New Student Lots</a:t>
            </a:r>
          </a:p>
          <a:p>
            <a:pPr lvl="1"/>
            <a:r>
              <a:rPr lang="en-US" dirty="0"/>
              <a:t>New Visitor Parking lot</a:t>
            </a:r>
          </a:p>
          <a:p>
            <a:pPr lvl="1"/>
            <a:r>
              <a:rPr lang="en-US" dirty="0"/>
              <a:t>Expanded &amp; Reconfigured lots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1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" name="Chart 51"/>
          <p:cNvGraphicFramePr>
            <a:graphicFrameLocks/>
          </p:cNvGraphicFramePr>
          <p:nvPr>
            <p:extLst/>
          </p:nvPr>
        </p:nvGraphicFramePr>
        <p:xfrm>
          <a:off x="7964429" y="2534175"/>
          <a:ext cx="4611341" cy="2766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6" name="Chart 45"/>
          <p:cNvGraphicFramePr>
            <a:graphicFrameLocks/>
          </p:cNvGraphicFramePr>
          <p:nvPr>
            <p:extLst/>
          </p:nvPr>
        </p:nvGraphicFramePr>
        <p:xfrm>
          <a:off x="3219726" y="2178594"/>
          <a:ext cx="6260896" cy="3388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675310" y="4011333"/>
            <a:ext cx="1205916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9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inberg Sans" panose="02000506060000020004" pitchFamily="2" charset="0"/>
              </a:rPr>
              <a:t>19%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26321" y="4341603"/>
            <a:ext cx="1205916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9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inberg Sans" panose="02000506060000020004" pitchFamily="2" charset="0"/>
              </a:rPr>
              <a:t>15%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22509" y="3436842"/>
            <a:ext cx="1205916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9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inberg Sans" panose="02000506060000020004" pitchFamily="2" charset="0"/>
              </a:rPr>
              <a:t>40%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570312" y="3182436"/>
            <a:ext cx="1205916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9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inberg Sans" panose="02000506060000020004" pitchFamily="2" charset="0"/>
              </a:rPr>
              <a:t>27%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59133" y="2932625"/>
            <a:ext cx="1205916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9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inberg Sans" panose="02000506060000020004" pitchFamily="2" charset="0"/>
              </a:rPr>
              <a:t>14%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82931" y="2534175"/>
            <a:ext cx="2068306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inberg Sans" panose="02000506060000020004" pitchFamily="2" charset="0"/>
              </a:defRPr>
            </a:lvl1pPr>
          </a:lstStyle>
          <a:p>
            <a:r>
              <a:rPr lang="en-US" sz="2399" dirty="0">
                <a:solidFill>
                  <a:prstClr val="white"/>
                </a:solidFill>
              </a:rPr>
              <a:t>4%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723126" y="4029212"/>
            <a:ext cx="2068306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inberg Sans" panose="02000506060000020004" pitchFamily="2" charset="0"/>
              </a:defRPr>
            </a:lvl1pPr>
          </a:lstStyle>
          <a:p>
            <a:r>
              <a:rPr lang="en-US" sz="2399" dirty="0">
                <a:solidFill>
                  <a:prstClr val="white"/>
                </a:solidFill>
              </a:rPr>
              <a:t>45%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83473" y="3331074"/>
            <a:ext cx="2068306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inberg Sans" panose="02000506060000020004" pitchFamily="2" charset="0"/>
              </a:defRPr>
            </a:lvl1pPr>
          </a:lstStyle>
          <a:p>
            <a:r>
              <a:rPr lang="en-US" sz="2399" dirty="0">
                <a:solidFill>
                  <a:prstClr val="white"/>
                </a:solidFill>
              </a:rPr>
              <a:t>38%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08278" y="5690028"/>
            <a:ext cx="290210" cy="290210"/>
          </a:xfrm>
          <a:prstGeom prst="rect">
            <a:avLst/>
          </a:prstGeom>
          <a:solidFill>
            <a:srgbClr val="F05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prstClr val="white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801178" y="5701914"/>
            <a:ext cx="290210" cy="2902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801178" y="6121835"/>
            <a:ext cx="290210" cy="29021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08278" y="6116088"/>
            <a:ext cx="290210" cy="2902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prstClr val="white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0251" y="5656262"/>
            <a:ext cx="2058097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99" dirty="0">
                <a:solidFill>
                  <a:prstClr val="black"/>
                </a:solidFill>
              </a:rPr>
              <a:t>New Construction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143150" y="5662401"/>
            <a:ext cx="2058097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99" dirty="0">
                <a:solidFill>
                  <a:prstClr val="black"/>
                </a:solidFill>
              </a:rPr>
              <a:t>Renovation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119544" y="6082322"/>
            <a:ext cx="2058097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99" dirty="0">
                <a:solidFill>
                  <a:prstClr val="black"/>
                </a:solidFill>
              </a:rPr>
              <a:t>Modernization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43082" y="6076575"/>
            <a:ext cx="2058097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99" dirty="0">
                <a:solidFill>
                  <a:prstClr val="black"/>
                </a:solidFill>
              </a:rPr>
              <a:t>Remaining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932581" y="1934656"/>
            <a:ext cx="2926351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99" b="1" dirty="0">
                <a:solidFill>
                  <a:prstClr val="black"/>
                </a:solidFill>
                <a:latin typeface="Steinberg Sans" panose="02000506060000020004" pitchFamily="2" charset="0"/>
              </a:rPr>
              <a:t>Final Building Area by Type 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121590" y="1934656"/>
            <a:ext cx="2926351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99" b="1" dirty="0">
                <a:solidFill>
                  <a:prstClr val="black"/>
                </a:solidFill>
                <a:latin typeface="Steinberg Sans" panose="02000506060000020004" pitchFamily="2" charset="0"/>
              </a:rPr>
              <a:t>Final Building Area by Type 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042245" y="1934656"/>
            <a:ext cx="2926351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99" b="1" dirty="0">
                <a:solidFill>
                  <a:prstClr val="black"/>
                </a:solidFill>
                <a:latin typeface="Steinberg Sans" panose="02000506060000020004" pitchFamily="2" charset="0"/>
              </a:rPr>
              <a:t>Final Building Area by Type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480622" y="690614"/>
            <a:ext cx="2143776" cy="938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99"/>
              </a:lnSpc>
            </a:pPr>
            <a:r>
              <a:rPr lang="en-US" sz="2399" b="1" dirty="0">
                <a:solidFill>
                  <a:prstClr val="black"/>
                </a:solidFill>
                <a:latin typeface="Steinberg Sans" panose="02000506060000020004" pitchFamily="2" charset="0"/>
              </a:rPr>
              <a:t>Community </a:t>
            </a:r>
          </a:p>
          <a:p>
            <a:pPr algn="ctr">
              <a:lnSpc>
                <a:spcPts val="2199"/>
              </a:lnSpc>
            </a:pPr>
            <a:r>
              <a:rPr lang="en-US" sz="2399" b="1" dirty="0">
                <a:solidFill>
                  <a:prstClr val="black"/>
                </a:solidFill>
                <a:latin typeface="Steinberg Sans" panose="02000506060000020004" pitchFamily="2" charset="0"/>
              </a:rPr>
              <a:t>Learning Center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695510" y="853627"/>
            <a:ext cx="5552148" cy="52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99" b="1" dirty="0">
                <a:solidFill>
                  <a:prstClr val="black"/>
                </a:solidFill>
                <a:latin typeface="Steinberg Sans" panose="02000506060000020004" pitchFamily="2" charset="0"/>
              </a:rPr>
              <a:t>San </a:t>
            </a:r>
            <a:r>
              <a:rPr lang="en-US" sz="2799" b="1" dirty="0" err="1">
                <a:solidFill>
                  <a:prstClr val="black"/>
                </a:solidFill>
                <a:latin typeface="Steinberg Sans" panose="02000506060000020004" pitchFamily="2" charset="0"/>
              </a:rPr>
              <a:t>Elijo</a:t>
            </a:r>
            <a:endParaRPr lang="en-US" sz="2799" b="1" dirty="0">
              <a:solidFill>
                <a:prstClr val="black"/>
              </a:solidFill>
              <a:latin typeface="Steinberg Sans" panose="02000506060000020004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-374507" y="848132"/>
            <a:ext cx="5552148" cy="52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99" b="1" dirty="0">
                <a:solidFill>
                  <a:prstClr val="black"/>
                </a:solidFill>
                <a:latin typeface="Steinberg Sans" panose="02000506060000020004" pitchFamily="2" charset="0"/>
              </a:rPr>
              <a:t>Oceanside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1132662" y="2462978"/>
            <a:ext cx="6926369" cy="2742486"/>
            <a:chOff x="10549565" y="1983571"/>
            <a:chExt cx="6928173" cy="2743200"/>
          </a:xfrm>
        </p:grpSpPr>
        <p:graphicFrame>
          <p:nvGraphicFramePr>
            <p:cNvPr id="32" name="Chart 31"/>
            <p:cNvGraphicFramePr>
              <a:graphicFrameLocks/>
            </p:cNvGraphicFramePr>
            <p:nvPr>
              <p:extLst/>
            </p:nvPr>
          </p:nvGraphicFramePr>
          <p:xfrm>
            <a:off x="10549565" y="1983571"/>
            <a:ext cx="6928173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35" name="TextBox 34"/>
            <p:cNvSpPr txBox="1"/>
            <p:nvPr/>
          </p:nvSpPr>
          <p:spPr>
            <a:xfrm rot="21577696">
              <a:off x="14091434" y="3645933"/>
              <a:ext cx="12062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399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teinberg Sans" panose="02000506060000020004" pitchFamily="2" charset="0"/>
                </a:rPr>
                <a:t>30%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 rot="21574376">
              <a:off x="13011889" y="3204384"/>
              <a:ext cx="12062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399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teinberg Sans" panose="02000506060000020004" pitchFamily="2" charset="0"/>
                </a:rPr>
                <a:t>31%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 rot="58683">
              <a:off x="14267210" y="2643203"/>
              <a:ext cx="12062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399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teinberg Sans" panose="02000506060000020004" pitchFamily="2" charset="0"/>
                </a:rPr>
                <a:t>25%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 rot="21574376">
              <a:off x="13351281" y="2327174"/>
              <a:ext cx="12062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399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teinberg Sans" panose="02000506060000020004" pitchFamily="2" charset="0"/>
                </a:rPr>
                <a:t>14%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821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88675"/>
            <a:ext cx="13330989" cy="8887325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-132347"/>
            <a:ext cx="12188825" cy="7146758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224706" y="1299290"/>
            <a:ext cx="338958" cy="372023"/>
            <a:chOff x="1568142" y="1502456"/>
            <a:chExt cx="338958" cy="372023"/>
          </a:xfrm>
        </p:grpSpPr>
        <p:sp>
          <p:nvSpPr>
            <p:cNvPr id="15" name="Oval 14"/>
            <p:cNvSpPr/>
            <p:nvPr/>
          </p:nvSpPr>
          <p:spPr>
            <a:xfrm>
              <a:off x="1568142" y="1526105"/>
              <a:ext cx="338958" cy="348374"/>
            </a:xfrm>
            <a:prstGeom prst="ellipse">
              <a:avLst/>
            </a:prstGeom>
            <a:solidFill>
              <a:srgbClr val="FABE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83908" y="1502456"/>
              <a:ext cx="2207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Steinberg Sans" panose="02000506060000020004" pitchFamily="2" charset="0"/>
                </a:rPr>
                <a:t>1</a:t>
              </a:r>
              <a:endParaRPr lang="en-US" dirty="0">
                <a:solidFill>
                  <a:schemeClr val="bg1"/>
                </a:solidFill>
                <a:latin typeface="Steinberg Sans" panose="02000506060000020004" pitchFamily="2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1700463" y="1130246"/>
            <a:ext cx="78237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teinberg Sans" panose="02000506060000020004" pitchFamily="2" charset="0"/>
              </a:rPr>
              <a:t>Facilities Master 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teinberg Sans" panose="02000506060000020004" pitchFamily="2" charset="0"/>
              </a:rPr>
              <a:t>Plan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teinberg Sans" panose="02000506060000020004" pitchFamily="2" charset="0"/>
              </a:rPr>
              <a:t>Review &amp; Questions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teinberg Sans" panose="02000506060000020004" pitchFamily="2" charset="0"/>
              </a:rPr>
              <a:t>Community Learning Center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teinberg Sans" panose="02000506060000020004" pitchFamily="2" charset="0"/>
              </a:rPr>
              <a:t>San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teinberg Sans" panose="02000506060000020004" pitchFamily="2" charset="0"/>
              </a:rPr>
              <a:t>Elijo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teinberg Sans" panose="02000506060000020004" pitchFamily="2" charset="0"/>
              </a:rPr>
              <a:t> Campus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teinberg Sans" panose="02000506060000020004" pitchFamily="2" charset="0"/>
              </a:rPr>
              <a:t>Oceanside Campus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Steinberg Sans" panose="02000506060000020004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24706" y="3026993"/>
            <a:ext cx="338958" cy="372023"/>
            <a:chOff x="1568142" y="1502456"/>
            <a:chExt cx="338958" cy="372023"/>
          </a:xfrm>
        </p:grpSpPr>
        <p:sp>
          <p:nvSpPr>
            <p:cNvPr id="9" name="Oval 8"/>
            <p:cNvSpPr/>
            <p:nvPr/>
          </p:nvSpPr>
          <p:spPr>
            <a:xfrm>
              <a:off x="1568142" y="1526105"/>
              <a:ext cx="338958" cy="348374"/>
            </a:xfrm>
            <a:prstGeom prst="ellipse">
              <a:avLst/>
            </a:prstGeom>
            <a:solidFill>
              <a:srgbClr val="FABE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83908" y="1502456"/>
              <a:ext cx="2207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Steinberg Sans" panose="02000506060000020004" pitchFamily="2" charset="0"/>
                </a:rPr>
                <a:t>2</a:t>
              </a:r>
              <a:endParaRPr lang="en-US" dirty="0">
                <a:solidFill>
                  <a:schemeClr val="bg1"/>
                </a:solidFill>
                <a:latin typeface="Steinberg Sans" panose="02000506060000020004" pitchFamily="2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1700463" y="2857949"/>
            <a:ext cx="7823783" cy="58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teinberg Sans" panose="02000506060000020004" pitchFamily="2" charset="0"/>
              </a:rPr>
              <a:t>Sustainability Goals &amp; Guidelines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224706" y="3914568"/>
            <a:ext cx="338958" cy="372023"/>
            <a:chOff x="1568142" y="1502456"/>
            <a:chExt cx="338958" cy="372023"/>
          </a:xfrm>
        </p:grpSpPr>
        <p:sp>
          <p:nvSpPr>
            <p:cNvPr id="13" name="Oval 12"/>
            <p:cNvSpPr/>
            <p:nvPr/>
          </p:nvSpPr>
          <p:spPr>
            <a:xfrm>
              <a:off x="1568142" y="1526105"/>
              <a:ext cx="338958" cy="348374"/>
            </a:xfrm>
            <a:prstGeom prst="ellipse">
              <a:avLst/>
            </a:prstGeom>
            <a:solidFill>
              <a:srgbClr val="FABE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583908" y="1502456"/>
              <a:ext cx="2207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Steinberg Sans" panose="02000506060000020004" pitchFamily="2" charset="0"/>
                </a:rPr>
                <a:t>3</a:t>
              </a:r>
              <a:endParaRPr lang="en-US" dirty="0">
                <a:solidFill>
                  <a:schemeClr val="bg1"/>
                </a:solidFill>
                <a:latin typeface="Steinberg Sans" panose="02000506060000020004" pitchFamily="2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1700463" y="3745524"/>
            <a:ext cx="7823783" cy="58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teinberg Sans" panose="02000506060000020004" pitchFamily="2" charset="0"/>
              </a:rPr>
              <a:t>Security Master Plan 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224706" y="4802143"/>
            <a:ext cx="338958" cy="372023"/>
            <a:chOff x="1568142" y="1502456"/>
            <a:chExt cx="338958" cy="372023"/>
          </a:xfrm>
        </p:grpSpPr>
        <p:sp>
          <p:nvSpPr>
            <p:cNvPr id="22" name="Oval 21"/>
            <p:cNvSpPr/>
            <p:nvPr/>
          </p:nvSpPr>
          <p:spPr>
            <a:xfrm>
              <a:off x="1568142" y="1526105"/>
              <a:ext cx="338958" cy="348374"/>
            </a:xfrm>
            <a:prstGeom prst="ellipse">
              <a:avLst/>
            </a:prstGeom>
            <a:solidFill>
              <a:srgbClr val="F05A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583908" y="1502456"/>
              <a:ext cx="2207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Steinberg Sans" panose="02000506060000020004" pitchFamily="2" charset="0"/>
                </a:rPr>
                <a:t>4</a:t>
              </a:r>
              <a:endParaRPr lang="en-US" dirty="0">
                <a:solidFill>
                  <a:schemeClr val="bg1"/>
                </a:solidFill>
                <a:latin typeface="Steinberg Sans" panose="02000506060000020004" pitchFamily="2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1700463" y="4633099"/>
            <a:ext cx="7823783" cy="58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Steinberg Sans" panose="02000506060000020004" pitchFamily="2" charset="0"/>
              </a:rPr>
              <a:t>Schedule &amp; Cost</a:t>
            </a:r>
          </a:p>
        </p:txBody>
      </p:sp>
    </p:spTree>
    <p:extLst>
      <p:ext uri="{BB962C8B-B14F-4D97-AF65-F5344CB8AC3E}">
        <p14:creationId xmlns:p14="http://schemas.microsoft.com/office/powerpoint/2010/main" val="127415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9006" y="55766"/>
            <a:ext cx="11138476" cy="828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teinberg Sans" panose="02000506060000020004" pitchFamily="2" charset="0"/>
              </a:rPr>
              <a:t>Phasing</a:t>
            </a:r>
            <a:endParaRPr lang="en-US" sz="3600" b="1" dirty="0">
              <a:solidFill>
                <a:schemeClr val="tx1">
                  <a:lumMod val="50000"/>
                  <a:lumOff val="50000"/>
                </a:schemeClr>
              </a:solidFill>
              <a:latin typeface="Steinberg Sans" panose="02000506060000020004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626949" y="102056"/>
            <a:ext cx="7505406" cy="6641003"/>
            <a:chOff x="2558819" y="-1544372"/>
            <a:chExt cx="9390551" cy="830903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81" t="17705" r="16243" b="17555"/>
            <a:stretch/>
          </p:blipFill>
          <p:spPr>
            <a:xfrm>
              <a:off x="5748598" y="-1539030"/>
              <a:ext cx="3057138" cy="261538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8" t="14564" r="15704" b="18171"/>
            <a:stretch/>
          </p:blipFill>
          <p:spPr>
            <a:xfrm>
              <a:off x="2558819" y="-1544372"/>
              <a:ext cx="3010995" cy="263977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69" t="8606" r="15174" b="29554"/>
            <a:stretch/>
          </p:blipFill>
          <p:spPr>
            <a:xfrm>
              <a:off x="5748597" y="1317109"/>
              <a:ext cx="3057139" cy="236548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92" t="8897" r="15075" b="29318"/>
            <a:stretch/>
          </p:blipFill>
          <p:spPr>
            <a:xfrm>
              <a:off x="2558819" y="1350131"/>
              <a:ext cx="3010995" cy="235151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09" t="5312" r="20921" b="14448"/>
            <a:stretch/>
          </p:blipFill>
          <p:spPr>
            <a:xfrm>
              <a:off x="5748598" y="3824476"/>
              <a:ext cx="3057139" cy="294018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24" t="5602" r="22552" b="14854"/>
            <a:stretch/>
          </p:blipFill>
          <p:spPr>
            <a:xfrm>
              <a:off x="8984521" y="3850012"/>
              <a:ext cx="2964849" cy="291465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19" t="5312" r="20985" b="13636"/>
            <a:stretch/>
          </p:blipFill>
          <p:spPr>
            <a:xfrm>
              <a:off x="2558819" y="3794720"/>
              <a:ext cx="3010995" cy="2969942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160082" y="926495"/>
            <a:ext cx="36499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prstClr val="black"/>
                </a:solidFill>
                <a:latin typeface="Steinberg Sans" panose="02000506060000020004" pitchFamily="2" charset="0"/>
              </a:rPr>
              <a:t>CLC: 2 phases</a:t>
            </a:r>
            <a:endParaRPr lang="en-US" sz="3600" b="1" dirty="0">
              <a:solidFill>
                <a:prstClr val="black"/>
              </a:solidFill>
              <a:latin typeface="Steinberg Sans" panose="02000506060000020004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0082" y="2860320"/>
            <a:ext cx="36499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prstClr val="black"/>
                </a:solidFill>
                <a:latin typeface="Steinberg Sans" panose="02000506060000020004" pitchFamily="2" charset="0"/>
              </a:rPr>
              <a:t>SEC: 2 phases</a:t>
            </a:r>
            <a:endParaRPr lang="en-US" sz="3600" b="1" dirty="0">
              <a:solidFill>
                <a:prstClr val="black"/>
              </a:solidFill>
              <a:latin typeface="Steinberg Sans" panose="02000506060000020004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0082" y="5030614"/>
            <a:ext cx="36499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prstClr val="black"/>
                </a:solidFill>
                <a:latin typeface="Steinberg Sans" panose="02000506060000020004" pitchFamily="2" charset="0"/>
              </a:rPr>
              <a:t>OCN: </a:t>
            </a:r>
            <a:r>
              <a:rPr lang="en-US" sz="3600" b="1" dirty="0">
                <a:solidFill>
                  <a:prstClr val="black"/>
                </a:solidFill>
                <a:latin typeface="Steinberg Sans" panose="02000506060000020004" pitchFamily="2" charset="0"/>
              </a:rPr>
              <a:t>3</a:t>
            </a:r>
            <a:r>
              <a:rPr lang="en-US" sz="3600" b="1" dirty="0" smtClean="0">
                <a:solidFill>
                  <a:prstClr val="black"/>
                </a:solidFill>
                <a:latin typeface="Steinberg Sans" panose="02000506060000020004" pitchFamily="2" charset="0"/>
              </a:rPr>
              <a:t> phases</a:t>
            </a:r>
            <a:endParaRPr lang="en-US" sz="3600" b="1" dirty="0">
              <a:solidFill>
                <a:prstClr val="black"/>
              </a:solidFill>
              <a:latin typeface="Steinberg Sans" panose="02000506060000020004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26949" y="4472134"/>
            <a:ext cx="7505406" cy="227092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626949" y="2391853"/>
            <a:ext cx="4992854" cy="18878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26949" y="86832"/>
            <a:ext cx="4992854" cy="210984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" t="86480" r="73216"/>
          <a:stretch/>
        </p:blipFill>
        <p:spPr>
          <a:xfrm>
            <a:off x="9500356" y="102056"/>
            <a:ext cx="2483657" cy="107243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8" t="86480" r="48837"/>
          <a:stretch/>
        </p:blipFill>
        <p:spPr>
          <a:xfrm>
            <a:off x="9521432" y="1253516"/>
            <a:ext cx="2483657" cy="107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40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9006" y="55766"/>
            <a:ext cx="11138476" cy="828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latin typeface="Steinberg Sans" panose="02000506060000020004" pitchFamily="2" charset="0"/>
              </a:rPr>
              <a:t>Cost Estimate Information</a:t>
            </a:r>
            <a:endParaRPr lang="en-US" sz="3600" b="1" dirty="0">
              <a:latin typeface="Steinberg Sans" panose="02000506060000020004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39006" y="4043371"/>
            <a:ext cx="4090094" cy="2217058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Steinberg Sans" panose="02000506060000020004" pitchFamily="2" charset="0"/>
              </a:rPr>
              <a:t>Building Cost</a:t>
            </a:r>
          </a:p>
          <a:p>
            <a:pPr marL="46355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Steinberg Sans" panose="02000506060000020004" pitchFamily="2" charset="0"/>
              </a:rPr>
              <a:t>Sitework</a:t>
            </a:r>
            <a:r>
              <a:rPr lang="en-US" dirty="0" smtClean="0">
                <a:latin typeface="Steinberg Sans" panose="02000506060000020004" pitchFamily="2" charset="0"/>
              </a:rPr>
              <a:t> Cost</a:t>
            </a:r>
          </a:p>
          <a:p>
            <a:pPr marL="46355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Steinberg Sans" panose="02000506060000020004" pitchFamily="2" charset="0"/>
              </a:rPr>
              <a:t>Furniture, Fixture &amp; Equipment</a:t>
            </a:r>
          </a:p>
          <a:p>
            <a:pPr marL="46355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Steinberg Sans" panose="02000506060000020004" pitchFamily="2" charset="0"/>
              </a:rPr>
              <a:t>Swing Space</a:t>
            </a:r>
          </a:p>
          <a:p>
            <a:pPr marL="46355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Steinberg Sans" panose="02000506060000020004" pitchFamily="2" charset="0"/>
              </a:rPr>
              <a:t>Construction Contingency </a:t>
            </a:r>
          </a:p>
          <a:p>
            <a:pPr marL="577850" lvl="2">
              <a:lnSpc>
                <a:spcPct val="150000"/>
              </a:lnSpc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teinberg Sans" panose="02000506060000020004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9005" y="3609427"/>
            <a:ext cx="4459372" cy="542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Steinberg Sans" panose="02000506060000020004" pitchFamily="2" charset="0"/>
              </a:rPr>
              <a:t>Construction Costs (75%)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Steinberg Sans" panose="02000506060000020004" pitchFamily="2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828237" y="4043371"/>
            <a:ext cx="4270496" cy="183019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Steinberg Sans" panose="02000506060000020004" pitchFamily="2" charset="0"/>
              </a:rPr>
              <a:t>Professional Services &amp; Other Fees </a:t>
            </a:r>
          </a:p>
          <a:p>
            <a:pPr marL="920750" lvl="2" indent="-342900">
              <a:lnSpc>
                <a:spcPct val="150000"/>
              </a:lnSpc>
              <a:buSzPct val="75000"/>
              <a:buFont typeface="Courier New" panose="02070309020205020404" pitchFamily="49" charset="0"/>
              <a:buChar char="o"/>
            </a:pPr>
            <a:r>
              <a:rPr lang="en-US" dirty="0" smtClean="0">
                <a:latin typeface="Steinberg Sans" panose="02000506060000020004" pitchFamily="2" charset="0"/>
              </a:rPr>
              <a:t>Architectural/Engineering</a:t>
            </a:r>
          </a:p>
          <a:p>
            <a:pPr marL="920750" lvl="2" indent="-342900">
              <a:lnSpc>
                <a:spcPct val="150000"/>
              </a:lnSpc>
              <a:buSzPct val="75000"/>
              <a:buFont typeface="Courier New" panose="02070309020205020404" pitchFamily="49" charset="0"/>
              <a:buChar char="o"/>
            </a:pPr>
            <a:r>
              <a:rPr lang="en-US" dirty="0" smtClean="0">
                <a:latin typeface="Steinberg Sans" panose="02000506060000020004" pitchFamily="2" charset="0"/>
              </a:rPr>
              <a:t>Project Management</a:t>
            </a:r>
          </a:p>
          <a:p>
            <a:pPr marL="920750" lvl="2" indent="-342900">
              <a:lnSpc>
                <a:spcPct val="150000"/>
              </a:lnSpc>
              <a:buSzPct val="75000"/>
              <a:buFont typeface="Courier New" panose="02070309020205020404" pitchFamily="49" charset="0"/>
              <a:buChar char="o"/>
            </a:pPr>
            <a:r>
              <a:rPr lang="en-US" dirty="0" smtClean="0">
                <a:latin typeface="Steinberg Sans" panose="02000506060000020004" pitchFamily="2" charset="0"/>
              </a:rPr>
              <a:t>Permitting, Inspection &amp; Testing</a:t>
            </a:r>
          </a:p>
          <a:p>
            <a:pPr marL="920750" lvl="2" indent="-342900">
              <a:lnSpc>
                <a:spcPct val="150000"/>
              </a:lnSpc>
              <a:buSzPct val="75000"/>
              <a:buFont typeface="Courier New" panose="02070309020205020404" pitchFamily="49" charset="0"/>
              <a:buChar char="o"/>
            </a:pPr>
            <a:r>
              <a:rPr lang="en-US" dirty="0" smtClean="0">
                <a:latin typeface="Steinberg Sans" panose="02000506060000020004" pitchFamily="2" charset="0"/>
              </a:rPr>
              <a:t>Geotechnical &amp; Survey</a:t>
            </a:r>
          </a:p>
          <a:p>
            <a:pPr marL="46355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Steinberg Sans" panose="02000506060000020004" pitchFamily="2" charset="0"/>
              </a:rPr>
              <a:t>Contingency</a:t>
            </a:r>
          </a:p>
          <a:p>
            <a:pPr marL="577850" lvl="2">
              <a:lnSpc>
                <a:spcPct val="150000"/>
              </a:lnSpc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teinberg Sans" panose="02000506060000020004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28236" y="3609427"/>
            <a:ext cx="34369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Steinberg Sans" panose="02000506060000020004" pitchFamily="2" charset="0"/>
              </a:rPr>
              <a:t>Soft Costs (25%)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Steinberg Sans" panose="02000506060000020004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9193800" y="5040812"/>
            <a:ext cx="606669" cy="615461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lus 10"/>
          <p:cNvSpPr/>
          <p:nvPr/>
        </p:nvSpPr>
        <p:spPr>
          <a:xfrm>
            <a:off x="4190548" y="5023227"/>
            <a:ext cx="633046" cy="633046"/>
          </a:xfrm>
          <a:prstGeom prst="mathPlus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895537" y="4871488"/>
            <a:ext cx="22932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Steinberg Sans" panose="02000506060000020004" pitchFamily="2" charset="0"/>
              </a:rPr>
              <a:t>Project Costs</a:t>
            </a:r>
          </a:p>
          <a:p>
            <a:pPr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Steinberg Sans" panose="02000506060000020004" pitchFamily="2" charset="0"/>
              </a:rPr>
              <a:t>(100%)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Steinberg Sans" panose="02000506060000020004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9006" y="1225428"/>
            <a:ext cx="23935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teinberg Sans" panose="02000506060000020004" pitchFamily="2" charset="0"/>
              </a:rPr>
              <a:t>Building Costs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Steinberg Sans" panose="02000506060000020004" pitchFamily="2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35031" y="1663457"/>
            <a:ext cx="6890023" cy="2217058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Steinberg Sans" panose="02000506060000020004" pitchFamily="2" charset="0"/>
              </a:rPr>
              <a:t>New Construction: 	</a:t>
            </a:r>
            <a:r>
              <a:rPr lang="en-US" b="1" dirty="0" smtClean="0">
                <a:latin typeface="Steinberg Sans" panose="02000506060000020004" pitchFamily="2" charset="0"/>
              </a:rPr>
              <a:t>$460 to $520 </a:t>
            </a:r>
            <a:r>
              <a:rPr lang="en-US" dirty="0" smtClean="0">
                <a:latin typeface="Steinberg Sans" panose="02000506060000020004" pitchFamily="2" charset="0"/>
              </a:rPr>
              <a:t>per square foot</a:t>
            </a:r>
          </a:p>
          <a:p>
            <a:pPr marL="46355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Steinberg Sans" panose="02000506060000020004" pitchFamily="2" charset="0"/>
              </a:rPr>
              <a:t>Renovation:		$200 to $300 per square foot </a:t>
            </a:r>
          </a:p>
          <a:p>
            <a:pPr marL="46355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Steinberg Sans" panose="02000506060000020004" pitchFamily="2" charset="0"/>
              </a:rPr>
              <a:t>Modernization: 	$100 to $150 per square foot</a:t>
            </a:r>
          </a:p>
          <a:p>
            <a:pPr marL="577850" lvl="2">
              <a:lnSpc>
                <a:spcPct val="150000"/>
              </a:lnSpc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teinberg Sans" panose="02000506060000020004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315525" y="1225428"/>
            <a:ext cx="25115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Steinberg Sans" panose="02000506060000020004" pitchFamily="2" charset="0"/>
              </a:rPr>
              <a:t>Sitework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Steinberg Sans" panose="02000506060000020004" pitchFamily="2" charset="0"/>
              </a:rPr>
              <a:t> Costs</a:t>
            </a:r>
            <a:endParaRPr lang="en-US" sz="2800" dirty="0">
              <a:solidFill>
                <a:schemeClr val="accent3">
                  <a:lumMod val="75000"/>
                </a:schemeClr>
              </a:solidFill>
              <a:latin typeface="Steinberg Sans" panose="02000506060000020004" pitchFamily="2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6311550" y="1663457"/>
            <a:ext cx="6890023" cy="2217058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Steinberg Sans" panose="02000506060000020004" pitchFamily="2" charset="0"/>
              </a:rPr>
              <a:t>Parking:		$15 to $20 per square foot</a:t>
            </a:r>
          </a:p>
          <a:p>
            <a:pPr marL="46355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Steinberg Sans" panose="02000506060000020004" pitchFamily="2" charset="0"/>
              </a:rPr>
              <a:t>Athletic Fields: 	$15 to $18 per square foot</a:t>
            </a:r>
          </a:p>
          <a:p>
            <a:pPr marL="46355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Steinberg Sans" panose="02000506060000020004" pitchFamily="2" charset="0"/>
              </a:rPr>
              <a:t>Site Improvements:	$20 to $35 per square foot</a:t>
            </a:r>
          </a:p>
          <a:p>
            <a:pPr marL="46355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 smtClean="0">
              <a:latin typeface="Steinberg Sans" panose="02000506060000020004" pitchFamily="2" charset="0"/>
            </a:endParaRPr>
          </a:p>
          <a:p>
            <a:pPr marL="577850" lvl="2">
              <a:lnSpc>
                <a:spcPct val="150000"/>
              </a:lnSpc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teinberg Sans" panose="02000506060000020004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5031" y="769993"/>
            <a:ext cx="74459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teinberg Sans" panose="02000506060000020004" pitchFamily="2" charset="0"/>
              </a:rPr>
              <a:t>Based on either design-bid-build or construction-manager-at-risk procurement method. </a:t>
            </a:r>
            <a:endParaRPr lang="en-US" sz="1400" i="1" dirty="0">
              <a:solidFill>
                <a:schemeClr val="tx1">
                  <a:lumMod val="65000"/>
                  <a:lumOff val="35000"/>
                </a:schemeClr>
              </a:solidFill>
              <a:latin typeface="Steinberg Sans" panose="02000506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99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 animBg="1"/>
      <p:bldP spid="11" grpId="0" animBg="1"/>
      <p:bldP spid="12" grpId="0"/>
      <p:bldP spid="15" grpId="0"/>
      <p:bldP spid="17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426" y="533109"/>
            <a:ext cx="7600692" cy="587326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122138" y="-967846"/>
            <a:ext cx="2907312" cy="7909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>
              <a:solidFill>
                <a:prstClr val="white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598" y="5660103"/>
            <a:ext cx="1928882" cy="116784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9006" y="55766"/>
            <a:ext cx="111384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latin typeface="Steinberg Sans" panose="02000506060000020004" pitchFamily="2" charset="0"/>
              </a:rPr>
              <a:t>Community Learning Center: Project Cost Summary</a:t>
            </a:r>
            <a:endParaRPr lang="en-US" sz="3600" b="1" dirty="0">
              <a:latin typeface="Steinberg Sans" panose="02000506060000020004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1510" y="1174448"/>
            <a:ext cx="34369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Steinberg Sans" panose="02000506060000020004" pitchFamily="2" charset="0"/>
              </a:rPr>
              <a:t>Building Projects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Steinberg Sans" panose="02000506060000020004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039934" y="1172721"/>
            <a:ext cx="2246984" cy="524947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50" lvl="1" algn="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Steinberg Sans" panose="02000506060000020004" pitchFamily="2" charset="0"/>
              </a:rPr>
              <a:t>$17,254,000</a:t>
            </a:r>
          </a:p>
          <a:p>
            <a:pPr marL="342900" lvl="1" indent="-342900" algn="r"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chemeClr val="accent1">
                  <a:lumMod val="75000"/>
                </a:schemeClr>
              </a:solidFill>
              <a:latin typeface="Steinberg Sans" panose="02000506060000020004" pitchFamily="2" charset="0"/>
            </a:endParaRPr>
          </a:p>
          <a:p>
            <a:pPr marL="800100" lvl="2" indent="-342900" algn="r"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chemeClr val="accent1">
                  <a:lumMod val="75000"/>
                </a:schemeClr>
              </a:solidFill>
              <a:latin typeface="Steinberg Sans" panose="02000506060000020004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1510" y="1823087"/>
            <a:ext cx="34369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Steinberg Sans" panose="02000506060000020004" pitchFamily="2" charset="0"/>
              </a:rPr>
              <a:t>Site Projects</a:t>
            </a:r>
            <a:endParaRPr lang="en-US" sz="2800" dirty="0">
              <a:solidFill>
                <a:schemeClr val="accent3">
                  <a:lumMod val="75000"/>
                </a:schemeClr>
              </a:solidFill>
              <a:latin typeface="Steinberg Sans" panose="02000506060000020004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922194" y="1821360"/>
            <a:ext cx="2364723" cy="524947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50" lvl="1" algn="r"/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Steinberg Sans" panose="02000506060000020004" pitchFamily="2" charset="0"/>
              </a:rPr>
              <a:t>$5,426,000</a:t>
            </a:r>
          </a:p>
          <a:p>
            <a:pPr marL="342900" lvl="1" indent="-342900" algn="r"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chemeClr val="accent3">
                  <a:lumMod val="75000"/>
                </a:schemeClr>
              </a:solidFill>
              <a:latin typeface="Steinberg Sans" panose="02000506060000020004" pitchFamily="2" charset="0"/>
            </a:endParaRPr>
          </a:p>
          <a:p>
            <a:pPr marL="800100" lvl="2" indent="-342900" algn="r"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chemeClr val="accent3">
                  <a:lumMod val="75000"/>
                </a:schemeClr>
              </a:solidFill>
              <a:latin typeface="Steinberg Sans" panose="02000506060000020004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561346" y="2494572"/>
            <a:ext cx="2725571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31510" y="2725641"/>
            <a:ext cx="34369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b="1" dirty="0" smtClean="0">
                <a:latin typeface="Steinberg Sans" panose="02000506060000020004" pitchFamily="2" charset="0"/>
              </a:rPr>
              <a:t>Subtotal:</a:t>
            </a:r>
            <a:endParaRPr lang="en-US" sz="2800" dirty="0">
              <a:latin typeface="Steinberg Sans" panose="02000506060000020004" pitchFamily="2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922194" y="2723914"/>
            <a:ext cx="2364723" cy="524947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50" lvl="1" algn="r"/>
            <a:r>
              <a:rPr lang="en-US" sz="2800" b="1" dirty="0" smtClean="0">
                <a:latin typeface="Steinberg Sans" panose="02000506060000020004" pitchFamily="2" charset="0"/>
              </a:rPr>
              <a:t>$22,680,000</a:t>
            </a:r>
          </a:p>
          <a:p>
            <a:pPr marL="342900" lvl="1" indent="-342900" algn="r">
              <a:buFont typeface="Arial" panose="020B0604020202020204" pitchFamily="34" charset="0"/>
              <a:buChar char="•"/>
            </a:pPr>
            <a:endParaRPr lang="en-US" sz="2800" b="1" dirty="0" smtClean="0">
              <a:latin typeface="Steinberg Sans" panose="02000506060000020004" pitchFamily="2" charset="0"/>
            </a:endParaRPr>
          </a:p>
          <a:p>
            <a:pPr marL="800100" lvl="2" indent="-342900" algn="r">
              <a:buFont typeface="Arial" panose="020B0604020202020204" pitchFamily="34" charset="0"/>
              <a:buChar char="•"/>
            </a:pPr>
            <a:endParaRPr lang="en-US" sz="2800" b="1" dirty="0" smtClean="0">
              <a:latin typeface="Steinberg Sans" panose="02000506060000020004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1510" y="3894782"/>
            <a:ext cx="3708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teinberg Sans" panose="02000506060000020004" pitchFamily="2" charset="0"/>
              </a:rPr>
              <a:t>Escalation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teinberg Sans" panose="02000506060000020004" pitchFamily="2" charset="0"/>
              </a:rPr>
              <a:t>(over 4 years)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Steinberg Sans" panose="02000506060000020004" pitchFamily="2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922194" y="3893055"/>
            <a:ext cx="2364723" cy="524947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50" lvl="1" algn="r"/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teinberg Sans" panose="02000506060000020004" pitchFamily="2" charset="0"/>
              </a:rPr>
              <a:t>$4,248,000</a:t>
            </a:r>
          </a:p>
          <a:p>
            <a:pPr marL="342900" lvl="1" indent="-342900" algn="r"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Steinberg Sans" panose="02000506060000020004" pitchFamily="2" charset="0"/>
            </a:endParaRPr>
          </a:p>
          <a:p>
            <a:pPr marL="800100" lvl="2" indent="-342900" algn="r"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Steinberg Sans" panose="02000506060000020004" pitchFamily="2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922195" y="4938076"/>
            <a:ext cx="2364723" cy="524947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50" lvl="1" algn="r"/>
            <a:r>
              <a:rPr lang="en-US" sz="2800" b="1" dirty="0" smtClean="0">
                <a:solidFill>
                  <a:srgbClr val="F05A28"/>
                </a:solidFill>
                <a:latin typeface="Steinberg Sans" panose="02000506060000020004" pitchFamily="2" charset="0"/>
              </a:rPr>
              <a:t>$26,928,000</a:t>
            </a:r>
          </a:p>
          <a:p>
            <a:pPr marL="342900" lvl="1" indent="-342900" algn="r"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rgbClr val="F05A28"/>
              </a:solidFill>
              <a:latin typeface="Steinberg Sans" panose="02000506060000020004" pitchFamily="2" charset="0"/>
            </a:endParaRPr>
          </a:p>
          <a:p>
            <a:pPr marL="800100" lvl="2" indent="-342900" algn="r"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rgbClr val="F05A28"/>
              </a:solidFill>
              <a:latin typeface="Steinberg Sans" panose="02000506060000020004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1509" y="4939803"/>
            <a:ext cx="34369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b="1" dirty="0" smtClean="0">
                <a:solidFill>
                  <a:srgbClr val="F05A28"/>
                </a:solidFill>
                <a:latin typeface="Steinberg Sans" panose="02000506060000020004" pitchFamily="2" charset="0"/>
              </a:rPr>
              <a:t>Total:</a:t>
            </a:r>
            <a:endParaRPr lang="en-US" sz="2800" dirty="0">
              <a:solidFill>
                <a:srgbClr val="F05A28"/>
              </a:solidFill>
              <a:latin typeface="Steinberg Sans" panose="02000506060000020004" pitchFamily="2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561346" y="4603363"/>
            <a:ext cx="2725571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020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082" y="227216"/>
            <a:ext cx="8832132" cy="6824829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001164" y="-533400"/>
            <a:ext cx="2824694" cy="7974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39006" y="55766"/>
            <a:ext cx="111384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latin typeface="Steinberg Sans" panose="02000506060000020004" pitchFamily="2" charset="0"/>
              </a:rPr>
              <a:t>San </a:t>
            </a:r>
            <a:r>
              <a:rPr lang="en-US" sz="3600" b="1" dirty="0" err="1" smtClean="0">
                <a:latin typeface="Steinberg Sans" panose="02000506060000020004" pitchFamily="2" charset="0"/>
              </a:rPr>
              <a:t>Elijo</a:t>
            </a:r>
            <a:r>
              <a:rPr lang="en-US" sz="3600" b="1" dirty="0" smtClean="0">
                <a:latin typeface="Steinberg Sans" panose="02000506060000020004" pitchFamily="2" charset="0"/>
              </a:rPr>
              <a:t> Campus: Project Cost Summary</a:t>
            </a:r>
            <a:endParaRPr lang="en-US" sz="3600" b="1" dirty="0">
              <a:latin typeface="Steinberg Sans" panose="02000506060000020004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0457" y="1152273"/>
            <a:ext cx="34369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Steinberg Sans" panose="02000506060000020004" pitchFamily="2" charset="0"/>
              </a:rPr>
              <a:t>Building Projects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Steinberg Sans" panose="02000506060000020004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018881" y="1150546"/>
            <a:ext cx="2246984" cy="524947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50" lvl="1" algn="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Steinberg Sans" panose="02000506060000020004" pitchFamily="2" charset="0"/>
              </a:rPr>
              <a:t>$30,062,000</a:t>
            </a:r>
          </a:p>
          <a:p>
            <a:pPr marL="342900" lvl="1" indent="-342900" algn="r"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chemeClr val="accent1">
                  <a:lumMod val="75000"/>
                </a:schemeClr>
              </a:solidFill>
              <a:latin typeface="Steinberg Sans" panose="02000506060000020004" pitchFamily="2" charset="0"/>
            </a:endParaRPr>
          </a:p>
          <a:p>
            <a:pPr marL="800100" lvl="2" indent="-342900" algn="r"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chemeClr val="accent1">
                  <a:lumMod val="75000"/>
                </a:schemeClr>
              </a:solidFill>
              <a:latin typeface="Steinberg Sans" panose="02000506060000020004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0457" y="1800912"/>
            <a:ext cx="34369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Steinberg Sans" panose="02000506060000020004" pitchFamily="2" charset="0"/>
              </a:rPr>
              <a:t>Site Projects</a:t>
            </a:r>
            <a:endParaRPr lang="en-US" sz="2800" dirty="0">
              <a:solidFill>
                <a:schemeClr val="accent3">
                  <a:lumMod val="75000"/>
                </a:schemeClr>
              </a:solidFill>
              <a:latin typeface="Steinberg Sans" panose="02000506060000020004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901141" y="1799185"/>
            <a:ext cx="2364723" cy="524947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50" lvl="1" algn="r"/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Steinberg Sans" panose="02000506060000020004" pitchFamily="2" charset="0"/>
              </a:rPr>
              <a:t>$6,461,000</a:t>
            </a:r>
          </a:p>
          <a:p>
            <a:pPr marL="342900" lvl="1" indent="-342900" algn="r"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chemeClr val="accent3">
                  <a:lumMod val="75000"/>
                </a:schemeClr>
              </a:solidFill>
              <a:latin typeface="Steinberg Sans" panose="02000506060000020004" pitchFamily="2" charset="0"/>
            </a:endParaRPr>
          </a:p>
          <a:p>
            <a:pPr marL="800100" lvl="2" indent="-342900" algn="r"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chemeClr val="accent3">
                  <a:lumMod val="75000"/>
                </a:schemeClr>
              </a:solidFill>
              <a:latin typeface="Steinberg Sans" panose="02000506060000020004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540293" y="2472397"/>
            <a:ext cx="2725571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10457" y="2703466"/>
            <a:ext cx="34369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b="1" dirty="0" smtClean="0">
                <a:latin typeface="Steinberg Sans" panose="02000506060000020004" pitchFamily="2" charset="0"/>
              </a:rPr>
              <a:t>Subtotal:</a:t>
            </a:r>
            <a:endParaRPr lang="en-US" sz="2800" dirty="0">
              <a:latin typeface="Steinberg Sans" panose="02000506060000020004" pitchFamily="2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901141" y="2701739"/>
            <a:ext cx="2364723" cy="524947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50" lvl="1" algn="r"/>
            <a:r>
              <a:rPr lang="en-US" sz="2800" b="1" dirty="0" smtClean="0">
                <a:latin typeface="Steinberg Sans" panose="02000506060000020004" pitchFamily="2" charset="0"/>
              </a:rPr>
              <a:t>$36,523,000</a:t>
            </a:r>
          </a:p>
          <a:p>
            <a:pPr marL="342900" lvl="1" indent="-342900" algn="r">
              <a:buFont typeface="Arial" panose="020B0604020202020204" pitchFamily="34" charset="0"/>
              <a:buChar char="•"/>
            </a:pPr>
            <a:endParaRPr lang="en-US" sz="2800" b="1" dirty="0" smtClean="0">
              <a:latin typeface="Steinberg Sans" panose="02000506060000020004" pitchFamily="2" charset="0"/>
            </a:endParaRPr>
          </a:p>
          <a:p>
            <a:pPr marL="800100" lvl="2" indent="-342900" algn="r">
              <a:buFont typeface="Arial" panose="020B0604020202020204" pitchFamily="34" charset="0"/>
              <a:buChar char="•"/>
            </a:pPr>
            <a:endParaRPr lang="en-US" sz="2800" b="1" dirty="0" smtClean="0">
              <a:latin typeface="Steinberg Sans" panose="02000506060000020004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0457" y="3595776"/>
            <a:ext cx="3708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teinberg Sans" panose="02000506060000020004" pitchFamily="2" charset="0"/>
              </a:rPr>
              <a:t>Escalation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teinberg Sans" panose="02000506060000020004" pitchFamily="2" charset="0"/>
              </a:rPr>
              <a:t>(over 4 years)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Steinberg Sans" panose="02000506060000020004" pitchFamily="2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901141" y="3594049"/>
            <a:ext cx="2364723" cy="524947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50" lvl="1" algn="r"/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teinberg Sans" panose="02000506060000020004" pitchFamily="2" charset="0"/>
              </a:rPr>
              <a:t>$6,678,000</a:t>
            </a:r>
          </a:p>
          <a:p>
            <a:pPr marL="342900" lvl="1" indent="-342900" algn="r"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Steinberg Sans" panose="02000506060000020004" pitchFamily="2" charset="0"/>
            </a:endParaRPr>
          </a:p>
          <a:p>
            <a:pPr marL="800100" lvl="2" indent="-342900" algn="r"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Steinberg Sans" panose="02000506060000020004" pitchFamily="2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901142" y="4486359"/>
            <a:ext cx="2364723" cy="524947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50" lvl="1" algn="r"/>
            <a:r>
              <a:rPr lang="en-US" sz="2800" b="1" dirty="0" smtClean="0">
                <a:solidFill>
                  <a:srgbClr val="F05A28"/>
                </a:solidFill>
                <a:latin typeface="Steinberg Sans" panose="02000506060000020004" pitchFamily="2" charset="0"/>
              </a:rPr>
              <a:t>$43,201,000</a:t>
            </a:r>
          </a:p>
          <a:p>
            <a:pPr marL="342900" lvl="1" indent="-342900" algn="r"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rgbClr val="F05A28"/>
              </a:solidFill>
              <a:latin typeface="Steinberg Sans" panose="02000506060000020004" pitchFamily="2" charset="0"/>
            </a:endParaRPr>
          </a:p>
          <a:p>
            <a:pPr marL="800100" lvl="2" indent="-342900" algn="r"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rgbClr val="F05A28"/>
              </a:solidFill>
              <a:latin typeface="Steinberg Sans" panose="02000506060000020004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0456" y="4488086"/>
            <a:ext cx="34369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b="1" dirty="0" smtClean="0">
                <a:solidFill>
                  <a:srgbClr val="F05A28"/>
                </a:solidFill>
                <a:latin typeface="Steinberg Sans" panose="02000506060000020004" pitchFamily="2" charset="0"/>
              </a:rPr>
              <a:t>Total:</a:t>
            </a:r>
            <a:endParaRPr lang="en-US" sz="2800" dirty="0">
              <a:solidFill>
                <a:srgbClr val="F05A28"/>
              </a:solidFill>
              <a:latin typeface="Steinberg Sans" panose="02000506060000020004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3540293" y="4240946"/>
            <a:ext cx="2725571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598" y="5660103"/>
            <a:ext cx="1928882" cy="116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88675"/>
            <a:ext cx="13330989" cy="8887325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-132347"/>
            <a:ext cx="12188825" cy="7146758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224706" y="1299290"/>
            <a:ext cx="338958" cy="372023"/>
            <a:chOff x="1568142" y="1502456"/>
            <a:chExt cx="338958" cy="372023"/>
          </a:xfrm>
        </p:grpSpPr>
        <p:sp>
          <p:nvSpPr>
            <p:cNvPr id="15" name="Oval 14"/>
            <p:cNvSpPr/>
            <p:nvPr/>
          </p:nvSpPr>
          <p:spPr>
            <a:xfrm>
              <a:off x="1568142" y="1526105"/>
              <a:ext cx="338958" cy="348374"/>
            </a:xfrm>
            <a:prstGeom prst="ellipse">
              <a:avLst/>
            </a:prstGeom>
            <a:solidFill>
              <a:srgbClr val="F05A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83908" y="1502456"/>
              <a:ext cx="2207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Steinberg Sans" panose="02000506060000020004" pitchFamily="2" charset="0"/>
                </a:rPr>
                <a:t>1</a:t>
              </a:r>
              <a:endParaRPr lang="en-US" dirty="0">
                <a:solidFill>
                  <a:schemeClr val="bg1"/>
                </a:solidFill>
                <a:latin typeface="Steinberg Sans" panose="02000506060000020004" pitchFamily="2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1700463" y="1130246"/>
            <a:ext cx="78237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Steinberg Sans" panose="02000506060000020004" pitchFamily="2" charset="0"/>
              </a:rPr>
              <a:t>Facilities Master </a:t>
            </a:r>
            <a:r>
              <a:rPr lang="en-US" sz="2400" b="1" dirty="0">
                <a:latin typeface="Steinberg Sans" panose="02000506060000020004" pitchFamily="2" charset="0"/>
              </a:rPr>
              <a:t>Plan </a:t>
            </a:r>
            <a:r>
              <a:rPr lang="en-US" sz="2400" b="1" dirty="0" smtClean="0">
                <a:latin typeface="Steinberg Sans" panose="02000506060000020004" pitchFamily="2" charset="0"/>
              </a:rPr>
              <a:t>Review &amp; Questions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Steinberg Sans" panose="02000506060000020004" pitchFamily="2" charset="0"/>
              </a:rPr>
              <a:t>Community Learning Center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Steinberg Sans" panose="02000506060000020004" pitchFamily="2" charset="0"/>
              </a:rPr>
              <a:t>San </a:t>
            </a:r>
            <a:r>
              <a:rPr lang="en-US" sz="2000" dirty="0" err="1">
                <a:solidFill>
                  <a:prstClr val="black"/>
                </a:solidFill>
                <a:latin typeface="Steinberg Sans" panose="02000506060000020004" pitchFamily="2" charset="0"/>
              </a:rPr>
              <a:t>Elijo</a:t>
            </a:r>
            <a:r>
              <a:rPr lang="en-US" sz="2000" dirty="0">
                <a:solidFill>
                  <a:prstClr val="black"/>
                </a:solidFill>
                <a:latin typeface="Steinberg Sans" panose="02000506060000020004" pitchFamily="2" charset="0"/>
              </a:rPr>
              <a:t> Campus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Steinberg Sans" panose="02000506060000020004" pitchFamily="2" charset="0"/>
              </a:rPr>
              <a:t>Oceanside Campus</a:t>
            </a:r>
            <a:endParaRPr lang="en-US" sz="2000" dirty="0">
              <a:solidFill>
                <a:prstClr val="black"/>
              </a:solidFill>
              <a:latin typeface="Steinberg Sans" panose="02000506060000020004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24706" y="3026993"/>
            <a:ext cx="338958" cy="372023"/>
            <a:chOff x="1568142" y="1502456"/>
            <a:chExt cx="338958" cy="372023"/>
          </a:xfrm>
        </p:grpSpPr>
        <p:sp>
          <p:nvSpPr>
            <p:cNvPr id="9" name="Oval 8"/>
            <p:cNvSpPr/>
            <p:nvPr/>
          </p:nvSpPr>
          <p:spPr>
            <a:xfrm>
              <a:off x="1568142" y="1526105"/>
              <a:ext cx="338958" cy="348374"/>
            </a:xfrm>
            <a:prstGeom prst="ellipse">
              <a:avLst/>
            </a:prstGeom>
            <a:solidFill>
              <a:srgbClr val="F05A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83908" y="1502456"/>
              <a:ext cx="2207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Steinberg Sans" panose="02000506060000020004" pitchFamily="2" charset="0"/>
                </a:rPr>
                <a:t>2</a:t>
              </a:r>
              <a:endParaRPr lang="en-US" dirty="0">
                <a:solidFill>
                  <a:schemeClr val="bg1"/>
                </a:solidFill>
                <a:latin typeface="Steinberg Sans" panose="02000506060000020004" pitchFamily="2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1700463" y="2857949"/>
            <a:ext cx="7823783" cy="58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Steinberg Sans" panose="02000506060000020004" pitchFamily="2" charset="0"/>
              </a:rPr>
              <a:t>Sustainability Goals &amp; Guidelines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224706" y="3914568"/>
            <a:ext cx="338958" cy="372023"/>
            <a:chOff x="1568142" y="1502456"/>
            <a:chExt cx="338958" cy="372023"/>
          </a:xfrm>
        </p:grpSpPr>
        <p:sp>
          <p:nvSpPr>
            <p:cNvPr id="13" name="Oval 12"/>
            <p:cNvSpPr/>
            <p:nvPr/>
          </p:nvSpPr>
          <p:spPr>
            <a:xfrm>
              <a:off x="1568142" y="1526105"/>
              <a:ext cx="338958" cy="348374"/>
            </a:xfrm>
            <a:prstGeom prst="ellipse">
              <a:avLst/>
            </a:prstGeom>
            <a:solidFill>
              <a:srgbClr val="F05A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583908" y="1502456"/>
              <a:ext cx="2207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Steinberg Sans" panose="02000506060000020004" pitchFamily="2" charset="0"/>
                </a:rPr>
                <a:t>3</a:t>
              </a:r>
              <a:endParaRPr lang="en-US" dirty="0">
                <a:solidFill>
                  <a:schemeClr val="bg1"/>
                </a:solidFill>
                <a:latin typeface="Steinberg Sans" panose="02000506060000020004" pitchFamily="2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1700463" y="3745524"/>
            <a:ext cx="7823783" cy="58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Steinberg Sans" panose="02000506060000020004" pitchFamily="2" charset="0"/>
              </a:rPr>
              <a:t>Security Master Plan 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224706" y="4802143"/>
            <a:ext cx="338958" cy="372023"/>
            <a:chOff x="1568142" y="1502456"/>
            <a:chExt cx="338958" cy="372023"/>
          </a:xfrm>
        </p:grpSpPr>
        <p:sp>
          <p:nvSpPr>
            <p:cNvPr id="22" name="Oval 21"/>
            <p:cNvSpPr/>
            <p:nvPr/>
          </p:nvSpPr>
          <p:spPr>
            <a:xfrm>
              <a:off x="1568142" y="1526105"/>
              <a:ext cx="338958" cy="348374"/>
            </a:xfrm>
            <a:prstGeom prst="ellipse">
              <a:avLst/>
            </a:prstGeom>
            <a:solidFill>
              <a:srgbClr val="F05A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583908" y="1502456"/>
              <a:ext cx="2207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Steinberg Sans" panose="02000506060000020004" pitchFamily="2" charset="0"/>
                </a:rPr>
                <a:t>4</a:t>
              </a:r>
              <a:endParaRPr lang="en-US" dirty="0">
                <a:solidFill>
                  <a:schemeClr val="bg1"/>
                </a:solidFill>
                <a:latin typeface="Steinberg Sans" panose="02000506060000020004" pitchFamily="2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1700463" y="4633099"/>
            <a:ext cx="7823783" cy="58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Steinberg Sans" panose="02000506060000020004" pitchFamily="2" charset="0"/>
              </a:rPr>
              <a:t>Schedule &amp; Cost</a:t>
            </a:r>
          </a:p>
        </p:txBody>
      </p:sp>
    </p:spTree>
    <p:extLst>
      <p:ext uri="{BB962C8B-B14F-4D97-AF65-F5344CB8AC3E}">
        <p14:creationId xmlns:p14="http://schemas.microsoft.com/office/powerpoint/2010/main" val="14397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066" y="624065"/>
            <a:ext cx="7304098" cy="564407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127543" y="-533400"/>
            <a:ext cx="2824694" cy="7974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3645510">
            <a:off x="8059370" y="3445787"/>
            <a:ext cx="11309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spc="-5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Services</a:t>
            </a:r>
            <a:endParaRPr lang="en-US" sz="1050" b="1" spc="-5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9860000">
            <a:off x="7486356" y="3322993"/>
            <a:ext cx="11309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-50" dirty="0" smtClean="0">
                <a:latin typeface="Arial Narrow" panose="020B0606020202030204" pitchFamily="34" charset="0"/>
              </a:rPr>
              <a:t>Library</a:t>
            </a:r>
            <a:endParaRPr lang="en-US" sz="1000" spc="-50" dirty="0"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9860000">
            <a:off x="7712154" y="3618222"/>
            <a:ext cx="11309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-50" dirty="0" smtClean="0">
                <a:latin typeface="Arial Narrow" panose="020B0606020202030204" pitchFamily="34" charset="0"/>
              </a:rPr>
              <a:t>Admin</a:t>
            </a:r>
            <a:endParaRPr lang="en-US" sz="1000" spc="-50" dirty="0">
              <a:latin typeface="Arial Narrow" panose="020B0606020202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598" y="5660103"/>
            <a:ext cx="1928882" cy="116784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31184" y="1190823"/>
            <a:ext cx="34369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Steinberg Sans" panose="02000506060000020004" pitchFamily="2" charset="0"/>
              </a:rPr>
              <a:t>Building Projects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Steinberg Sans" panose="02000506060000020004" pitchFamily="2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370671" y="1189096"/>
            <a:ext cx="2915921" cy="535191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50" lvl="1" algn="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Steinberg Sans" panose="02000506060000020004" pitchFamily="2" charset="0"/>
              </a:rPr>
              <a:t>$235,076,000</a:t>
            </a:r>
          </a:p>
          <a:p>
            <a:pPr marL="342900" lvl="1" indent="-342900" algn="r"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chemeClr val="accent1">
                  <a:lumMod val="75000"/>
                </a:schemeClr>
              </a:solidFill>
              <a:latin typeface="Steinberg Sans" panose="02000506060000020004" pitchFamily="2" charset="0"/>
            </a:endParaRPr>
          </a:p>
          <a:p>
            <a:pPr marL="800100" lvl="2" indent="-342900" algn="r"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chemeClr val="accent1">
                  <a:lumMod val="75000"/>
                </a:schemeClr>
              </a:solidFill>
              <a:latin typeface="Steinberg Sans" panose="02000506060000020004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1184" y="1839462"/>
            <a:ext cx="34369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Steinberg Sans" panose="02000506060000020004" pitchFamily="2" charset="0"/>
              </a:rPr>
              <a:t>Site Projects</a:t>
            </a:r>
            <a:endParaRPr lang="en-US" sz="2800" dirty="0">
              <a:solidFill>
                <a:schemeClr val="accent3">
                  <a:lumMod val="75000"/>
                </a:schemeClr>
              </a:solidFill>
              <a:latin typeface="Steinberg Sans" panose="02000506060000020004" pitchFamily="2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921868" y="1837735"/>
            <a:ext cx="2364723" cy="524947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50" lvl="1" algn="r"/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Steinberg Sans" panose="02000506060000020004" pitchFamily="2" charset="0"/>
              </a:rPr>
              <a:t>$63,226,000</a:t>
            </a:r>
            <a:endParaRPr lang="en-US" sz="2800" b="1" dirty="0">
              <a:solidFill>
                <a:schemeClr val="accent3">
                  <a:lumMod val="75000"/>
                </a:schemeClr>
              </a:solidFill>
              <a:latin typeface="Steinberg Sans" panose="02000506060000020004" pitchFamily="2" charset="0"/>
            </a:endParaRPr>
          </a:p>
          <a:p>
            <a:pPr marL="342900" lvl="1" indent="-342900" algn="r"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chemeClr val="accent3">
                  <a:lumMod val="75000"/>
                </a:schemeClr>
              </a:solidFill>
              <a:latin typeface="Steinberg Sans" panose="02000506060000020004" pitchFamily="2" charset="0"/>
            </a:endParaRPr>
          </a:p>
          <a:p>
            <a:pPr marL="800100" lvl="2" indent="-342900" algn="r"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chemeClr val="accent3">
                  <a:lumMod val="75000"/>
                </a:schemeClr>
              </a:solidFill>
              <a:latin typeface="Steinberg Sans" panose="02000506060000020004" pitchFamily="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561020" y="2510947"/>
            <a:ext cx="2725571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31184" y="2742016"/>
            <a:ext cx="34369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b="1" dirty="0" smtClean="0">
                <a:latin typeface="Steinberg Sans" panose="02000506060000020004" pitchFamily="2" charset="0"/>
              </a:rPr>
              <a:t>Subtotal:</a:t>
            </a:r>
            <a:endParaRPr lang="en-US" sz="2800" dirty="0">
              <a:latin typeface="Steinberg Sans" panose="02000506060000020004" pitchFamily="2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3768134" y="2740289"/>
            <a:ext cx="2518457" cy="524947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50" lvl="1" algn="r"/>
            <a:r>
              <a:rPr lang="en-US" sz="2800" b="1" dirty="0" smtClean="0">
                <a:latin typeface="Steinberg Sans" panose="02000506060000020004" pitchFamily="2" charset="0"/>
              </a:rPr>
              <a:t>$298,302,000</a:t>
            </a:r>
          </a:p>
          <a:p>
            <a:pPr marL="342900" lvl="1" indent="-342900" algn="r">
              <a:buFont typeface="Arial" panose="020B0604020202020204" pitchFamily="34" charset="0"/>
              <a:buChar char="•"/>
            </a:pPr>
            <a:endParaRPr lang="en-US" sz="2800" b="1" dirty="0" smtClean="0">
              <a:latin typeface="Steinberg Sans" panose="02000506060000020004" pitchFamily="2" charset="0"/>
            </a:endParaRPr>
          </a:p>
          <a:p>
            <a:pPr marL="800100" lvl="2" indent="-342900" algn="r">
              <a:buFont typeface="Arial" panose="020B0604020202020204" pitchFamily="34" charset="0"/>
              <a:buChar char="•"/>
            </a:pPr>
            <a:endParaRPr lang="en-US" sz="2800" b="1" dirty="0" smtClean="0">
              <a:latin typeface="Steinberg Sans" panose="02000506060000020004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1184" y="3584897"/>
            <a:ext cx="3708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teinberg Sans" panose="02000506060000020004" pitchFamily="2" charset="0"/>
              </a:rPr>
              <a:t>Escalation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teinberg Sans" panose="02000506060000020004" pitchFamily="2" charset="0"/>
              </a:rPr>
              <a:t>(over 7 years)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Steinberg Sans" panose="02000506060000020004" pitchFamily="2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3921868" y="3583170"/>
            <a:ext cx="2364723" cy="524947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50" lvl="1" algn="r"/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teinberg Sans" panose="02000506060000020004" pitchFamily="2" charset="0"/>
              </a:rPr>
              <a:t>$86,843,000</a:t>
            </a:r>
          </a:p>
          <a:p>
            <a:pPr marL="342900" lvl="1" indent="-342900" algn="r"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Steinberg Sans" panose="02000506060000020004" pitchFamily="2" charset="0"/>
            </a:endParaRPr>
          </a:p>
          <a:p>
            <a:pPr marL="800100" lvl="2" indent="-342900" algn="r"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Steinberg Sans" panose="02000506060000020004" pitchFamily="2" charset="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3768135" y="4722440"/>
            <a:ext cx="2518458" cy="524947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50" lvl="1" algn="r"/>
            <a:r>
              <a:rPr lang="en-US" sz="2800" b="1" dirty="0" smtClean="0">
                <a:solidFill>
                  <a:srgbClr val="F05A28"/>
                </a:solidFill>
                <a:latin typeface="Steinberg Sans" panose="02000506060000020004" pitchFamily="2" charset="0"/>
              </a:rPr>
              <a:t>$385,145,000</a:t>
            </a:r>
          </a:p>
          <a:p>
            <a:pPr marL="342900" lvl="1" indent="-342900" algn="r"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rgbClr val="F05A28"/>
              </a:solidFill>
              <a:latin typeface="Steinberg Sans" panose="02000506060000020004" pitchFamily="2" charset="0"/>
            </a:endParaRPr>
          </a:p>
          <a:p>
            <a:pPr marL="800100" lvl="2" indent="-342900" algn="r"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rgbClr val="F05A28"/>
              </a:solidFill>
              <a:latin typeface="Steinberg Sans" panose="02000506060000020004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31183" y="4724167"/>
            <a:ext cx="34369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b="1" dirty="0" smtClean="0">
                <a:solidFill>
                  <a:srgbClr val="F05A28"/>
                </a:solidFill>
                <a:latin typeface="Steinberg Sans" panose="02000506060000020004" pitchFamily="2" charset="0"/>
              </a:rPr>
              <a:t>Total:</a:t>
            </a:r>
            <a:endParaRPr lang="en-US" sz="2800" dirty="0">
              <a:solidFill>
                <a:srgbClr val="F05A28"/>
              </a:solidFill>
              <a:latin typeface="Steinberg Sans" panose="02000506060000020004" pitchFamily="2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3561020" y="4279496"/>
            <a:ext cx="2725571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39006" y="55766"/>
            <a:ext cx="111384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latin typeface="Steinberg Sans" panose="02000506060000020004" pitchFamily="2" charset="0"/>
              </a:rPr>
              <a:t>Oceanside Campus: Project Cost Summary</a:t>
            </a:r>
            <a:endParaRPr lang="en-US" sz="3600" b="1" dirty="0">
              <a:latin typeface="Steinberg Sans" panose="02000506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1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9006" y="55766"/>
            <a:ext cx="111384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latin typeface="Steinberg Sans" panose="02000506060000020004" pitchFamily="2" charset="0"/>
              </a:rPr>
              <a:t>District-Wide Project Cost Summary</a:t>
            </a:r>
            <a:endParaRPr lang="en-US" sz="3600" b="1" dirty="0">
              <a:latin typeface="Steinberg Sans" panose="02000506060000020004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1411046"/>
            <a:ext cx="4682861" cy="533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teinberg Sans" panose="02000506060000020004" pitchFamily="2" charset="0"/>
              </a:rPr>
              <a:t>Community Learning Center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Steinberg Sans" panose="02000506060000020004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199797" y="1409318"/>
            <a:ext cx="2915921" cy="535191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50" lvl="1" algn="r"/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teinberg Sans" panose="02000506060000020004" pitchFamily="2" charset="0"/>
              </a:rPr>
              <a:t>$26,928,000</a:t>
            </a:r>
          </a:p>
          <a:p>
            <a:pPr marL="342900" lvl="1" indent="-342900" algn="r"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Steinberg Sans" panose="02000506060000020004" pitchFamily="2" charset="0"/>
            </a:endParaRPr>
          </a:p>
          <a:p>
            <a:pPr marL="800100" lvl="2" indent="-342900" algn="r"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Steinberg Sans" panose="02000506060000020004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2059684"/>
            <a:ext cx="34369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teinberg Sans" panose="02000506060000020004" pitchFamily="2" charset="0"/>
              </a:rPr>
              <a:t>San </a:t>
            </a:r>
            <a:r>
              <a:rPr 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teinberg Sans" panose="02000506060000020004" pitchFamily="2" charset="0"/>
              </a:rPr>
              <a:t>Elijo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teinberg Sans" panose="02000506060000020004" pitchFamily="2" charset="0"/>
              </a:rPr>
              <a:t> Campus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Steinberg Sans" panose="02000506060000020004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750994" y="2057957"/>
            <a:ext cx="2364723" cy="524947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50" lvl="1" algn="r"/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teinberg Sans" panose="02000506060000020004" pitchFamily="2" charset="0"/>
              </a:rPr>
              <a:t>$43,201,000</a:t>
            </a:r>
          </a:p>
          <a:p>
            <a:pPr marL="342900" lvl="1" indent="-342900" algn="r"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Steinberg Sans" panose="02000506060000020004" pitchFamily="2" charset="0"/>
            </a:endParaRPr>
          </a:p>
          <a:p>
            <a:pPr marL="800100" lvl="2" indent="-342900" algn="r"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Steinberg Sans" panose="02000506060000020004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390146" y="3440849"/>
            <a:ext cx="2725571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160310" y="3671918"/>
            <a:ext cx="34369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b="1" dirty="0" smtClean="0">
                <a:solidFill>
                  <a:srgbClr val="F05A28"/>
                </a:solidFill>
                <a:latin typeface="Steinberg Sans" panose="02000506060000020004" pitchFamily="2" charset="0"/>
              </a:rPr>
              <a:t>Total:</a:t>
            </a:r>
            <a:endParaRPr lang="en-US" sz="2800" dirty="0">
              <a:solidFill>
                <a:srgbClr val="F05A28"/>
              </a:solidFill>
              <a:latin typeface="Steinberg Sans" panose="02000506060000020004" pitchFamily="2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597260" y="3670191"/>
            <a:ext cx="2518457" cy="524947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50" lvl="1" algn="r"/>
            <a:r>
              <a:rPr lang="en-US" sz="2800" b="1" dirty="0" smtClean="0">
                <a:solidFill>
                  <a:srgbClr val="F05A28"/>
                </a:solidFill>
                <a:latin typeface="Steinberg Sans" panose="02000506060000020004" pitchFamily="2" charset="0"/>
              </a:rPr>
              <a:t>$455,274,000</a:t>
            </a:r>
          </a:p>
          <a:p>
            <a:pPr marL="342900" lvl="1" indent="-342900" algn="r"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rgbClr val="F05A28"/>
              </a:solidFill>
              <a:latin typeface="Steinberg Sans" panose="02000506060000020004" pitchFamily="2" charset="0"/>
            </a:endParaRPr>
          </a:p>
          <a:p>
            <a:pPr marL="800100" lvl="2" indent="-342900" algn="r"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rgbClr val="F05A28"/>
              </a:solidFill>
              <a:latin typeface="Steinberg Sans" panose="02000506060000020004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14400" y="2694141"/>
            <a:ext cx="34369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teinberg Sans" panose="02000506060000020004" pitchFamily="2" charset="0"/>
              </a:rPr>
              <a:t>Oceanside Campus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Steinberg Sans" panose="02000506060000020004" pitchFamily="2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831308" y="2692414"/>
            <a:ext cx="3284410" cy="524947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50" lvl="1" algn="r"/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teinberg Sans" panose="02000506060000020004" pitchFamily="2" charset="0"/>
              </a:rPr>
              <a:t>$385,145,000</a:t>
            </a:r>
          </a:p>
          <a:p>
            <a:pPr marL="342900" lvl="1" indent="-342900" algn="r"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Steinberg Sans" panose="02000506060000020004" pitchFamily="2" charset="0"/>
            </a:endParaRPr>
          </a:p>
          <a:p>
            <a:pPr marL="800100" lvl="2" indent="-342900" algn="r"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Steinberg Sans" panose="02000506060000020004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02681" y="3601957"/>
            <a:ext cx="4812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0650" lvl="1" algn="r"/>
            <a:r>
              <a:rPr lang="en-US" sz="2800" b="1" dirty="0" smtClean="0">
                <a:solidFill>
                  <a:srgbClr val="F05A28"/>
                </a:solidFill>
                <a:latin typeface="Steinberg Sans" panose="02000506060000020004" pitchFamily="2" charset="0"/>
              </a:rPr>
              <a:t>*</a:t>
            </a:r>
            <a:endParaRPr lang="en-US" sz="2800" b="1" dirty="0">
              <a:solidFill>
                <a:srgbClr val="F05A28"/>
              </a:solidFill>
              <a:latin typeface="Steinberg Sans" panose="02000506060000020004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399" y="5144230"/>
            <a:ext cx="92407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teinberg Sans" panose="02000506060000020004" pitchFamily="2" charset="0"/>
              </a:rPr>
              <a:t>*Indicated cost:</a:t>
            </a:r>
          </a:p>
          <a:p>
            <a:pPr marL="40481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teinberg Sans" panose="02000506060000020004" pitchFamily="2" charset="0"/>
              </a:rPr>
              <a:t>Is for the build out the Facilities Master Plan Only</a:t>
            </a:r>
          </a:p>
          <a:p>
            <a:pPr marL="40481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teinberg Sans" panose="02000506060000020004" pitchFamily="2" charset="0"/>
              </a:rPr>
              <a:t>Does not include district-wide planning contingency. </a:t>
            </a: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  <a:latin typeface="Steinberg Sans" panose="02000506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37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88675"/>
            <a:ext cx="13330989" cy="888732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-385895"/>
            <a:ext cx="12188825" cy="7520341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22" name="Picture 3" descr="H:\LA\aishak\Logos\Color\Steinberg_Grey+Orange Transparent.ti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771583"/>
            <a:ext cx="1714500" cy="32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66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822" y="451338"/>
            <a:ext cx="8252844" cy="6377198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4122138" y="-967846"/>
            <a:ext cx="1972275" cy="82820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0557" y="56644"/>
            <a:ext cx="11135575" cy="923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599" b="1" dirty="0">
                <a:solidFill>
                  <a:prstClr val="black"/>
                </a:solidFill>
                <a:latin typeface="Steinberg Sans" panose="02000506060000020004" pitchFamily="2" charset="0"/>
              </a:rPr>
              <a:t>Community Learning Center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18153" y="4509592"/>
            <a:ext cx="1130690" cy="307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Arial Narrow" panose="020B0606020202030204" pitchFamily="34" charset="0"/>
              </a:rPr>
              <a:t>Bldg. 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61045" y="3480007"/>
            <a:ext cx="1130690" cy="52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Arial Narrow" panose="020B0606020202030204" pitchFamily="34" charset="0"/>
              </a:rPr>
              <a:t>Bldg. </a:t>
            </a:r>
          </a:p>
          <a:p>
            <a:pPr algn="ctr"/>
            <a:r>
              <a:rPr lang="en-US" sz="1400" dirty="0">
                <a:solidFill>
                  <a:prstClr val="black"/>
                </a:solidFill>
                <a:latin typeface="Arial Narrow" panose="020B0606020202030204" pitchFamily="34" charset="0"/>
              </a:rPr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 rot="3480656">
            <a:off x="7822697" y="1850059"/>
            <a:ext cx="1667465" cy="307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Arial Narrow" panose="020B0606020202030204" pitchFamily="34" charset="0"/>
              </a:rPr>
              <a:t>Arby’s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87463" y="4475203"/>
            <a:ext cx="1130690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99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 panose="020B0606020202030204" pitchFamily="34" charset="0"/>
              </a:rPr>
              <a:t>Quad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40557" y="2987383"/>
            <a:ext cx="4089029" cy="443719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411" lvl="1" indent="-342797">
              <a:buFont typeface="Arial" panose="020B0604020202020204" pitchFamily="34" charset="0"/>
              <a:buChar char="•"/>
            </a:pPr>
            <a:r>
              <a:rPr lang="en-US" sz="1799" dirty="0">
                <a:solidFill>
                  <a:prstClr val="black"/>
                </a:solidFill>
                <a:latin typeface="Steinberg Sans" panose="02000506060000020004" pitchFamily="2" charset="0"/>
              </a:rPr>
              <a:t>Student Resource Building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0557" y="2553549"/>
            <a:ext cx="2967155" cy="5230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99" b="1" dirty="0">
                <a:solidFill>
                  <a:srgbClr val="F05A28"/>
                </a:solidFill>
                <a:latin typeface="Steinberg Sans" panose="02000506060000020004" pitchFamily="2" charset="0"/>
              </a:rPr>
              <a:t>New Construction</a:t>
            </a:r>
            <a:endParaRPr lang="en-US" sz="2799" dirty="0">
              <a:solidFill>
                <a:srgbClr val="F05A28"/>
              </a:solidFill>
              <a:latin typeface="Steinberg Sans" panose="02000506060000020004" pitchFamily="2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40557" y="5218022"/>
            <a:ext cx="3765265" cy="859948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411" lvl="1" indent="-342797">
              <a:buFont typeface="Arial" panose="020B0604020202020204" pitchFamily="34" charset="0"/>
              <a:buChar char="•"/>
            </a:pPr>
            <a:r>
              <a:rPr lang="en-US" sz="1799" dirty="0">
                <a:solidFill>
                  <a:prstClr val="black"/>
                </a:solidFill>
                <a:latin typeface="Steinberg Sans" panose="02000506060000020004" pitchFamily="2" charset="0"/>
              </a:rPr>
              <a:t>Student/Faculty Spaces &amp; Tutoring Space </a:t>
            </a:r>
            <a:endParaRPr lang="en-US" sz="1799" dirty="0">
              <a:solidFill>
                <a:prstClr val="black">
                  <a:lumMod val="65000"/>
                  <a:lumOff val="35000"/>
                </a:prstClr>
              </a:solidFill>
              <a:latin typeface="Steinberg Sans" panose="02000506060000020004" pitchFamily="2" charset="0"/>
            </a:endParaRPr>
          </a:p>
          <a:p>
            <a:pPr marL="463411" lvl="1" indent="-342797">
              <a:buFont typeface="Arial" panose="020B0604020202020204" pitchFamily="34" charset="0"/>
              <a:buChar char="•"/>
            </a:pPr>
            <a:endParaRPr lang="en-US" sz="1799" dirty="0">
              <a:solidFill>
                <a:prstClr val="black"/>
              </a:solidFill>
              <a:latin typeface="Steinberg Sans" panose="02000506060000020004" pitchFamily="2" charset="0"/>
            </a:endParaRPr>
          </a:p>
          <a:p>
            <a:pPr marL="577677" lvl="2"/>
            <a:endParaRPr lang="en-US" sz="1799" dirty="0">
              <a:solidFill>
                <a:prstClr val="black">
                  <a:lumMod val="65000"/>
                  <a:lumOff val="35000"/>
                </a:prstClr>
              </a:solidFill>
              <a:latin typeface="Steinberg Sans" panose="02000506060000020004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0557" y="4784190"/>
            <a:ext cx="1910538" cy="5230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99" b="1" dirty="0">
                <a:solidFill>
                  <a:srgbClr val="1F497D">
                    <a:lumMod val="60000"/>
                    <a:lumOff val="40000"/>
                  </a:srgbClr>
                </a:solidFill>
                <a:latin typeface="Steinberg Sans" panose="02000506060000020004" pitchFamily="2" charset="0"/>
              </a:rPr>
              <a:t>Renovation</a:t>
            </a:r>
            <a:endParaRPr lang="en-US" sz="2799" dirty="0">
              <a:solidFill>
                <a:srgbClr val="1F497D">
                  <a:lumMod val="60000"/>
                  <a:lumOff val="40000"/>
                </a:srgbClr>
              </a:solidFill>
              <a:latin typeface="Steinberg Sans" panose="02000506060000020004" pitchFamily="2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3759654" y="4861940"/>
            <a:ext cx="1615728" cy="52481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14" lvl="1" algn="r"/>
            <a:r>
              <a:rPr lang="en-US" sz="1799" b="1" dirty="0">
                <a:solidFill>
                  <a:srgbClr val="1F497D">
                    <a:lumMod val="60000"/>
                    <a:lumOff val="40000"/>
                  </a:srgbClr>
                </a:solidFill>
                <a:latin typeface="Steinberg Sans" panose="02000506060000020004" pitchFamily="2" charset="0"/>
              </a:rPr>
              <a:t>7,000 GSF</a:t>
            </a:r>
          </a:p>
          <a:p>
            <a:pPr marL="342797" lvl="1" indent="-342797" algn="r">
              <a:buFont typeface="Arial" panose="020B0604020202020204" pitchFamily="34" charset="0"/>
              <a:buChar char="•"/>
            </a:pPr>
            <a:endParaRPr lang="en-US" sz="1999" b="1" dirty="0">
              <a:solidFill>
                <a:srgbClr val="1F497D">
                  <a:lumMod val="60000"/>
                  <a:lumOff val="40000"/>
                </a:srgbClr>
              </a:solidFill>
              <a:latin typeface="Steinberg Sans" panose="02000506060000020004" pitchFamily="2" charset="0"/>
            </a:endParaRPr>
          </a:p>
          <a:p>
            <a:pPr marL="799860" lvl="2" indent="-342797" algn="r">
              <a:buFont typeface="Arial" panose="020B0604020202020204" pitchFamily="34" charset="0"/>
              <a:buChar char="•"/>
            </a:pPr>
            <a:endParaRPr lang="en-US" sz="1999" b="1" dirty="0">
              <a:solidFill>
                <a:srgbClr val="1F497D">
                  <a:lumMod val="60000"/>
                  <a:lumOff val="40000"/>
                </a:srgbClr>
              </a:solidFill>
              <a:latin typeface="Steinberg Sans" panose="02000506060000020004" pitchFamily="2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3759654" y="2637636"/>
            <a:ext cx="1615728" cy="52481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14" lvl="1" algn="r"/>
            <a:r>
              <a:rPr lang="en-US" sz="1799" b="1" dirty="0">
                <a:solidFill>
                  <a:srgbClr val="F04820"/>
                </a:solidFill>
                <a:latin typeface="Steinberg Sans" panose="02000506060000020004" pitchFamily="2" charset="0"/>
              </a:rPr>
              <a:t>9,300 GSF</a:t>
            </a:r>
          </a:p>
          <a:p>
            <a:pPr marL="342797" lvl="1" indent="-342797" algn="r">
              <a:buFont typeface="Arial" panose="020B0604020202020204" pitchFamily="34" charset="0"/>
              <a:buChar char="•"/>
            </a:pPr>
            <a:endParaRPr lang="en-US" sz="1999" b="1" dirty="0">
              <a:solidFill>
                <a:srgbClr val="F04820"/>
              </a:solidFill>
              <a:latin typeface="Steinberg Sans" panose="02000506060000020004" pitchFamily="2" charset="0"/>
            </a:endParaRPr>
          </a:p>
          <a:p>
            <a:pPr marL="799860" lvl="2" indent="-342797" algn="r">
              <a:buFont typeface="Arial" panose="020B0604020202020204" pitchFamily="34" charset="0"/>
              <a:buChar char="•"/>
            </a:pPr>
            <a:endParaRPr lang="en-US" sz="1999" b="1" dirty="0">
              <a:solidFill>
                <a:srgbClr val="F04820"/>
              </a:solidFill>
              <a:latin typeface="Steinberg Sans" panose="02000506060000020004" pitchFamily="2" charset="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140557" y="1845403"/>
            <a:ext cx="4089029" cy="859948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411" lvl="1" indent="-342797">
              <a:buFont typeface="Arial" panose="020B0604020202020204" pitchFamily="34" charset="0"/>
              <a:buChar char="•"/>
            </a:pPr>
            <a:r>
              <a:rPr lang="en-US" sz="1799" dirty="0">
                <a:solidFill>
                  <a:prstClr val="black"/>
                </a:solidFill>
                <a:latin typeface="Steinberg Sans" panose="02000506060000020004" pitchFamily="2" charset="0"/>
              </a:rPr>
              <a:t>SBDC (old fast food restaurant)</a:t>
            </a:r>
          </a:p>
          <a:p>
            <a:pPr marL="463411" lvl="1" indent="-342797">
              <a:buFont typeface="Arial" panose="020B0604020202020204" pitchFamily="34" charset="0"/>
              <a:buChar char="•"/>
            </a:pPr>
            <a:r>
              <a:rPr lang="en-US" sz="1799" dirty="0">
                <a:solidFill>
                  <a:prstClr val="black"/>
                </a:solidFill>
                <a:latin typeface="Steinberg Sans" panose="02000506060000020004" pitchFamily="2" charset="0"/>
              </a:rPr>
              <a:t>Building C (Temporary Building)</a:t>
            </a:r>
          </a:p>
          <a:p>
            <a:pPr marL="577677" lvl="2"/>
            <a:endParaRPr lang="en-US" sz="1799" dirty="0">
              <a:solidFill>
                <a:prstClr val="black">
                  <a:lumMod val="65000"/>
                  <a:lumOff val="35000"/>
                </a:prstClr>
              </a:solidFill>
              <a:latin typeface="Steinberg Sans" panose="02000506060000020004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0557" y="1411570"/>
            <a:ext cx="3436056" cy="523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99" b="1" dirty="0">
                <a:solidFill>
                  <a:prstClr val="black">
                    <a:lumMod val="65000"/>
                    <a:lumOff val="35000"/>
                  </a:prstClr>
                </a:solidFill>
                <a:latin typeface="Steinberg Sans" panose="02000506060000020004" pitchFamily="2" charset="0"/>
              </a:rPr>
              <a:t>Demolition</a:t>
            </a:r>
            <a:endParaRPr lang="en-US" sz="2799" dirty="0">
              <a:solidFill>
                <a:prstClr val="black">
                  <a:lumMod val="65000"/>
                  <a:lumOff val="35000"/>
                </a:prstClr>
              </a:solidFill>
              <a:latin typeface="Steinberg Sans" panose="02000506060000020004" pitchFamily="2" charset="0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3759655" y="1534797"/>
            <a:ext cx="1615728" cy="52481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14" lvl="1" algn="r"/>
            <a:r>
              <a:rPr lang="en-US" sz="1799" b="1" dirty="0">
                <a:solidFill>
                  <a:prstClr val="black">
                    <a:lumMod val="65000"/>
                    <a:lumOff val="35000"/>
                  </a:prstClr>
                </a:solidFill>
                <a:latin typeface="Steinberg Sans" panose="02000506060000020004" pitchFamily="2" charset="0"/>
              </a:rPr>
              <a:t>-4,500 GSF</a:t>
            </a:r>
          </a:p>
          <a:p>
            <a:pPr marL="342797" lvl="1" indent="-342797" algn="r">
              <a:buFont typeface="Arial" panose="020B0604020202020204" pitchFamily="34" charset="0"/>
              <a:buChar char="•"/>
            </a:pPr>
            <a:endParaRPr lang="en-US" sz="1999" b="1" dirty="0">
              <a:solidFill>
                <a:prstClr val="black">
                  <a:lumMod val="65000"/>
                  <a:lumOff val="35000"/>
                </a:prstClr>
              </a:solidFill>
              <a:latin typeface="Steinberg Sans" panose="02000506060000020004" pitchFamily="2" charset="0"/>
            </a:endParaRPr>
          </a:p>
          <a:p>
            <a:pPr marL="799860" lvl="2" indent="-342797" algn="r">
              <a:buFont typeface="Arial" panose="020B0604020202020204" pitchFamily="34" charset="0"/>
              <a:buChar char="•"/>
            </a:pPr>
            <a:endParaRPr lang="en-US" sz="1999" b="1" dirty="0">
              <a:solidFill>
                <a:prstClr val="black">
                  <a:lumMod val="65000"/>
                  <a:lumOff val="35000"/>
                </a:prstClr>
              </a:solidFill>
              <a:latin typeface="Steinberg Sans" panose="02000506060000020004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16200000">
            <a:off x="7369710" y="4470835"/>
            <a:ext cx="1130690" cy="374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100"/>
              </a:lnSpc>
            </a:pPr>
            <a:r>
              <a:rPr lang="en-US" sz="1400" dirty="0">
                <a:solidFill>
                  <a:prstClr val="white"/>
                </a:solidFill>
                <a:latin typeface="Arial Narrow" panose="020B0606020202030204" pitchFamily="34" charset="0"/>
              </a:rPr>
              <a:t>Student</a:t>
            </a:r>
          </a:p>
          <a:p>
            <a:pPr algn="ctr">
              <a:lnSpc>
                <a:spcPts val="1100"/>
              </a:lnSpc>
            </a:pPr>
            <a:r>
              <a:rPr lang="en-US" sz="1400" dirty="0">
                <a:solidFill>
                  <a:prstClr val="white"/>
                </a:solidFill>
                <a:latin typeface="Arial Narrow" panose="020B0606020202030204" pitchFamily="34" charset="0"/>
              </a:rPr>
              <a:t>Resources</a:t>
            </a:r>
          </a:p>
        </p:txBody>
      </p:sp>
      <p:sp>
        <p:nvSpPr>
          <p:cNvPr id="2" name="Rectangle 1"/>
          <p:cNvSpPr/>
          <p:nvPr/>
        </p:nvSpPr>
        <p:spPr>
          <a:xfrm>
            <a:off x="8195321" y="4308788"/>
            <a:ext cx="725522" cy="705940"/>
          </a:xfrm>
          <a:prstGeom prst="rect">
            <a:avLst/>
          </a:prstGeom>
          <a:noFill/>
          <a:ln w="63500" cap="flat">
            <a:solidFill>
              <a:schemeClr val="accent6">
                <a:lumMod val="75000"/>
              </a:schemeClr>
            </a:solidFill>
            <a:prstDash val="sysDash"/>
            <a:rou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prstClr val="white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45" r="76863"/>
          <a:stretch/>
        </p:blipFill>
        <p:spPr>
          <a:xfrm>
            <a:off x="10107271" y="6002367"/>
            <a:ext cx="1909445" cy="826170"/>
          </a:xfrm>
          <a:prstGeom prst="rect">
            <a:avLst/>
          </a:prstGeom>
        </p:spPr>
      </p:pic>
      <p:sp>
        <p:nvSpPr>
          <p:cNvPr id="32" name="Content Placeholder 2"/>
          <p:cNvSpPr txBox="1">
            <a:spLocks/>
          </p:cNvSpPr>
          <p:nvPr/>
        </p:nvSpPr>
        <p:spPr>
          <a:xfrm>
            <a:off x="154706" y="6256213"/>
            <a:ext cx="3765265" cy="859948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411" lvl="1" indent="-342797">
              <a:buFont typeface="Arial" panose="020B0604020202020204" pitchFamily="34" charset="0"/>
              <a:buChar char="•"/>
            </a:pPr>
            <a:r>
              <a:rPr lang="en-US" sz="1799" dirty="0">
                <a:solidFill>
                  <a:prstClr val="black"/>
                </a:solidFill>
                <a:latin typeface="Steinberg Sans" panose="02000506060000020004" pitchFamily="2" charset="0"/>
              </a:rPr>
              <a:t>Classrooms</a:t>
            </a:r>
            <a:endParaRPr lang="en-US" sz="1799" dirty="0">
              <a:solidFill>
                <a:prstClr val="black">
                  <a:lumMod val="65000"/>
                  <a:lumOff val="35000"/>
                </a:prstClr>
              </a:solidFill>
              <a:latin typeface="Steinberg Sans" panose="02000506060000020004" pitchFamily="2" charset="0"/>
            </a:endParaRPr>
          </a:p>
          <a:p>
            <a:pPr marL="463411" lvl="1" indent="-342797">
              <a:buFont typeface="Arial" panose="020B0604020202020204" pitchFamily="34" charset="0"/>
              <a:buChar char="•"/>
            </a:pPr>
            <a:endParaRPr lang="en-US" sz="1799" dirty="0">
              <a:solidFill>
                <a:prstClr val="black"/>
              </a:solidFill>
              <a:latin typeface="Steinberg Sans" panose="02000506060000020004" pitchFamily="2" charset="0"/>
            </a:endParaRPr>
          </a:p>
          <a:p>
            <a:pPr marL="577677" lvl="2"/>
            <a:endParaRPr lang="en-US" sz="1799" dirty="0">
              <a:solidFill>
                <a:prstClr val="black">
                  <a:lumMod val="65000"/>
                  <a:lumOff val="35000"/>
                </a:prstClr>
              </a:solidFill>
              <a:latin typeface="Steinberg Sans" panose="02000506060000020004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54708" y="5822380"/>
            <a:ext cx="2403687" cy="5230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99" b="1" dirty="0">
                <a:solidFill>
                  <a:srgbClr val="4BACC6"/>
                </a:solidFill>
                <a:latin typeface="Steinberg Sans" panose="02000506060000020004" pitchFamily="2" charset="0"/>
              </a:rPr>
              <a:t>Modernization</a:t>
            </a:r>
            <a:endParaRPr lang="en-US" sz="2799" dirty="0">
              <a:solidFill>
                <a:srgbClr val="4BACC6"/>
              </a:solidFill>
              <a:latin typeface="Steinberg Sans" panose="02000506060000020004" pitchFamily="2" charset="0"/>
            </a:endParaRP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3773803" y="5900131"/>
            <a:ext cx="1615728" cy="52481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14" lvl="1" algn="r"/>
            <a:r>
              <a:rPr lang="en-US" sz="1799" b="1" dirty="0">
                <a:solidFill>
                  <a:srgbClr val="4BACC6"/>
                </a:solidFill>
                <a:latin typeface="Steinberg Sans" panose="02000506060000020004" pitchFamily="2" charset="0"/>
              </a:rPr>
              <a:t>19,000 GSF</a:t>
            </a:r>
          </a:p>
          <a:p>
            <a:pPr marL="342797" lvl="1" indent="-342797" algn="r">
              <a:buFont typeface="Arial" panose="020B0604020202020204" pitchFamily="34" charset="0"/>
              <a:buChar char="•"/>
            </a:pPr>
            <a:endParaRPr lang="en-US" sz="1999" b="1" dirty="0">
              <a:solidFill>
                <a:srgbClr val="4BACC6"/>
              </a:solidFill>
              <a:latin typeface="Steinberg Sans" panose="02000506060000020004" pitchFamily="2" charset="0"/>
            </a:endParaRPr>
          </a:p>
          <a:p>
            <a:pPr marL="799860" lvl="2" indent="-342797" algn="r">
              <a:buFont typeface="Arial" panose="020B0604020202020204" pitchFamily="34" charset="0"/>
              <a:buChar char="•"/>
            </a:pPr>
            <a:endParaRPr lang="en-US" sz="1999" b="1" dirty="0">
              <a:solidFill>
                <a:srgbClr val="4BACC6"/>
              </a:solidFill>
              <a:latin typeface="Steinberg Sans" panose="02000506060000020004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-165461" y="1019090"/>
            <a:ext cx="3732623" cy="369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799" b="1" dirty="0">
                <a:solidFill>
                  <a:prstClr val="black">
                    <a:lumMod val="65000"/>
                    <a:lumOff val="35000"/>
                  </a:prstClr>
                </a:solidFill>
                <a:latin typeface="Steinberg Sans" panose="02000506060000020004" pitchFamily="2" charset="0"/>
              </a:rPr>
              <a:t>Existing Building Area</a:t>
            </a:r>
            <a:endParaRPr lang="en-US" sz="1799" dirty="0">
              <a:solidFill>
                <a:prstClr val="black">
                  <a:lumMod val="65000"/>
                  <a:lumOff val="35000"/>
                </a:prstClr>
              </a:solidFill>
              <a:latin typeface="Steinberg Sans" panose="02000506060000020004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040742" y="1019090"/>
            <a:ext cx="1516274" cy="369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99" b="1" dirty="0">
                <a:solidFill>
                  <a:prstClr val="black">
                    <a:lumMod val="65000"/>
                    <a:lumOff val="35000"/>
                  </a:prstClr>
                </a:solidFill>
                <a:latin typeface="Steinberg Sans" panose="02000506060000020004" pitchFamily="2" charset="0"/>
              </a:rPr>
              <a:t>43,360 GSF</a:t>
            </a:r>
            <a:endParaRPr lang="en-US" sz="1799" dirty="0">
              <a:solidFill>
                <a:prstClr val="black">
                  <a:lumMod val="65000"/>
                  <a:lumOff val="35000"/>
                </a:prstClr>
              </a:solidFill>
              <a:latin typeface="Steinberg Sans" panose="02000506060000020004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25327" y="3422329"/>
            <a:ext cx="2811457" cy="369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799" b="1" dirty="0">
                <a:solidFill>
                  <a:prstClr val="black">
                    <a:lumMod val="65000"/>
                    <a:lumOff val="35000"/>
                  </a:prstClr>
                </a:solidFill>
                <a:latin typeface="Steinberg Sans" panose="02000506060000020004" pitchFamily="2" charset="0"/>
              </a:rPr>
              <a:t>Final Building Area</a:t>
            </a:r>
            <a:endParaRPr lang="en-US" sz="1799" dirty="0">
              <a:solidFill>
                <a:prstClr val="black">
                  <a:lumMod val="65000"/>
                  <a:lumOff val="35000"/>
                </a:prstClr>
              </a:solidFill>
              <a:latin typeface="Steinberg Sans" panose="02000506060000020004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171103" y="3431100"/>
            <a:ext cx="1665932" cy="369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99" b="1" dirty="0">
                <a:solidFill>
                  <a:prstClr val="black">
                    <a:lumMod val="65000"/>
                    <a:lumOff val="35000"/>
                  </a:prstClr>
                </a:solidFill>
                <a:latin typeface="Steinberg Sans" panose="02000506060000020004" pitchFamily="2" charset="0"/>
              </a:rPr>
              <a:t>48,160 GSF</a:t>
            </a:r>
            <a:endParaRPr lang="en-US" sz="1799" dirty="0">
              <a:solidFill>
                <a:prstClr val="black">
                  <a:lumMod val="65000"/>
                  <a:lumOff val="35000"/>
                </a:prstClr>
              </a:solidFill>
              <a:latin typeface="Steinberg Sans" panose="02000506060000020004" pitchFamily="2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4122138" y="3422329"/>
            <a:ext cx="137623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1139191" y="3853831"/>
            <a:ext cx="2205182" cy="369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799" b="1" dirty="0">
                <a:solidFill>
                  <a:prstClr val="black">
                    <a:lumMod val="65000"/>
                    <a:lumOff val="35000"/>
                  </a:prstClr>
                </a:solidFill>
                <a:latin typeface="Steinberg Sans" panose="02000506060000020004" pitchFamily="2" charset="0"/>
              </a:rPr>
              <a:t>Delta</a:t>
            </a:r>
            <a:endParaRPr lang="en-US" sz="1799" dirty="0">
              <a:solidFill>
                <a:prstClr val="black">
                  <a:lumMod val="65000"/>
                  <a:lumOff val="35000"/>
                </a:prstClr>
              </a:solidFill>
              <a:latin typeface="Steinberg Sans" panose="02000506060000020004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980196" y="3853833"/>
            <a:ext cx="1666944" cy="646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799" b="1" dirty="0">
                <a:solidFill>
                  <a:prstClr val="black">
                    <a:lumMod val="65000"/>
                    <a:lumOff val="35000"/>
                  </a:prstClr>
                </a:solidFill>
                <a:latin typeface="Steinberg Sans" panose="02000506060000020004" pitchFamily="2" charset="0"/>
              </a:rPr>
              <a:t>+4,800 GSF</a:t>
            </a:r>
          </a:p>
          <a:p>
            <a:pPr algn="ctr"/>
            <a:r>
              <a:rPr lang="en-US" sz="1799" dirty="0">
                <a:solidFill>
                  <a:prstClr val="black">
                    <a:lumMod val="65000"/>
                    <a:lumOff val="35000"/>
                  </a:prstClr>
                </a:solidFill>
                <a:latin typeface="Steinberg Sans" panose="02000506060000020004" pitchFamily="2" charset="0"/>
              </a:rPr>
              <a:t>(11% increase)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598" y="5578332"/>
            <a:ext cx="1928882" cy="116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45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822" y="451338"/>
            <a:ext cx="8252844" cy="637719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122138" y="-967846"/>
            <a:ext cx="1972275" cy="7909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18153" y="4509592"/>
            <a:ext cx="1130690" cy="307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Arial Narrow" panose="020B0606020202030204" pitchFamily="34" charset="0"/>
              </a:rPr>
              <a:t>Bldg. 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61045" y="3480007"/>
            <a:ext cx="1130690" cy="52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Arial Narrow" panose="020B0606020202030204" pitchFamily="34" charset="0"/>
              </a:rPr>
              <a:t>Bldg. </a:t>
            </a:r>
          </a:p>
          <a:p>
            <a:pPr algn="ctr"/>
            <a:r>
              <a:rPr lang="en-US" sz="1400" dirty="0">
                <a:solidFill>
                  <a:prstClr val="black"/>
                </a:solidFill>
                <a:latin typeface="Arial Narrow" panose="020B0606020202030204" pitchFamily="34" charset="0"/>
              </a:rPr>
              <a:t>B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40558" y="3757499"/>
            <a:ext cx="3090234" cy="5230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99" b="1" dirty="0">
                <a:solidFill>
                  <a:srgbClr val="9BBB59">
                    <a:lumMod val="75000"/>
                  </a:srgbClr>
                </a:solidFill>
                <a:latin typeface="Steinberg Sans" panose="02000506060000020004" pitchFamily="2" charset="0"/>
              </a:rPr>
              <a:t>Site Improvements</a:t>
            </a:r>
          </a:p>
        </p:txBody>
      </p:sp>
      <p:sp>
        <p:nvSpPr>
          <p:cNvPr id="24" name="Oval 23"/>
          <p:cNvSpPr/>
          <p:nvPr/>
        </p:nvSpPr>
        <p:spPr>
          <a:xfrm>
            <a:off x="8410440" y="4804269"/>
            <a:ext cx="274249" cy="27424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99" b="1" dirty="0">
                <a:ln w="10160">
                  <a:noFill/>
                  <a:prstDash val="solid"/>
                </a:ln>
                <a:solidFill>
                  <a:srgbClr val="FFFFFF"/>
                </a:solidFill>
                <a:latin typeface="Steinberg Sans" panose="020B0604020202020204" charset="0"/>
              </a:rPr>
              <a:t>D</a:t>
            </a:r>
          </a:p>
        </p:txBody>
      </p:sp>
      <p:sp>
        <p:nvSpPr>
          <p:cNvPr id="25" name="Oval 24"/>
          <p:cNvSpPr/>
          <p:nvPr/>
        </p:nvSpPr>
        <p:spPr>
          <a:xfrm>
            <a:off x="7340603" y="2495113"/>
            <a:ext cx="274249" cy="27424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99" b="1" dirty="0">
                <a:ln w="10160">
                  <a:noFill/>
                  <a:prstDash val="solid"/>
                </a:ln>
                <a:solidFill>
                  <a:srgbClr val="FFFFFF"/>
                </a:solidFill>
                <a:latin typeface="Steinberg Sans" panose="020B0604020202020204" charset="0"/>
              </a:rPr>
              <a:t>F</a:t>
            </a:r>
          </a:p>
        </p:txBody>
      </p:sp>
      <p:sp>
        <p:nvSpPr>
          <p:cNvPr id="26" name="Oval 25"/>
          <p:cNvSpPr/>
          <p:nvPr/>
        </p:nvSpPr>
        <p:spPr>
          <a:xfrm>
            <a:off x="9185381" y="2016268"/>
            <a:ext cx="274249" cy="27424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99" b="1" dirty="0">
                <a:ln w="10160">
                  <a:noFill/>
                  <a:prstDash val="solid"/>
                </a:ln>
                <a:solidFill>
                  <a:srgbClr val="FFFFFF"/>
                </a:solidFill>
                <a:latin typeface="Steinberg Sans" panose="020B0604020202020204" charset="0"/>
              </a:rPr>
              <a:t>F</a:t>
            </a:r>
          </a:p>
        </p:txBody>
      </p:sp>
      <p:sp>
        <p:nvSpPr>
          <p:cNvPr id="30" name="Oval 29"/>
          <p:cNvSpPr/>
          <p:nvPr/>
        </p:nvSpPr>
        <p:spPr>
          <a:xfrm>
            <a:off x="8926006" y="3558204"/>
            <a:ext cx="274249" cy="27424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99" b="1" dirty="0">
                <a:ln w="10160">
                  <a:noFill/>
                  <a:prstDash val="solid"/>
                </a:ln>
                <a:solidFill>
                  <a:srgbClr val="FFFFFF"/>
                </a:solidFill>
                <a:latin typeface="Steinberg Sans" panose="020B0604020202020204" charset="0"/>
              </a:rPr>
              <a:t>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40557" y="2458219"/>
            <a:ext cx="1350082" cy="5230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99" b="1" dirty="0">
                <a:solidFill>
                  <a:srgbClr val="8064A2">
                    <a:lumMod val="75000"/>
                  </a:srgbClr>
                </a:solidFill>
                <a:latin typeface="Steinberg Sans" panose="02000506060000020004" pitchFamily="2" charset="0"/>
              </a:rPr>
              <a:t>Parking</a:t>
            </a:r>
            <a:endParaRPr lang="en-US" sz="2799" dirty="0">
              <a:solidFill>
                <a:srgbClr val="8064A2">
                  <a:lumMod val="75000"/>
                </a:srgbClr>
              </a:solidFill>
              <a:latin typeface="Steinberg Sans" panose="02000506060000020004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40557" y="56644"/>
            <a:ext cx="11135575" cy="923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599" b="1" dirty="0">
                <a:solidFill>
                  <a:prstClr val="black"/>
                </a:solidFill>
                <a:latin typeface="Steinberg Sans" panose="02000506060000020004" pitchFamily="2" charset="0"/>
              </a:rPr>
              <a:t>Community Learning Center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50461" y="629090"/>
            <a:ext cx="2720677" cy="923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599" b="1" dirty="0">
                <a:solidFill>
                  <a:prstClr val="black">
                    <a:lumMod val="50000"/>
                    <a:lumOff val="50000"/>
                  </a:prstClr>
                </a:solidFill>
                <a:latin typeface="Steinberg Sans" panose="02000506060000020004" pitchFamily="2" charset="0"/>
              </a:rPr>
              <a:t>Town Square</a:t>
            </a: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140557" y="2892051"/>
            <a:ext cx="4089029" cy="859948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411" lvl="1" indent="-342797">
              <a:buFont typeface="+mj-lt"/>
              <a:buAutoNum type="alphaUcPeriod" startAt="2"/>
            </a:pPr>
            <a:r>
              <a:rPr lang="en-US" sz="1799" dirty="0">
                <a:solidFill>
                  <a:prstClr val="black"/>
                </a:solidFill>
                <a:latin typeface="Steinberg Sans" panose="02000506060000020004" pitchFamily="2" charset="0"/>
              </a:rPr>
              <a:t>Reconfigure Parking &amp; Pave Dirt Lot</a:t>
            </a:r>
          </a:p>
          <a:p>
            <a:pPr marL="463411" lvl="1" indent="-342797">
              <a:buFont typeface="+mj-lt"/>
              <a:buAutoNum type="alphaUcPeriod" startAt="2"/>
            </a:pPr>
            <a:r>
              <a:rPr lang="en-US" sz="1799" dirty="0">
                <a:solidFill>
                  <a:prstClr val="black"/>
                </a:solidFill>
                <a:latin typeface="Steinberg Sans" panose="02000506060000020004" pitchFamily="2" charset="0"/>
              </a:rPr>
              <a:t>Add 120 parking spaces</a:t>
            </a:r>
          </a:p>
          <a:p>
            <a:pPr marL="920474" lvl="2" indent="-342797">
              <a:buFont typeface="+mj-lt"/>
              <a:buAutoNum type="alphaUcPeriod" startAt="2"/>
            </a:pPr>
            <a:endParaRPr lang="en-US" sz="1799" dirty="0">
              <a:solidFill>
                <a:prstClr val="black">
                  <a:lumMod val="65000"/>
                  <a:lumOff val="35000"/>
                </a:prstClr>
              </a:solidFill>
              <a:latin typeface="Steinberg Sans" panose="02000506060000020004" pitchFamily="2" charset="0"/>
            </a:endParaRP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139546" y="4218569"/>
            <a:ext cx="4089029" cy="859948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411" lvl="1" indent="-342797">
              <a:buFont typeface="+mj-lt"/>
              <a:buAutoNum type="alphaUcPeriod" startAt="4"/>
            </a:pPr>
            <a:r>
              <a:rPr lang="en-US" sz="1799" dirty="0">
                <a:solidFill>
                  <a:prstClr val="black"/>
                </a:solidFill>
                <a:latin typeface="Steinberg Sans" panose="02000506060000020004" pitchFamily="2" charset="0"/>
              </a:rPr>
              <a:t>Campus Quad</a:t>
            </a:r>
          </a:p>
          <a:p>
            <a:pPr marL="463411" lvl="1" indent="-342797">
              <a:buFont typeface="+mj-lt"/>
              <a:buAutoNum type="alphaUcPeriod" startAt="4"/>
            </a:pPr>
            <a:r>
              <a:rPr lang="en-US" sz="1799" dirty="0">
                <a:solidFill>
                  <a:prstClr val="black"/>
                </a:solidFill>
                <a:latin typeface="Steinberg Sans" panose="02000506060000020004" pitchFamily="2" charset="0"/>
              </a:rPr>
              <a:t>Outdoor Space Refresh w/ Drop-Off</a:t>
            </a:r>
          </a:p>
          <a:p>
            <a:pPr marL="463411" lvl="1" indent="-342797">
              <a:buFont typeface="+mj-lt"/>
              <a:buAutoNum type="alphaUcPeriod" startAt="4"/>
            </a:pPr>
            <a:r>
              <a:rPr lang="en-US" sz="1799" dirty="0" err="1">
                <a:solidFill>
                  <a:prstClr val="black"/>
                </a:solidFill>
                <a:latin typeface="Steinberg Sans" panose="02000506060000020004" pitchFamily="2" charset="0"/>
              </a:rPr>
              <a:t>Bioswale</a:t>
            </a:r>
            <a:r>
              <a:rPr lang="en-US" sz="1799" dirty="0">
                <a:solidFill>
                  <a:prstClr val="black"/>
                </a:solidFill>
                <a:latin typeface="Steinberg Sans" panose="02000506060000020004" pitchFamily="2" charset="0"/>
              </a:rPr>
              <a:t> / Native Plantings</a:t>
            </a:r>
          </a:p>
          <a:p>
            <a:pPr marL="920474" lvl="2" indent="-342797">
              <a:buFont typeface="+mj-lt"/>
              <a:buAutoNum type="alphaUcPeriod" startAt="4"/>
            </a:pPr>
            <a:endParaRPr lang="en-US" sz="1799" dirty="0">
              <a:solidFill>
                <a:prstClr val="black">
                  <a:lumMod val="65000"/>
                  <a:lumOff val="35000"/>
                </a:prstClr>
              </a:solidFill>
              <a:latin typeface="Steinberg Sans" panose="02000506060000020004" pitchFamily="2" charset="0"/>
            </a:endParaRPr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140557" y="1921234"/>
            <a:ext cx="4089029" cy="859948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411" lvl="1" indent="-342797">
              <a:buFont typeface="+mj-lt"/>
              <a:buAutoNum type="alphaUcPeriod"/>
            </a:pPr>
            <a:r>
              <a:rPr lang="en-US" sz="1799" dirty="0">
                <a:solidFill>
                  <a:prstClr val="black"/>
                </a:solidFill>
                <a:latin typeface="Steinberg Sans" panose="02000506060000020004" pitchFamily="2" charset="0"/>
              </a:rPr>
              <a:t>New entry / gateway</a:t>
            </a:r>
            <a:endParaRPr lang="en-US" sz="1799" dirty="0">
              <a:solidFill>
                <a:prstClr val="black">
                  <a:lumMod val="65000"/>
                  <a:lumOff val="35000"/>
                </a:prstClr>
              </a:solidFill>
              <a:latin typeface="Steinberg Sans" panose="02000506060000020004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40557" y="1487402"/>
            <a:ext cx="987899" cy="5230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99" b="1" dirty="0">
                <a:solidFill>
                  <a:srgbClr val="C0504D"/>
                </a:solidFill>
                <a:latin typeface="Steinberg Sans" panose="02000506060000020004" pitchFamily="2" charset="0"/>
              </a:rPr>
              <a:t>Entry</a:t>
            </a:r>
            <a:endParaRPr lang="en-US" sz="2799" dirty="0">
              <a:solidFill>
                <a:srgbClr val="C0504D"/>
              </a:solidFill>
              <a:latin typeface="Steinberg Sans" panose="02000506060000020004" pitchFamily="2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7774429" y="1524011"/>
            <a:ext cx="274249" cy="27424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99" b="1" dirty="0">
                <a:ln w="10160">
                  <a:noFill/>
                  <a:prstDash val="solid"/>
                </a:ln>
                <a:solidFill>
                  <a:srgbClr val="FFFFFF"/>
                </a:solidFill>
                <a:latin typeface="Steinberg Sans" panose="020B0604020202020204" charset="0"/>
              </a:rPr>
              <a:t>A</a:t>
            </a:r>
          </a:p>
        </p:txBody>
      </p:sp>
      <p:sp>
        <p:nvSpPr>
          <p:cNvPr id="41" name="Oval 40"/>
          <p:cNvSpPr/>
          <p:nvPr/>
        </p:nvSpPr>
        <p:spPr>
          <a:xfrm>
            <a:off x="7774429" y="3352820"/>
            <a:ext cx="274249" cy="27424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99" b="1" dirty="0">
                <a:ln w="10160">
                  <a:noFill/>
                  <a:prstDash val="solid"/>
                </a:ln>
                <a:solidFill>
                  <a:srgbClr val="FFFFFF"/>
                </a:solidFill>
                <a:latin typeface="Steinberg Sans" panose="020B0604020202020204" charset="0"/>
              </a:rPr>
              <a:t>B</a:t>
            </a:r>
          </a:p>
        </p:txBody>
      </p:sp>
      <p:sp>
        <p:nvSpPr>
          <p:cNvPr id="42" name="Content Placeholder 2"/>
          <p:cNvSpPr txBox="1">
            <a:spLocks/>
          </p:cNvSpPr>
          <p:nvPr/>
        </p:nvSpPr>
        <p:spPr>
          <a:xfrm>
            <a:off x="140557" y="5789340"/>
            <a:ext cx="5321945" cy="859948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411" lvl="1" indent="-342797">
              <a:buFont typeface="Arial" panose="020B0604020202020204" pitchFamily="34" charset="0"/>
              <a:buChar char="•"/>
            </a:pPr>
            <a:r>
              <a:rPr lang="en-US" sz="1799" dirty="0">
                <a:solidFill>
                  <a:prstClr val="black"/>
                </a:solidFill>
                <a:latin typeface="Steinberg Sans" panose="02000506060000020004" pitchFamily="2" charset="0"/>
              </a:rPr>
              <a:t>Natural Gas Utility Pipe Repairs</a:t>
            </a:r>
          </a:p>
          <a:p>
            <a:pPr marL="463411" lvl="1" indent="-342797">
              <a:buFont typeface="Arial" panose="020B0604020202020204" pitchFamily="34" charset="0"/>
              <a:buChar char="•"/>
            </a:pPr>
            <a:r>
              <a:rPr lang="en-US" sz="1799" dirty="0">
                <a:solidFill>
                  <a:prstClr val="black"/>
                </a:solidFill>
                <a:latin typeface="Steinberg Sans" panose="02000506060000020004" pitchFamily="2" charset="0"/>
              </a:rPr>
              <a:t>Mechanical Systems Upgrades </a:t>
            </a:r>
          </a:p>
          <a:p>
            <a:pPr marL="577677" lvl="2"/>
            <a:endParaRPr lang="en-US" sz="1799" dirty="0">
              <a:solidFill>
                <a:prstClr val="black"/>
              </a:solidFill>
              <a:latin typeface="Steinberg Sans" panose="02000506060000020004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40557" y="5355508"/>
            <a:ext cx="5241289" cy="5230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99" b="1" dirty="0">
                <a:solidFill>
                  <a:prstClr val="black">
                    <a:lumMod val="65000"/>
                    <a:lumOff val="35000"/>
                  </a:prstClr>
                </a:solidFill>
                <a:latin typeface="Steinberg Sans" panose="02000506060000020004" pitchFamily="2" charset="0"/>
              </a:rPr>
              <a:t>Infrastructure &amp; Building System</a:t>
            </a:r>
            <a:endParaRPr lang="en-US" sz="2799" dirty="0">
              <a:solidFill>
                <a:prstClr val="black">
                  <a:lumMod val="65000"/>
                  <a:lumOff val="35000"/>
                </a:prstClr>
              </a:solidFill>
              <a:latin typeface="Steinberg Sans" panose="02000506060000020004" pitchFamily="2" charset="0"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3682166" y="2610964"/>
            <a:ext cx="2231988" cy="52481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14" lvl="1" algn="r"/>
            <a:r>
              <a:rPr lang="en-US" sz="1799" b="1" dirty="0">
                <a:solidFill>
                  <a:srgbClr val="8064A2">
                    <a:lumMod val="75000"/>
                  </a:srgbClr>
                </a:solidFill>
                <a:latin typeface="Steinberg Sans" panose="02000506060000020004" pitchFamily="2" charset="0"/>
              </a:rPr>
              <a:t>117,300 GSF</a:t>
            </a:r>
          </a:p>
          <a:p>
            <a:pPr marL="342797" lvl="1" indent="-342797" algn="r">
              <a:buFont typeface="Arial" panose="020B0604020202020204" pitchFamily="34" charset="0"/>
              <a:buChar char="•"/>
            </a:pPr>
            <a:endParaRPr lang="en-US" sz="1799" b="1" dirty="0">
              <a:solidFill>
                <a:srgbClr val="8064A2">
                  <a:lumMod val="75000"/>
                </a:srgbClr>
              </a:solidFill>
              <a:latin typeface="Steinberg Sans" panose="02000506060000020004" pitchFamily="2" charset="0"/>
            </a:endParaRPr>
          </a:p>
          <a:p>
            <a:pPr marL="799860" lvl="2" indent="-342797" algn="r">
              <a:buFont typeface="Arial" panose="020B0604020202020204" pitchFamily="34" charset="0"/>
              <a:buChar char="•"/>
            </a:pPr>
            <a:endParaRPr lang="en-US" sz="1799" b="1" dirty="0">
              <a:solidFill>
                <a:srgbClr val="8064A2">
                  <a:lumMod val="75000"/>
                </a:srgbClr>
              </a:solidFill>
              <a:latin typeface="Steinberg Sans" panose="02000506060000020004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 rot="3480656">
            <a:off x="7822697" y="1850059"/>
            <a:ext cx="1667465" cy="307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Arial Narrow" panose="020B0606020202030204" pitchFamily="34" charset="0"/>
              </a:rPr>
              <a:t>Arby’s</a:t>
            </a:r>
          </a:p>
        </p:txBody>
      </p:sp>
      <p:sp>
        <p:nvSpPr>
          <p:cNvPr id="44" name="TextBox 43"/>
          <p:cNvSpPr txBox="1"/>
          <p:nvPr/>
        </p:nvSpPr>
        <p:spPr>
          <a:xfrm rot="16200000">
            <a:off x="7369710" y="4470835"/>
            <a:ext cx="1130690" cy="374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100"/>
              </a:lnSpc>
            </a:pPr>
            <a:r>
              <a:rPr lang="en-US" sz="1400" dirty="0">
                <a:solidFill>
                  <a:prstClr val="white"/>
                </a:solidFill>
                <a:latin typeface="Arial Narrow" panose="020B0606020202030204" pitchFamily="34" charset="0"/>
              </a:rPr>
              <a:t>Student</a:t>
            </a:r>
          </a:p>
          <a:p>
            <a:pPr algn="ctr">
              <a:lnSpc>
                <a:spcPts val="1100"/>
              </a:lnSpc>
            </a:pPr>
            <a:r>
              <a:rPr lang="en-US" sz="1400" dirty="0">
                <a:solidFill>
                  <a:prstClr val="white"/>
                </a:solidFill>
                <a:latin typeface="Arial Narrow" panose="020B0606020202030204" pitchFamily="34" charset="0"/>
              </a:rPr>
              <a:t>Resources</a:t>
            </a:r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3278187" y="3863981"/>
            <a:ext cx="2692255" cy="416603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14" lvl="1" algn="r"/>
            <a:r>
              <a:rPr lang="en-US" sz="1799" b="1" dirty="0">
                <a:solidFill>
                  <a:srgbClr val="9BBB59">
                    <a:lumMod val="75000"/>
                  </a:srgbClr>
                </a:solidFill>
                <a:latin typeface="Steinberg Sans" panose="02000506060000020004" pitchFamily="2" charset="0"/>
              </a:rPr>
              <a:t>0.8 Acres (10% of Site)</a:t>
            </a:r>
          </a:p>
          <a:p>
            <a:pPr marL="799860" lvl="2" indent="-342797" algn="r">
              <a:buFont typeface="Arial" panose="020B0604020202020204" pitchFamily="34" charset="0"/>
              <a:buChar char="•"/>
            </a:pPr>
            <a:endParaRPr lang="en-US" sz="1799" b="1" dirty="0">
              <a:solidFill>
                <a:srgbClr val="9BBB59">
                  <a:lumMod val="75000"/>
                </a:srgbClr>
              </a:solidFill>
              <a:latin typeface="Steinberg Sans" panose="02000506060000020004" pitchFamily="2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598" y="5578332"/>
            <a:ext cx="1928882" cy="116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28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572" y="-1278735"/>
            <a:ext cx="14138269" cy="10925026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301207" y="-967846"/>
            <a:ext cx="3793207" cy="10614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0557" y="56644"/>
            <a:ext cx="11135575" cy="923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599" b="1" dirty="0">
                <a:solidFill>
                  <a:prstClr val="black"/>
                </a:solidFill>
                <a:latin typeface="Steinberg Sans" panose="02000506060000020004" pitchFamily="2" charset="0"/>
              </a:rPr>
              <a:t>San Elijo Campus</a:t>
            </a:r>
          </a:p>
        </p:txBody>
      </p:sp>
      <p:sp>
        <p:nvSpPr>
          <p:cNvPr id="30" name="TextBox 29"/>
          <p:cNvSpPr txBox="1"/>
          <p:nvPr/>
        </p:nvSpPr>
        <p:spPr>
          <a:xfrm rot="19205389">
            <a:off x="8497408" y="4282279"/>
            <a:ext cx="1130690" cy="307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Arial Narrow" panose="020B0606020202030204" pitchFamily="34" charset="0"/>
              </a:rPr>
              <a:t>Library</a:t>
            </a:r>
          </a:p>
        </p:txBody>
      </p:sp>
      <p:sp>
        <p:nvSpPr>
          <p:cNvPr id="31" name="TextBox 30"/>
          <p:cNvSpPr txBox="1"/>
          <p:nvPr/>
        </p:nvSpPr>
        <p:spPr>
          <a:xfrm rot="19205389">
            <a:off x="8260933" y="2709771"/>
            <a:ext cx="1130690" cy="451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dirty="0">
                <a:solidFill>
                  <a:prstClr val="black"/>
                </a:solidFill>
                <a:latin typeface="Arial Narrow" panose="020B0606020202030204" pitchFamily="34" charset="0"/>
              </a:rPr>
              <a:t>Student</a:t>
            </a:r>
          </a:p>
          <a:p>
            <a:pPr algn="ctr">
              <a:lnSpc>
                <a:spcPts val="1400"/>
              </a:lnSpc>
            </a:pPr>
            <a:r>
              <a:rPr lang="en-US" sz="1400" dirty="0">
                <a:solidFill>
                  <a:prstClr val="black"/>
                </a:solidFill>
                <a:latin typeface="Arial Narrow" panose="020B0606020202030204" pitchFamily="34" charset="0"/>
              </a:rPr>
              <a:t>Center</a:t>
            </a:r>
          </a:p>
        </p:txBody>
      </p:sp>
      <p:sp>
        <p:nvSpPr>
          <p:cNvPr id="22" name="TextBox 21"/>
          <p:cNvSpPr txBox="1"/>
          <p:nvPr/>
        </p:nvSpPr>
        <p:spPr>
          <a:xfrm rot="3255812">
            <a:off x="9340801" y="3432981"/>
            <a:ext cx="1130690" cy="271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dirty="0">
                <a:solidFill>
                  <a:prstClr val="white"/>
                </a:solidFill>
                <a:latin typeface="Arial Narrow" panose="020B0606020202030204" pitchFamily="34" charset="0"/>
              </a:rPr>
              <a:t>Services</a:t>
            </a:r>
          </a:p>
        </p:txBody>
      </p:sp>
      <p:sp>
        <p:nvSpPr>
          <p:cNvPr id="42" name="Rectangle 41"/>
          <p:cNvSpPr/>
          <p:nvPr/>
        </p:nvSpPr>
        <p:spPr>
          <a:xfrm rot="19281019">
            <a:off x="7743619" y="3690881"/>
            <a:ext cx="1855821" cy="502034"/>
          </a:xfrm>
          <a:prstGeom prst="rect">
            <a:avLst/>
          </a:prstGeom>
          <a:noFill/>
          <a:ln w="63500">
            <a:solidFill>
              <a:schemeClr val="accent6">
                <a:lumMod val="75000"/>
              </a:schemeClr>
            </a:solidFill>
            <a:prstDash val="sysDash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prstClr val="white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 rot="19361492">
            <a:off x="8228941" y="3700343"/>
            <a:ext cx="1130690" cy="307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 panose="020B0606020202030204" pitchFamily="34" charset="0"/>
              </a:rPr>
              <a:t>Quad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598" y="5578332"/>
            <a:ext cx="1928882" cy="1167842"/>
          </a:xfrm>
          <a:prstGeom prst="rect">
            <a:avLst/>
          </a:prstGeom>
        </p:spPr>
      </p:pic>
      <p:sp>
        <p:nvSpPr>
          <p:cNvPr id="83" name="Content Placeholder 2"/>
          <p:cNvSpPr txBox="1">
            <a:spLocks/>
          </p:cNvSpPr>
          <p:nvPr/>
        </p:nvSpPr>
        <p:spPr>
          <a:xfrm>
            <a:off x="140558" y="2547117"/>
            <a:ext cx="3403312" cy="859948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411" lvl="1" indent="-342797">
              <a:buFont typeface="Arial" panose="020B0604020202020204" pitchFamily="34" charset="0"/>
              <a:buChar char="•"/>
            </a:pPr>
            <a:r>
              <a:rPr lang="en-US" sz="1799" dirty="0">
                <a:solidFill>
                  <a:prstClr val="black"/>
                </a:solidFill>
                <a:latin typeface="Steinberg Sans" panose="02000506060000020004" pitchFamily="2" charset="0"/>
              </a:rPr>
              <a:t>Student Services / Administration Building</a:t>
            </a:r>
          </a:p>
        </p:txBody>
      </p:sp>
      <p:sp>
        <p:nvSpPr>
          <p:cNvPr id="84" name="Rectangle 83"/>
          <p:cNvSpPr/>
          <p:nvPr/>
        </p:nvSpPr>
        <p:spPr>
          <a:xfrm>
            <a:off x="140557" y="2113285"/>
            <a:ext cx="2967155" cy="5230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99" b="1" dirty="0">
                <a:solidFill>
                  <a:srgbClr val="F05A28"/>
                </a:solidFill>
                <a:latin typeface="Steinberg Sans" panose="02000506060000020004" pitchFamily="2" charset="0"/>
              </a:rPr>
              <a:t>New Construction</a:t>
            </a:r>
            <a:endParaRPr lang="en-US" sz="2799" dirty="0">
              <a:solidFill>
                <a:srgbClr val="F05A28"/>
              </a:solidFill>
              <a:latin typeface="Steinberg Sans" panose="02000506060000020004" pitchFamily="2" charset="0"/>
            </a:endParaRPr>
          </a:p>
        </p:txBody>
      </p:sp>
      <p:sp>
        <p:nvSpPr>
          <p:cNvPr id="85" name="Content Placeholder 2"/>
          <p:cNvSpPr txBox="1">
            <a:spLocks/>
          </p:cNvSpPr>
          <p:nvPr/>
        </p:nvSpPr>
        <p:spPr>
          <a:xfrm>
            <a:off x="140557" y="4756625"/>
            <a:ext cx="4089029" cy="859948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411" lvl="1" indent="-342797">
              <a:buFont typeface="Arial" panose="020B0604020202020204" pitchFamily="34" charset="0"/>
              <a:buChar char="•"/>
            </a:pPr>
            <a:r>
              <a:rPr lang="en-US" sz="1799" dirty="0">
                <a:solidFill>
                  <a:prstClr val="black"/>
                </a:solidFill>
                <a:latin typeface="Steinberg Sans" panose="02000506060000020004" pitchFamily="2" charset="0"/>
              </a:rPr>
              <a:t>Building 400 (Science Labs)</a:t>
            </a:r>
          </a:p>
          <a:p>
            <a:pPr marL="463411" lvl="1" indent="-342797">
              <a:buFont typeface="Arial" panose="020B0604020202020204" pitchFamily="34" charset="0"/>
              <a:buChar char="•"/>
            </a:pPr>
            <a:r>
              <a:rPr lang="en-US" sz="1799" dirty="0">
                <a:solidFill>
                  <a:prstClr val="black"/>
                </a:solidFill>
                <a:latin typeface="Steinberg Sans" panose="02000506060000020004" pitchFamily="2" charset="0"/>
              </a:rPr>
              <a:t>Building 500 (Computer Labs)</a:t>
            </a:r>
          </a:p>
          <a:p>
            <a:pPr marL="463411" lvl="1" indent="-342797">
              <a:buFont typeface="Arial" panose="020B0604020202020204" pitchFamily="34" charset="0"/>
              <a:buChar char="•"/>
            </a:pPr>
            <a:r>
              <a:rPr lang="en-US" sz="1799" dirty="0">
                <a:solidFill>
                  <a:prstClr val="black"/>
                </a:solidFill>
                <a:latin typeface="Steinberg Sans" panose="02000506060000020004" pitchFamily="2" charset="0"/>
              </a:rPr>
              <a:t>Library (Includes Tutoring)</a:t>
            </a:r>
          </a:p>
          <a:p>
            <a:pPr marL="463411" lvl="1" indent="-342797">
              <a:buFont typeface="Arial" panose="020B0604020202020204" pitchFamily="34" charset="0"/>
              <a:buChar char="•"/>
            </a:pPr>
            <a:r>
              <a:rPr lang="en-US" sz="1799" dirty="0">
                <a:solidFill>
                  <a:prstClr val="black"/>
                </a:solidFill>
                <a:latin typeface="Steinberg Sans" panose="02000506060000020004" pitchFamily="2" charset="0"/>
              </a:rPr>
              <a:t>Student Center</a:t>
            </a:r>
          </a:p>
          <a:p>
            <a:pPr marL="463411" lvl="1" indent="-342797">
              <a:buFont typeface="Arial" panose="020B0604020202020204" pitchFamily="34" charset="0"/>
              <a:buChar char="•"/>
            </a:pPr>
            <a:endParaRPr lang="en-US" sz="1799" dirty="0">
              <a:solidFill>
                <a:prstClr val="black"/>
              </a:solidFill>
              <a:latin typeface="Steinberg Sans" panose="02000506060000020004" pitchFamily="2" charset="0"/>
            </a:endParaRPr>
          </a:p>
          <a:p>
            <a:pPr marL="577677" lvl="2"/>
            <a:endParaRPr lang="en-US" sz="1799" dirty="0">
              <a:solidFill>
                <a:prstClr val="black">
                  <a:lumMod val="65000"/>
                  <a:lumOff val="35000"/>
                </a:prstClr>
              </a:solidFill>
              <a:latin typeface="Steinberg Sans" panose="02000506060000020004" pitchFamily="2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140557" y="4322793"/>
            <a:ext cx="1910538" cy="5230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99" b="1" dirty="0">
                <a:solidFill>
                  <a:srgbClr val="1F497D">
                    <a:lumMod val="60000"/>
                    <a:lumOff val="40000"/>
                  </a:srgbClr>
                </a:solidFill>
                <a:latin typeface="Steinberg Sans" panose="02000506060000020004" pitchFamily="2" charset="0"/>
              </a:rPr>
              <a:t>Renovation</a:t>
            </a:r>
            <a:endParaRPr lang="en-US" sz="2799" dirty="0">
              <a:solidFill>
                <a:srgbClr val="1F497D">
                  <a:lumMod val="60000"/>
                  <a:lumOff val="40000"/>
                </a:srgbClr>
              </a:solidFill>
              <a:latin typeface="Steinberg Sans" panose="02000506060000020004" pitchFamily="2" charset="0"/>
            </a:endParaRPr>
          </a:p>
        </p:txBody>
      </p:sp>
      <p:sp>
        <p:nvSpPr>
          <p:cNvPr id="87" name="Content Placeholder 2"/>
          <p:cNvSpPr txBox="1">
            <a:spLocks/>
          </p:cNvSpPr>
          <p:nvPr/>
        </p:nvSpPr>
        <p:spPr>
          <a:xfrm>
            <a:off x="3645109" y="4398146"/>
            <a:ext cx="1615728" cy="52481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14" lvl="1" algn="r"/>
            <a:r>
              <a:rPr lang="en-US" sz="1799" b="1" dirty="0">
                <a:solidFill>
                  <a:srgbClr val="1F497D">
                    <a:lumMod val="60000"/>
                    <a:lumOff val="40000"/>
                  </a:srgbClr>
                </a:solidFill>
                <a:latin typeface="Steinberg Sans" panose="02000506060000020004" pitchFamily="2" charset="0"/>
              </a:rPr>
              <a:t>35,800 GSF</a:t>
            </a:r>
          </a:p>
          <a:p>
            <a:pPr marL="342797" lvl="1" indent="-342797" algn="r">
              <a:buFont typeface="Arial" panose="020B0604020202020204" pitchFamily="34" charset="0"/>
              <a:buChar char="•"/>
            </a:pPr>
            <a:endParaRPr lang="en-US" sz="1999" b="1" dirty="0">
              <a:solidFill>
                <a:srgbClr val="1F497D">
                  <a:lumMod val="60000"/>
                  <a:lumOff val="40000"/>
                </a:srgbClr>
              </a:solidFill>
              <a:latin typeface="Steinberg Sans" panose="02000506060000020004" pitchFamily="2" charset="0"/>
            </a:endParaRPr>
          </a:p>
          <a:p>
            <a:pPr marL="799860" lvl="2" indent="-342797" algn="r">
              <a:buFont typeface="Arial" panose="020B0604020202020204" pitchFamily="34" charset="0"/>
              <a:buChar char="•"/>
            </a:pPr>
            <a:endParaRPr lang="en-US" sz="1999" b="1" dirty="0">
              <a:solidFill>
                <a:srgbClr val="1F497D">
                  <a:lumMod val="60000"/>
                  <a:lumOff val="40000"/>
                </a:srgbClr>
              </a:solidFill>
              <a:latin typeface="Steinberg Sans" panose="02000506060000020004" pitchFamily="2" charset="0"/>
            </a:endParaRPr>
          </a:p>
        </p:txBody>
      </p:sp>
      <p:sp>
        <p:nvSpPr>
          <p:cNvPr id="88" name="Content Placeholder 2"/>
          <p:cNvSpPr txBox="1">
            <a:spLocks/>
          </p:cNvSpPr>
          <p:nvPr/>
        </p:nvSpPr>
        <p:spPr>
          <a:xfrm>
            <a:off x="3759654" y="2197371"/>
            <a:ext cx="1615728" cy="52481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14" lvl="1" algn="r"/>
            <a:r>
              <a:rPr lang="en-US" sz="1799" b="1" dirty="0">
                <a:solidFill>
                  <a:srgbClr val="F04820"/>
                </a:solidFill>
                <a:latin typeface="Steinberg Sans" panose="02000506060000020004" pitchFamily="2" charset="0"/>
              </a:rPr>
              <a:t>11,300 GSF</a:t>
            </a:r>
          </a:p>
          <a:p>
            <a:pPr marL="342797" lvl="1" indent="-342797" algn="r">
              <a:buFont typeface="Arial" panose="020B0604020202020204" pitchFamily="34" charset="0"/>
              <a:buChar char="•"/>
            </a:pPr>
            <a:endParaRPr lang="en-US" sz="1999" b="1" dirty="0">
              <a:solidFill>
                <a:srgbClr val="F04820"/>
              </a:solidFill>
              <a:latin typeface="Steinberg Sans" panose="02000506060000020004" pitchFamily="2" charset="0"/>
            </a:endParaRPr>
          </a:p>
          <a:p>
            <a:pPr marL="799860" lvl="2" indent="-342797" algn="r">
              <a:buFont typeface="Arial" panose="020B0604020202020204" pitchFamily="34" charset="0"/>
              <a:buChar char="•"/>
            </a:pPr>
            <a:endParaRPr lang="en-US" sz="1999" b="1" dirty="0">
              <a:solidFill>
                <a:srgbClr val="F04820"/>
              </a:solidFill>
              <a:latin typeface="Steinberg Sans" panose="02000506060000020004" pitchFamily="2" charset="0"/>
            </a:endParaRPr>
          </a:p>
        </p:txBody>
      </p:sp>
      <p:sp>
        <p:nvSpPr>
          <p:cNvPr id="89" name="Content Placeholder 2"/>
          <p:cNvSpPr txBox="1">
            <a:spLocks/>
          </p:cNvSpPr>
          <p:nvPr/>
        </p:nvSpPr>
        <p:spPr>
          <a:xfrm>
            <a:off x="140557" y="1656026"/>
            <a:ext cx="4089029" cy="859948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411" lvl="1" indent="-342797">
              <a:buFont typeface="Arial" panose="020B0604020202020204" pitchFamily="34" charset="0"/>
              <a:buChar char="•"/>
            </a:pPr>
            <a:r>
              <a:rPr lang="en-US" sz="1799" dirty="0">
                <a:solidFill>
                  <a:prstClr val="black"/>
                </a:solidFill>
                <a:latin typeface="Steinberg Sans" panose="02000506060000020004" pitchFamily="2" charset="0"/>
              </a:rPr>
              <a:t>Building 800 (non-functional space)</a:t>
            </a:r>
          </a:p>
        </p:txBody>
      </p:sp>
      <p:sp>
        <p:nvSpPr>
          <p:cNvPr id="90" name="Rectangle 89"/>
          <p:cNvSpPr/>
          <p:nvPr/>
        </p:nvSpPr>
        <p:spPr>
          <a:xfrm>
            <a:off x="140557" y="1222194"/>
            <a:ext cx="1864640" cy="5230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99" b="1" dirty="0">
                <a:solidFill>
                  <a:prstClr val="black">
                    <a:lumMod val="65000"/>
                    <a:lumOff val="35000"/>
                  </a:prstClr>
                </a:solidFill>
                <a:latin typeface="Steinberg Sans" panose="02000506060000020004" pitchFamily="2" charset="0"/>
              </a:rPr>
              <a:t>Demolition</a:t>
            </a:r>
            <a:endParaRPr lang="en-US" sz="2799" dirty="0">
              <a:solidFill>
                <a:prstClr val="black">
                  <a:lumMod val="65000"/>
                  <a:lumOff val="35000"/>
                </a:prstClr>
              </a:solidFill>
              <a:latin typeface="Steinberg Sans" panose="02000506060000020004" pitchFamily="2" charset="0"/>
            </a:endParaRPr>
          </a:p>
        </p:txBody>
      </p:sp>
      <p:sp>
        <p:nvSpPr>
          <p:cNvPr id="91" name="Content Placeholder 2"/>
          <p:cNvSpPr txBox="1">
            <a:spLocks/>
          </p:cNvSpPr>
          <p:nvPr/>
        </p:nvSpPr>
        <p:spPr>
          <a:xfrm>
            <a:off x="3759655" y="1345420"/>
            <a:ext cx="1615728" cy="52481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14" lvl="1" algn="r"/>
            <a:r>
              <a:rPr lang="en-US" sz="1799" b="1" dirty="0">
                <a:solidFill>
                  <a:prstClr val="black">
                    <a:lumMod val="65000"/>
                    <a:lumOff val="35000"/>
                  </a:prstClr>
                </a:solidFill>
                <a:latin typeface="Steinberg Sans" panose="02000506060000020004" pitchFamily="2" charset="0"/>
              </a:rPr>
              <a:t>-4,000 GSF</a:t>
            </a:r>
          </a:p>
          <a:p>
            <a:pPr marL="342797" lvl="1" indent="-342797" algn="r">
              <a:buFont typeface="Arial" panose="020B0604020202020204" pitchFamily="34" charset="0"/>
              <a:buChar char="•"/>
            </a:pPr>
            <a:endParaRPr lang="en-US" sz="1999" b="1" dirty="0">
              <a:solidFill>
                <a:prstClr val="black">
                  <a:lumMod val="65000"/>
                  <a:lumOff val="35000"/>
                </a:prstClr>
              </a:solidFill>
              <a:latin typeface="Steinberg Sans" panose="02000506060000020004" pitchFamily="2" charset="0"/>
            </a:endParaRPr>
          </a:p>
          <a:p>
            <a:pPr marL="799860" lvl="2" indent="-342797" algn="r">
              <a:buFont typeface="Arial" panose="020B0604020202020204" pitchFamily="34" charset="0"/>
              <a:buChar char="•"/>
            </a:pPr>
            <a:endParaRPr lang="en-US" sz="1999" b="1" dirty="0">
              <a:solidFill>
                <a:prstClr val="black">
                  <a:lumMod val="65000"/>
                  <a:lumOff val="35000"/>
                </a:prstClr>
              </a:solidFill>
              <a:latin typeface="Steinberg Sans" panose="02000506060000020004" pitchFamily="2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154708" y="5960934"/>
            <a:ext cx="2403687" cy="5230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99" b="1" dirty="0">
                <a:solidFill>
                  <a:srgbClr val="4BACC6"/>
                </a:solidFill>
                <a:latin typeface="Steinberg Sans" panose="02000506060000020004" pitchFamily="2" charset="0"/>
              </a:rPr>
              <a:t>Modernization</a:t>
            </a:r>
            <a:endParaRPr lang="en-US" sz="2799" dirty="0">
              <a:solidFill>
                <a:srgbClr val="4BACC6"/>
              </a:solidFill>
              <a:latin typeface="Steinberg Sans" panose="02000506060000020004" pitchFamily="2" charset="0"/>
            </a:endParaRPr>
          </a:p>
        </p:txBody>
      </p:sp>
      <p:sp>
        <p:nvSpPr>
          <p:cNvPr id="93" name="Content Placeholder 2"/>
          <p:cNvSpPr txBox="1">
            <a:spLocks/>
          </p:cNvSpPr>
          <p:nvPr/>
        </p:nvSpPr>
        <p:spPr>
          <a:xfrm>
            <a:off x="3659258" y="6038685"/>
            <a:ext cx="1615728" cy="52481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14" lvl="1" algn="r"/>
            <a:r>
              <a:rPr lang="en-US" sz="1799" b="1" dirty="0">
                <a:solidFill>
                  <a:srgbClr val="4BACC6"/>
                </a:solidFill>
                <a:latin typeface="Steinberg Sans" panose="02000506060000020004" pitchFamily="2" charset="0"/>
              </a:rPr>
              <a:t>23,900 GSF</a:t>
            </a:r>
          </a:p>
          <a:p>
            <a:pPr marL="342797" lvl="1" indent="-342797" algn="r">
              <a:buFont typeface="Arial" panose="020B0604020202020204" pitchFamily="34" charset="0"/>
              <a:buChar char="•"/>
            </a:pPr>
            <a:endParaRPr lang="en-US" sz="1999" b="1" dirty="0">
              <a:solidFill>
                <a:srgbClr val="4BACC6"/>
              </a:solidFill>
              <a:latin typeface="Steinberg Sans" panose="02000506060000020004" pitchFamily="2" charset="0"/>
            </a:endParaRPr>
          </a:p>
          <a:p>
            <a:pPr marL="799860" lvl="2" indent="-342797" algn="r">
              <a:buFont typeface="Arial" panose="020B0604020202020204" pitchFamily="34" charset="0"/>
              <a:buChar char="•"/>
            </a:pPr>
            <a:endParaRPr lang="en-US" sz="1999" b="1" dirty="0">
              <a:solidFill>
                <a:srgbClr val="4BACC6"/>
              </a:solidFill>
              <a:latin typeface="Steinberg Sans" panose="02000506060000020004" pitchFamily="2" charset="0"/>
            </a:endParaRPr>
          </a:p>
        </p:txBody>
      </p:sp>
      <p:sp>
        <p:nvSpPr>
          <p:cNvPr id="94" name="Content Placeholder 2"/>
          <p:cNvSpPr txBox="1">
            <a:spLocks/>
          </p:cNvSpPr>
          <p:nvPr/>
        </p:nvSpPr>
        <p:spPr>
          <a:xfrm>
            <a:off x="154706" y="6393903"/>
            <a:ext cx="3765265" cy="859948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411" lvl="1" indent="-342797">
              <a:buFont typeface="Arial" panose="020B0604020202020204" pitchFamily="34" charset="0"/>
              <a:buChar char="•"/>
            </a:pPr>
            <a:r>
              <a:rPr lang="en-US" sz="1799" dirty="0">
                <a:solidFill>
                  <a:prstClr val="black"/>
                </a:solidFill>
                <a:latin typeface="Steinberg Sans" panose="02000506060000020004" pitchFamily="2" charset="0"/>
              </a:rPr>
              <a:t>Classrooms &amp; Labs</a:t>
            </a:r>
            <a:endParaRPr lang="en-US" sz="1799" dirty="0">
              <a:solidFill>
                <a:prstClr val="black">
                  <a:lumMod val="65000"/>
                  <a:lumOff val="35000"/>
                </a:prstClr>
              </a:solidFill>
              <a:latin typeface="Steinberg Sans" panose="02000506060000020004" pitchFamily="2" charset="0"/>
            </a:endParaRPr>
          </a:p>
          <a:p>
            <a:pPr marL="463411" lvl="1" indent="-342797">
              <a:buFont typeface="Arial" panose="020B0604020202020204" pitchFamily="34" charset="0"/>
              <a:buChar char="•"/>
            </a:pPr>
            <a:endParaRPr lang="en-US" sz="1799" dirty="0">
              <a:solidFill>
                <a:prstClr val="black"/>
              </a:solidFill>
              <a:latin typeface="Steinberg Sans" panose="02000506060000020004" pitchFamily="2" charset="0"/>
            </a:endParaRPr>
          </a:p>
          <a:p>
            <a:pPr marL="577677" lvl="2"/>
            <a:endParaRPr lang="en-US" sz="1799" dirty="0">
              <a:solidFill>
                <a:prstClr val="black">
                  <a:lumMod val="65000"/>
                  <a:lumOff val="35000"/>
                </a:prstClr>
              </a:solidFill>
              <a:latin typeface="Steinberg Sans" panose="02000506060000020004" pitchFamily="2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-611598" y="851139"/>
            <a:ext cx="3732623" cy="369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799" b="1" dirty="0">
                <a:solidFill>
                  <a:prstClr val="black">
                    <a:lumMod val="65000"/>
                    <a:lumOff val="35000"/>
                  </a:prstClr>
                </a:solidFill>
                <a:latin typeface="Steinberg Sans" panose="02000506060000020004" pitchFamily="2" charset="0"/>
              </a:rPr>
              <a:t>Existing Building Area</a:t>
            </a:r>
            <a:endParaRPr lang="en-US" sz="1799" dirty="0">
              <a:solidFill>
                <a:prstClr val="black">
                  <a:lumMod val="65000"/>
                  <a:lumOff val="35000"/>
                </a:prstClr>
              </a:solidFill>
              <a:latin typeface="Steinberg Sans" panose="02000506060000020004" pitchFamily="2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4116922" y="851139"/>
            <a:ext cx="3732623" cy="369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99" b="1" dirty="0">
                <a:solidFill>
                  <a:prstClr val="black">
                    <a:lumMod val="65000"/>
                    <a:lumOff val="35000"/>
                  </a:prstClr>
                </a:solidFill>
                <a:latin typeface="Steinberg Sans" panose="02000506060000020004" pitchFamily="2" charset="0"/>
              </a:rPr>
              <a:t>72,134 GSF</a:t>
            </a:r>
            <a:endParaRPr lang="en-US" sz="1799" dirty="0">
              <a:solidFill>
                <a:prstClr val="black">
                  <a:lumMod val="65000"/>
                  <a:lumOff val="35000"/>
                </a:prstClr>
              </a:solidFill>
              <a:latin typeface="Steinberg Sans" panose="02000506060000020004" pitchFamily="2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-804525" y="3218814"/>
            <a:ext cx="3912238" cy="369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799" b="1" dirty="0">
                <a:solidFill>
                  <a:prstClr val="black">
                    <a:lumMod val="65000"/>
                    <a:lumOff val="35000"/>
                  </a:prstClr>
                </a:solidFill>
                <a:latin typeface="Steinberg Sans" panose="02000506060000020004" pitchFamily="2" charset="0"/>
              </a:rPr>
              <a:t>Final Building Area</a:t>
            </a:r>
            <a:endParaRPr lang="en-US" sz="1799" dirty="0">
              <a:solidFill>
                <a:prstClr val="black">
                  <a:lumMod val="65000"/>
                  <a:lumOff val="35000"/>
                </a:prstClr>
              </a:solidFill>
              <a:latin typeface="Steinberg Sans" panose="02000506060000020004" pitchFamily="2" charset="0"/>
            </a:endParaRPr>
          </a:p>
        </p:txBody>
      </p:sp>
      <p:cxnSp>
        <p:nvCxnSpPr>
          <p:cNvPr id="98" name="Straight Connector 97"/>
          <p:cNvCxnSpPr/>
          <p:nvPr/>
        </p:nvCxnSpPr>
        <p:spPr>
          <a:xfrm>
            <a:off x="4013294" y="3149981"/>
            <a:ext cx="137623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-796935" y="3568212"/>
            <a:ext cx="3912238" cy="369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799" b="1" dirty="0">
                <a:solidFill>
                  <a:prstClr val="black">
                    <a:lumMod val="65000"/>
                    <a:lumOff val="35000"/>
                  </a:prstClr>
                </a:solidFill>
                <a:latin typeface="Steinberg Sans" panose="02000506060000020004" pitchFamily="2" charset="0"/>
              </a:rPr>
              <a:t>Delta</a:t>
            </a:r>
            <a:endParaRPr lang="en-US" sz="1799" dirty="0">
              <a:solidFill>
                <a:prstClr val="black">
                  <a:lumMod val="65000"/>
                  <a:lumOff val="35000"/>
                </a:prstClr>
              </a:solidFill>
              <a:latin typeface="Steinberg Sans" panose="02000506060000020004" pitchFamily="2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2715355" y="3568213"/>
            <a:ext cx="3732623" cy="646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799" b="1" dirty="0">
                <a:solidFill>
                  <a:prstClr val="black">
                    <a:lumMod val="65000"/>
                    <a:lumOff val="35000"/>
                  </a:prstClr>
                </a:solidFill>
                <a:latin typeface="Steinberg Sans" panose="02000506060000020004" pitchFamily="2" charset="0"/>
              </a:rPr>
              <a:t>+7,300 GSF</a:t>
            </a:r>
          </a:p>
          <a:p>
            <a:pPr algn="ctr"/>
            <a:r>
              <a:rPr lang="en-US" sz="1799" dirty="0">
                <a:solidFill>
                  <a:prstClr val="black">
                    <a:lumMod val="65000"/>
                    <a:lumOff val="35000"/>
                  </a:prstClr>
                </a:solidFill>
                <a:latin typeface="Steinberg Sans" panose="02000506060000020004" pitchFamily="2" charset="0"/>
              </a:rPr>
              <a:t>(10% increase)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4060385" y="3149981"/>
            <a:ext cx="3732623" cy="369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99" b="1" dirty="0">
                <a:solidFill>
                  <a:prstClr val="black">
                    <a:lumMod val="65000"/>
                    <a:lumOff val="35000"/>
                  </a:prstClr>
                </a:solidFill>
                <a:latin typeface="Steinberg Sans" panose="02000506060000020004" pitchFamily="2" charset="0"/>
              </a:rPr>
              <a:t>79,434 GSF</a:t>
            </a:r>
            <a:endParaRPr lang="en-US" sz="1799" dirty="0">
              <a:solidFill>
                <a:prstClr val="black">
                  <a:lumMod val="65000"/>
                  <a:lumOff val="35000"/>
                </a:prstClr>
              </a:solidFill>
              <a:latin typeface="Steinberg Sans" panose="02000506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23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572" y="-1278735"/>
            <a:ext cx="14138269" cy="10925026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301207" y="-967846"/>
            <a:ext cx="3793207" cy="11184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9646143" y="3938495"/>
            <a:ext cx="274249" cy="27424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99" b="1" dirty="0">
                <a:ln w="10160">
                  <a:noFill/>
                  <a:prstDash val="solid"/>
                </a:ln>
                <a:solidFill>
                  <a:srgbClr val="FFFFFF"/>
                </a:solidFill>
                <a:latin typeface="Steinberg Sans" panose="020B0604020202020204" charset="0"/>
              </a:rPr>
              <a:t>B</a:t>
            </a:r>
          </a:p>
        </p:txBody>
      </p:sp>
      <p:sp>
        <p:nvSpPr>
          <p:cNvPr id="11" name="Oval 10"/>
          <p:cNvSpPr/>
          <p:nvPr/>
        </p:nvSpPr>
        <p:spPr>
          <a:xfrm>
            <a:off x="7729223" y="1068953"/>
            <a:ext cx="274249" cy="27424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99" b="1" dirty="0">
                <a:ln w="10160">
                  <a:noFill/>
                  <a:prstDash val="solid"/>
                </a:ln>
                <a:solidFill>
                  <a:srgbClr val="FFFFFF"/>
                </a:solidFill>
                <a:latin typeface="Steinberg Sans" panose="020B0604020202020204" charset="0"/>
              </a:rPr>
              <a:t>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0557" y="56644"/>
            <a:ext cx="11135575" cy="923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599" b="1" dirty="0">
                <a:solidFill>
                  <a:prstClr val="black"/>
                </a:solidFill>
                <a:latin typeface="Steinberg Sans" panose="02000506060000020004" pitchFamily="2" charset="0"/>
              </a:rPr>
              <a:t>San </a:t>
            </a:r>
            <a:r>
              <a:rPr lang="en-US" sz="3599" b="1" dirty="0" err="1">
                <a:solidFill>
                  <a:prstClr val="black"/>
                </a:solidFill>
                <a:latin typeface="Steinberg Sans" panose="02000506060000020004" pitchFamily="2" charset="0"/>
              </a:rPr>
              <a:t>Elijo</a:t>
            </a:r>
            <a:r>
              <a:rPr lang="en-US" sz="3599" b="1" dirty="0">
                <a:solidFill>
                  <a:prstClr val="black"/>
                </a:solidFill>
                <a:latin typeface="Steinberg Sans" panose="02000506060000020004" pitchFamily="2" charset="0"/>
              </a:rPr>
              <a:t> Campus</a:t>
            </a:r>
          </a:p>
        </p:txBody>
      </p:sp>
      <p:sp>
        <p:nvSpPr>
          <p:cNvPr id="20" name="Oval 19"/>
          <p:cNvSpPr/>
          <p:nvPr/>
        </p:nvSpPr>
        <p:spPr>
          <a:xfrm>
            <a:off x="11409767" y="6195761"/>
            <a:ext cx="274249" cy="27424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99" b="1" dirty="0">
                <a:ln w="10160">
                  <a:noFill/>
                  <a:prstDash val="solid"/>
                </a:ln>
                <a:solidFill>
                  <a:srgbClr val="FFFFFF"/>
                </a:solidFill>
                <a:latin typeface="Steinberg Sans" panose="020B0604020202020204" charset="0"/>
              </a:rPr>
              <a:t>A</a:t>
            </a:r>
          </a:p>
        </p:txBody>
      </p:sp>
      <p:sp>
        <p:nvSpPr>
          <p:cNvPr id="21" name="Oval 20"/>
          <p:cNvSpPr/>
          <p:nvPr/>
        </p:nvSpPr>
        <p:spPr>
          <a:xfrm>
            <a:off x="6943316" y="6332885"/>
            <a:ext cx="274249" cy="27424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99" b="1" dirty="0">
                <a:ln w="10160">
                  <a:noFill/>
                  <a:prstDash val="solid"/>
                </a:ln>
                <a:solidFill>
                  <a:srgbClr val="FFFFFF"/>
                </a:solidFill>
                <a:latin typeface="Steinberg Sans" panose="020B0604020202020204" charset="0"/>
              </a:rPr>
              <a:t>F</a:t>
            </a:r>
          </a:p>
        </p:txBody>
      </p:sp>
      <p:sp>
        <p:nvSpPr>
          <p:cNvPr id="26" name="Oval 25"/>
          <p:cNvSpPr/>
          <p:nvPr/>
        </p:nvSpPr>
        <p:spPr>
          <a:xfrm>
            <a:off x="8014307" y="2667106"/>
            <a:ext cx="274249" cy="27424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99" b="1" dirty="0">
                <a:ln w="10160">
                  <a:noFill/>
                  <a:prstDash val="solid"/>
                </a:ln>
                <a:solidFill>
                  <a:srgbClr val="FFFFFF"/>
                </a:solidFill>
                <a:latin typeface="Steinberg Sans" panose="020B0604020202020204" charset="0"/>
              </a:rPr>
              <a:t>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40558" y="2986571"/>
            <a:ext cx="3090234" cy="5230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99" b="1" dirty="0">
                <a:solidFill>
                  <a:srgbClr val="9BBB59">
                    <a:lumMod val="75000"/>
                  </a:srgbClr>
                </a:solidFill>
                <a:latin typeface="Steinberg Sans" panose="02000506060000020004" pitchFamily="2" charset="0"/>
              </a:rPr>
              <a:t>Site Improvements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40557" y="2039536"/>
            <a:ext cx="1350082" cy="5230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99" b="1" dirty="0">
                <a:solidFill>
                  <a:srgbClr val="8064A2">
                    <a:lumMod val="75000"/>
                  </a:srgbClr>
                </a:solidFill>
                <a:latin typeface="Steinberg Sans" panose="02000506060000020004" pitchFamily="2" charset="0"/>
              </a:rPr>
              <a:t>Parking</a:t>
            </a:r>
            <a:endParaRPr lang="en-US" sz="2799" dirty="0">
              <a:solidFill>
                <a:srgbClr val="8064A2">
                  <a:lumMod val="75000"/>
                </a:srgbClr>
              </a:solidFill>
              <a:latin typeface="Steinberg Sans" panose="02000506060000020004" pitchFamily="2" charset="0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140557" y="2473368"/>
            <a:ext cx="4089029" cy="859948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6278" lvl="1" indent="-285664">
              <a:buFont typeface="Arial" panose="020B0604020202020204" pitchFamily="34" charset="0"/>
              <a:buChar char="•"/>
            </a:pPr>
            <a:r>
              <a:rPr lang="en-US" sz="1799" dirty="0">
                <a:solidFill>
                  <a:prstClr val="black"/>
                </a:solidFill>
                <a:latin typeface="Steinberg Sans" panose="02000506060000020004" pitchFamily="2" charset="0"/>
              </a:rPr>
              <a:t>No changes to parking</a:t>
            </a:r>
          </a:p>
          <a:p>
            <a:pPr marL="920474" lvl="2" indent="-342797">
              <a:buFont typeface="+mj-lt"/>
              <a:buAutoNum type="alphaUcPeriod" startAt="2"/>
            </a:pPr>
            <a:endParaRPr lang="en-US" sz="1799" dirty="0">
              <a:solidFill>
                <a:prstClr val="black">
                  <a:lumMod val="65000"/>
                  <a:lumOff val="35000"/>
                </a:prstClr>
              </a:solidFill>
              <a:latin typeface="Steinberg Sans" panose="02000506060000020004" pitchFamily="2" charset="0"/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139546" y="3447641"/>
            <a:ext cx="4089029" cy="1312846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411" lvl="1" indent="-342797">
              <a:buFont typeface="+mj-lt"/>
              <a:buAutoNum type="alphaUcPeriod" startAt="2"/>
            </a:pPr>
            <a:r>
              <a:rPr lang="en-US" sz="1799" dirty="0">
                <a:solidFill>
                  <a:prstClr val="black"/>
                </a:solidFill>
                <a:latin typeface="Steinberg Sans" panose="02000506060000020004" pitchFamily="2" charset="0"/>
              </a:rPr>
              <a:t>New Entry Plaza</a:t>
            </a:r>
          </a:p>
          <a:p>
            <a:pPr marL="463411" lvl="1" indent="-342797">
              <a:buFont typeface="+mj-lt"/>
              <a:buAutoNum type="alphaUcPeriod" startAt="2"/>
            </a:pPr>
            <a:r>
              <a:rPr lang="en-US" sz="1799" dirty="0">
                <a:solidFill>
                  <a:prstClr val="black"/>
                </a:solidFill>
                <a:latin typeface="Steinberg Sans" panose="02000506060000020004" pitchFamily="2" charset="0"/>
              </a:rPr>
              <a:t>Create Campus Quad</a:t>
            </a:r>
          </a:p>
          <a:p>
            <a:pPr marL="463411" lvl="1" indent="-342797">
              <a:buFont typeface="+mj-lt"/>
              <a:buAutoNum type="alphaUcPeriod" startAt="2"/>
            </a:pPr>
            <a:r>
              <a:rPr lang="en-US" sz="1799" dirty="0">
                <a:solidFill>
                  <a:prstClr val="black"/>
                </a:solidFill>
                <a:latin typeface="Steinberg Sans" panose="02000506060000020004" pitchFamily="2" charset="0"/>
              </a:rPr>
              <a:t>Outdoor Learning Spaces</a:t>
            </a:r>
          </a:p>
          <a:p>
            <a:pPr marL="463411" lvl="1" indent="-342797">
              <a:buFont typeface="+mj-lt"/>
              <a:buAutoNum type="alphaUcPeriod" startAt="2"/>
            </a:pPr>
            <a:r>
              <a:rPr lang="en-US" sz="1799" dirty="0">
                <a:solidFill>
                  <a:prstClr val="black"/>
                </a:solidFill>
                <a:latin typeface="Steinberg Sans" panose="02000506060000020004" pitchFamily="2" charset="0"/>
              </a:rPr>
              <a:t>Improved Landscape &amp; Paving</a:t>
            </a:r>
          </a:p>
          <a:p>
            <a:pPr marL="463411" lvl="1" indent="-342797">
              <a:buFont typeface="+mj-lt"/>
              <a:buAutoNum type="alphaUcPeriod" startAt="2"/>
            </a:pPr>
            <a:r>
              <a:rPr lang="en-US" sz="1799" dirty="0" err="1">
                <a:solidFill>
                  <a:prstClr val="black"/>
                </a:solidFill>
                <a:latin typeface="Steinberg Sans" panose="02000506060000020004" pitchFamily="2" charset="0"/>
              </a:rPr>
              <a:t>Bioswale</a:t>
            </a:r>
            <a:r>
              <a:rPr lang="en-US" sz="1799" dirty="0">
                <a:solidFill>
                  <a:prstClr val="black"/>
                </a:solidFill>
                <a:latin typeface="Steinberg Sans" panose="02000506060000020004" pitchFamily="2" charset="0"/>
              </a:rPr>
              <a:t> / Native Plantings</a:t>
            </a:r>
          </a:p>
          <a:p>
            <a:pPr marL="920474" lvl="2" indent="-342797">
              <a:buFont typeface="+mj-lt"/>
              <a:buAutoNum type="alphaUcPeriod" startAt="2"/>
            </a:pPr>
            <a:endParaRPr lang="en-US" sz="1799" dirty="0">
              <a:solidFill>
                <a:prstClr val="black">
                  <a:lumMod val="65000"/>
                  <a:lumOff val="35000"/>
                </a:prstClr>
              </a:solidFill>
              <a:latin typeface="Steinberg Sans" panose="02000506060000020004" pitchFamily="2" charset="0"/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140557" y="1629518"/>
            <a:ext cx="4089029" cy="859948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411" lvl="1" indent="-342797">
              <a:buFont typeface="+mj-lt"/>
              <a:buAutoNum type="alphaUcPeriod"/>
            </a:pPr>
            <a:r>
              <a:rPr lang="en-US" sz="1799" dirty="0">
                <a:solidFill>
                  <a:prstClr val="black"/>
                </a:solidFill>
                <a:latin typeface="Steinberg Sans" panose="02000506060000020004" pitchFamily="2" charset="0"/>
              </a:rPr>
              <a:t>New monument sign</a:t>
            </a:r>
          </a:p>
          <a:p>
            <a:pPr marL="920474" lvl="2" indent="-342797">
              <a:buFont typeface="+mj-lt"/>
              <a:buAutoNum type="alphaUcPeriod"/>
            </a:pPr>
            <a:endParaRPr lang="en-US" sz="1799" dirty="0">
              <a:solidFill>
                <a:prstClr val="black">
                  <a:lumMod val="65000"/>
                  <a:lumOff val="35000"/>
                </a:prstClr>
              </a:solidFill>
              <a:latin typeface="Steinberg Sans" panose="02000506060000020004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40557" y="1195686"/>
            <a:ext cx="987899" cy="5230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99" b="1" dirty="0">
                <a:solidFill>
                  <a:srgbClr val="C0504D"/>
                </a:solidFill>
                <a:latin typeface="Steinberg Sans" panose="02000506060000020004" pitchFamily="2" charset="0"/>
              </a:rPr>
              <a:t>Entry</a:t>
            </a:r>
            <a:endParaRPr lang="en-US" sz="2799" dirty="0">
              <a:solidFill>
                <a:srgbClr val="C0504D"/>
              </a:solidFill>
              <a:latin typeface="Steinberg Sans" panose="02000506060000020004" pitchFamily="2" charset="0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140557" y="5497624"/>
            <a:ext cx="5953856" cy="859948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411" lvl="1" indent="-342797">
              <a:buFont typeface="Arial" panose="020B0604020202020204" pitchFamily="34" charset="0"/>
              <a:buChar char="•"/>
            </a:pPr>
            <a:r>
              <a:rPr lang="en-US" sz="1799" dirty="0">
                <a:solidFill>
                  <a:prstClr val="black"/>
                </a:solidFill>
                <a:latin typeface="Steinberg Sans" panose="02000506060000020004" pitchFamily="2" charset="0"/>
              </a:rPr>
              <a:t>Underground Storm Water &amp; Sewer Pipe Repairs</a:t>
            </a:r>
          </a:p>
          <a:p>
            <a:pPr marL="463411" lvl="1" indent="-342797">
              <a:buFont typeface="Arial" panose="020B0604020202020204" pitchFamily="34" charset="0"/>
              <a:buChar char="•"/>
            </a:pPr>
            <a:r>
              <a:rPr lang="en-US" sz="1799" dirty="0">
                <a:solidFill>
                  <a:prstClr val="black"/>
                </a:solidFill>
                <a:latin typeface="Steinberg Sans" panose="02000506060000020004" pitchFamily="2" charset="0"/>
              </a:rPr>
              <a:t>Natural Gas Utility Pipe Repairs &amp; Earthquake Valves</a:t>
            </a:r>
          </a:p>
          <a:p>
            <a:pPr marL="463411" lvl="1" indent="-342797">
              <a:buFont typeface="Arial" panose="020B0604020202020204" pitchFamily="34" charset="0"/>
              <a:buChar char="•"/>
            </a:pPr>
            <a:r>
              <a:rPr lang="en-US" sz="1799" dirty="0">
                <a:solidFill>
                  <a:prstClr val="black"/>
                </a:solidFill>
                <a:latin typeface="Steinberg Sans" panose="02000506060000020004" pitchFamily="2" charset="0"/>
              </a:rPr>
              <a:t>Replace Outdated Heat Pumps (building mechanical system)</a:t>
            </a:r>
          </a:p>
          <a:p>
            <a:pPr marL="577677" lvl="2"/>
            <a:endParaRPr lang="en-US" sz="1799" dirty="0">
              <a:solidFill>
                <a:prstClr val="black"/>
              </a:solidFill>
              <a:latin typeface="Steinberg Sans" panose="02000506060000020004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40557" y="5063792"/>
            <a:ext cx="2341570" cy="5230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99" b="1" dirty="0">
                <a:solidFill>
                  <a:prstClr val="black">
                    <a:lumMod val="65000"/>
                    <a:lumOff val="35000"/>
                  </a:prstClr>
                </a:solidFill>
                <a:latin typeface="Steinberg Sans" panose="02000506060000020004" pitchFamily="2" charset="0"/>
              </a:rPr>
              <a:t>Infrastructure</a:t>
            </a:r>
            <a:endParaRPr lang="en-US" sz="2799" dirty="0">
              <a:solidFill>
                <a:prstClr val="black">
                  <a:lumMod val="65000"/>
                  <a:lumOff val="35000"/>
                </a:prstClr>
              </a:solidFill>
              <a:latin typeface="Steinberg Sans" panose="02000506060000020004" pitchFamily="2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8614965" y="3664247"/>
            <a:ext cx="274249" cy="27424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99" b="1" dirty="0">
                <a:ln w="10160">
                  <a:noFill/>
                  <a:prstDash val="solid"/>
                </a:ln>
                <a:solidFill>
                  <a:srgbClr val="FFFFFF"/>
                </a:solidFill>
                <a:latin typeface="Steinberg Sans" panose="020B0604020202020204" charset="0"/>
              </a:rPr>
              <a:t>C</a:t>
            </a:r>
          </a:p>
        </p:txBody>
      </p:sp>
      <p:sp>
        <p:nvSpPr>
          <p:cNvPr id="38" name="TextBox 37"/>
          <p:cNvSpPr txBox="1"/>
          <p:nvPr/>
        </p:nvSpPr>
        <p:spPr>
          <a:xfrm rot="19205389">
            <a:off x="8497408" y="4282279"/>
            <a:ext cx="1130690" cy="307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Arial Narrow" panose="020B0606020202030204" pitchFamily="34" charset="0"/>
              </a:rPr>
              <a:t>Library</a:t>
            </a:r>
          </a:p>
        </p:txBody>
      </p:sp>
      <p:sp>
        <p:nvSpPr>
          <p:cNvPr id="39" name="TextBox 38"/>
          <p:cNvSpPr txBox="1"/>
          <p:nvPr/>
        </p:nvSpPr>
        <p:spPr>
          <a:xfrm rot="19205389">
            <a:off x="8260933" y="2709771"/>
            <a:ext cx="1130690" cy="451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dirty="0">
                <a:solidFill>
                  <a:prstClr val="black"/>
                </a:solidFill>
                <a:latin typeface="Arial Narrow" panose="020B0606020202030204" pitchFamily="34" charset="0"/>
              </a:rPr>
              <a:t>Student</a:t>
            </a:r>
          </a:p>
          <a:p>
            <a:pPr algn="ctr">
              <a:lnSpc>
                <a:spcPts val="1400"/>
              </a:lnSpc>
            </a:pPr>
            <a:r>
              <a:rPr lang="en-US" sz="1400" dirty="0">
                <a:solidFill>
                  <a:prstClr val="black"/>
                </a:solidFill>
                <a:latin typeface="Arial Narrow" panose="020B0606020202030204" pitchFamily="34" charset="0"/>
              </a:rPr>
              <a:t>Center</a:t>
            </a:r>
          </a:p>
        </p:txBody>
      </p:sp>
      <p:sp>
        <p:nvSpPr>
          <p:cNvPr id="40" name="TextBox 39"/>
          <p:cNvSpPr txBox="1"/>
          <p:nvPr/>
        </p:nvSpPr>
        <p:spPr>
          <a:xfrm rot="3255812">
            <a:off x="9340801" y="3432981"/>
            <a:ext cx="1130690" cy="271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dirty="0">
                <a:solidFill>
                  <a:prstClr val="white"/>
                </a:solidFill>
                <a:latin typeface="Arial Narrow" panose="020B0606020202030204" pitchFamily="34" charset="0"/>
              </a:rPr>
              <a:t>Services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3410534" y="3085289"/>
            <a:ext cx="2545835" cy="432254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14" lvl="1" algn="r"/>
            <a:r>
              <a:rPr lang="en-US" sz="1799" b="1" dirty="0">
                <a:solidFill>
                  <a:srgbClr val="9BBB59">
                    <a:lumMod val="75000"/>
                  </a:srgbClr>
                </a:solidFill>
                <a:latin typeface="Steinberg Sans" panose="02000506060000020004" pitchFamily="2" charset="0"/>
              </a:rPr>
              <a:t>4.6 Acres (7% of site)</a:t>
            </a:r>
          </a:p>
          <a:p>
            <a:pPr marL="342797" lvl="1" indent="-342797" algn="r">
              <a:buFont typeface="Arial" panose="020B0604020202020204" pitchFamily="34" charset="0"/>
              <a:buChar char="•"/>
            </a:pPr>
            <a:endParaRPr lang="en-US" sz="1999" b="1" dirty="0">
              <a:solidFill>
                <a:srgbClr val="9BBB59">
                  <a:lumMod val="75000"/>
                </a:srgbClr>
              </a:solidFill>
              <a:latin typeface="Steinberg Sans" panose="02000506060000020004" pitchFamily="2" charset="0"/>
            </a:endParaRPr>
          </a:p>
          <a:p>
            <a:pPr marL="799860" lvl="2" indent="-342797" algn="r">
              <a:buFont typeface="Arial" panose="020B0604020202020204" pitchFamily="34" charset="0"/>
              <a:buChar char="•"/>
            </a:pPr>
            <a:endParaRPr lang="en-US" sz="1999" b="1" dirty="0">
              <a:solidFill>
                <a:srgbClr val="9BBB59">
                  <a:lumMod val="75000"/>
                </a:srgbClr>
              </a:solidFill>
              <a:latin typeface="Steinberg Sans" panose="02000506060000020004" pitchFamily="2" charset="0"/>
            </a:endParaRP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4338816" y="2148883"/>
            <a:ext cx="1615728" cy="52481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14" lvl="1" algn="r"/>
            <a:r>
              <a:rPr lang="en-US" sz="1799" b="1" dirty="0">
                <a:solidFill>
                  <a:srgbClr val="8064A2">
                    <a:lumMod val="75000"/>
                  </a:srgbClr>
                </a:solidFill>
                <a:latin typeface="Steinberg Sans" panose="02000506060000020004" pitchFamily="2" charset="0"/>
              </a:rPr>
              <a:t>0 SF</a:t>
            </a:r>
          </a:p>
          <a:p>
            <a:pPr marL="342797" lvl="1" indent="-342797" algn="r">
              <a:buFont typeface="Arial" panose="020B0604020202020204" pitchFamily="34" charset="0"/>
              <a:buChar char="•"/>
            </a:pPr>
            <a:endParaRPr lang="en-US" sz="1999" b="1" dirty="0">
              <a:solidFill>
                <a:srgbClr val="8064A2">
                  <a:lumMod val="75000"/>
                </a:srgbClr>
              </a:solidFill>
              <a:latin typeface="Steinberg Sans" panose="02000506060000020004" pitchFamily="2" charset="0"/>
            </a:endParaRPr>
          </a:p>
          <a:p>
            <a:pPr marL="799860" lvl="2" indent="-342797" algn="r">
              <a:buFont typeface="Arial" panose="020B0604020202020204" pitchFamily="34" charset="0"/>
              <a:buChar char="•"/>
            </a:pPr>
            <a:endParaRPr lang="en-US" sz="1999" b="1" dirty="0">
              <a:solidFill>
                <a:srgbClr val="8064A2">
                  <a:lumMod val="75000"/>
                </a:srgbClr>
              </a:solidFill>
              <a:latin typeface="Steinberg Sans" panose="02000506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87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618" y="-89052"/>
            <a:ext cx="8872741" cy="68562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0557" y="56644"/>
            <a:ext cx="11135575" cy="923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599" b="1" dirty="0">
                <a:solidFill>
                  <a:prstClr val="black">
                    <a:lumMod val="65000"/>
                    <a:lumOff val="35000"/>
                  </a:prstClr>
                </a:solidFill>
                <a:latin typeface="Steinberg Sans" panose="02000506060000020004" pitchFamily="2" charset="0"/>
              </a:rPr>
              <a:t>Oceanside Campus</a:t>
            </a:r>
          </a:p>
        </p:txBody>
      </p:sp>
      <p:sp>
        <p:nvSpPr>
          <p:cNvPr id="12" name="Rounded Rectangle 11"/>
          <p:cNvSpPr/>
          <p:nvPr/>
        </p:nvSpPr>
        <p:spPr>
          <a:xfrm rot="19860000">
            <a:off x="8826344" y="2445731"/>
            <a:ext cx="899485" cy="811015"/>
          </a:xfrm>
          <a:prstGeom prst="roundRect">
            <a:avLst/>
          </a:prstGeom>
          <a:solidFill>
            <a:srgbClr val="F04820">
              <a:alpha val="50000"/>
            </a:srgbClr>
          </a:solidFill>
          <a:ln w="63500" cap="sq">
            <a:solidFill>
              <a:srgbClr val="F0482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9871849">
            <a:off x="8786920" y="2580200"/>
            <a:ext cx="1321114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99" b="1" dirty="0">
                <a:solidFill>
                  <a:prstClr val="white"/>
                </a:solidFill>
                <a:latin typeface="Arial Narrow" panose="020B0606020202030204" pitchFamily="34" charset="0"/>
              </a:rPr>
              <a:t>HEALTH</a:t>
            </a:r>
          </a:p>
        </p:txBody>
      </p:sp>
      <p:sp>
        <p:nvSpPr>
          <p:cNvPr id="20" name="Rounded Rectangle 19"/>
          <p:cNvSpPr/>
          <p:nvPr/>
        </p:nvSpPr>
        <p:spPr>
          <a:xfrm rot="19860000">
            <a:off x="7613784" y="1967010"/>
            <a:ext cx="916105" cy="1425582"/>
          </a:xfrm>
          <a:prstGeom prst="roundRect">
            <a:avLst/>
          </a:prstGeom>
          <a:solidFill>
            <a:srgbClr val="F04820">
              <a:alpha val="50000"/>
            </a:srgbClr>
          </a:solidFill>
          <a:ln w="63500" cap="sq">
            <a:solidFill>
              <a:srgbClr val="F0482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9871849">
            <a:off x="7732763" y="2559873"/>
            <a:ext cx="746401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99" b="1" dirty="0">
                <a:solidFill>
                  <a:prstClr val="white"/>
                </a:solidFill>
                <a:latin typeface="Arial Narrow" panose="020B0606020202030204" pitchFamily="34" charset="0"/>
              </a:rPr>
              <a:t>STEM</a:t>
            </a:r>
          </a:p>
        </p:txBody>
      </p:sp>
      <p:sp>
        <p:nvSpPr>
          <p:cNvPr id="22" name="Rounded Rectangle 21"/>
          <p:cNvSpPr/>
          <p:nvPr/>
        </p:nvSpPr>
        <p:spPr>
          <a:xfrm rot="19860000">
            <a:off x="7127860" y="2329353"/>
            <a:ext cx="422265" cy="822156"/>
          </a:xfrm>
          <a:prstGeom prst="roundRect">
            <a:avLst/>
          </a:prstGeom>
          <a:solidFill>
            <a:srgbClr val="F04820">
              <a:alpha val="50000"/>
            </a:srgbClr>
          </a:solidFill>
          <a:ln w="63500" cap="sq">
            <a:solidFill>
              <a:srgbClr val="F0482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3600000">
            <a:off x="6929775" y="2580361"/>
            <a:ext cx="882600" cy="338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pc="-100" dirty="0">
                <a:solidFill>
                  <a:prstClr val="white"/>
                </a:solidFill>
                <a:latin typeface="Arial Narrow" panose="020B0606020202030204" pitchFamily="34" charset="0"/>
              </a:rPr>
              <a:t>LETTERS</a:t>
            </a:r>
          </a:p>
        </p:txBody>
      </p:sp>
      <p:sp>
        <p:nvSpPr>
          <p:cNvPr id="24" name="Rounded Rectangle 23"/>
          <p:cNvSpPr/>
          <p:nvPr/>
        </p:nvSpPr>
        <p:spPr>
          <a:xfrm rot="19860000">
            <a:off x="6882879" y="3385527"/>
            <a:ext cx="916105" cy="676486"/>
          </a:xfrm>
          <a:prstGeom prst="roundRect">
            <a:avLst/>
          </a:prstGeom>
          <a:solidFill>
            <a:srgbClr val="F04820">
              <a:alpha val="50000"/>
            </a:srgbClr>
          </a:solidFill>
          <a:ln w="63500" cap="sq">
            <a:solidFill>
              <a:srgbClr val="F0482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19871849">
            <a:off x="6908615" y="3522940"/>
            <a:ext cx="915663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99" b="1" dirty="0">
                <a:solidFill>
                  <a:prstClr val="white"/>
                </a:solidFill>
                <a:latin typeface="Arial Narrow" panose="020B0606020202030204" pitchFamily="34" charset="0"/>
              </a:rPr>
              <a:t>COMM.</a:t>
            </a:r>
          </a:p>
        </p:txBody>
      </p:sp>
      <p:sp>
        <p:nvSpPr>
          <p:cNvPr id="26" name="Rounded Rectangle 25"/>
          <p:cNvSpPr/>
          <p:nvPr/>
        </p:nvSpPr>
        <p:spPr>
          <a:xfrm rot="19860000">
            <a:off x="7403072" y="4491835"/>
            <a:ext cx="1516455" cy="850470"/>
          </a:xfrm>
          <a:prstGeom prst="roundRect">
            <a:avLst/>
          </a:prstGeom>
          <a:solidFill>
            <a:srgbClr val="F04820">
              <a:alpha val="50000"/>
            </a:srgbClr>
          </a:solidFill>
          <a:ln w="63500" cap="sq">
            <a:solidFill>
              <a:srgbClr val="F0482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prstClr val="whit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9871849">
            <a:off x="7776098" y="4658911"/>
            <a:ext cx="915663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99" b="1" dirty="0">
                <a:solidFill>
                  <a:prstClr val="white"/>
                </a:solidFill>
                <a:latin typeface="Arial Narrow" panose="020B0606020202030204" pitchFamily="34" charset="0"/>
              </a:rPr>
              <a:t>ARTS</a:t>
            </a:r>
          </a:p>
        </p:txBody>
      </p:sp>
      <p:sp>
        <p:nvSpPr>
          <p:cNvPr id="15" name="TextBox 14"/>
          <p:cNvSpPr txBox="1"/>
          <p:nvPr/>
        </p:nvSpPr>
        <p:spPr>
          <a:xfrm rot="3645510">
            <a:off x="8058860" y="3445783"/>
            <a:ext cx="1130690" cy="261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spc="-50" dirty="0">
                <a:solidFill>
                  <a:prstClr val="white"/>
                </a:solidFill>
                <a:latin typeface="Arial Narrow" panose="020B0606020202030204" pitchFamily="34" charset="0"/>
              </a:rPr>
              <a:t>Services</a:t>
            </a:r>
          </a:p>
        </p:txBody>
      </p:sp>
      <p:sp>
        <p:nvSpPr>
          <p:cNvPr id="17" name="TextBox 16"/>
          <p:cNvSpPr txBox="1"/>
          <p:nvPr/>
        </p:nvSpPr>
        <p:spPr>
          <a:xfrm rot="19860000">
            <a:off x="7485995" y="3323022"/>
            <a:ext cx="1130690" cy="246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-50" dirty="0">
                <a:solidFill>
                  <a:prstClr val="black"/>
                </a:solidFill>
                <a:latin typeface="Arial Narrow" panose="020B0606020202030204" pitchFamily="34" charset="0"/>
              </a:rPr>
              <a:t>Library</a:t>
            </a:r>
          </a:p>
        </p:txBody>
      </p:sp>
      <p:sp>
        <p:nvSpPr>
          <p:cNvPr id="18" name="TextBox 17"/>
          <p:cNvSpPr txBox="1"/>
          <p:nvPr/>
        </p:nvSpPr>
        <p:spPr>
          <a:xfrm rot="19860000">
            <a:off x="7711734" y="3618174"/>
            <a:ext cx="1130690" cy="246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-50" dirty="0">
                <a:solidFill>
                  <a:prstClr val="black"/>
                </a:solidFill>
                <a:latin typeface="Arial Narrow" panose="020B0606020202030204" pitchFamily="34" charset="0"/>
              </a:rPr>
              <a:t>Admin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50463" y="629090"/>
            <a:ext cx="3254787" cy="923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599" b="1" dirty="0">
                <a:solidFill>
                  <a:srgbClr val="F05A28"/>
                </a:solidFill>
                <a:latin typeface="Steinberg Sans" panose="02000506060000020004" pitchFamily="2" charset="0"/>
              </a:rPr>
              <a:t>Academic Hubs</a:t>
            </a: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258432" y="1456386"/>
            <a:ext cx="4020622" cy="5358128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411" lvl="1" indent="-342797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99" dirty="0">
                <a:latin typeface="Steinberg Sans" panose="02000506060000020004" pitchFamily="2" charset="0"/>
              </a:rPr>
              <a:t>STEM (Science, Technology, Engineering &amp; Math)</a:t>
            </a:r>
          </a:p>
          <a:p>
            <a:pPr marL="463411" lvl="1" indent="-342797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99" dirty="0">
                <a:latin typeface="Steinberg Sans" panose="02000506060000020004" pitchFamily="2" charset="0"/>
              </a:rPr>
              <a:t>Allied Health / Health &amp; Wellness</a:t>
            </a:r>
          </a:p>
          <a:p>
            <a:pPr marL="463411" lvl="1" indent="-342797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99" dirty="0">
                <a:latin typeface="Steinberg Sans" panose="02000506060000020004" pitchFamily="2" charset="0"/>
              </a:rPr>
              <a:t>Arts</a:t>
            </a:r>
          </a:p>
          <a:p>
            <a:pPr marL="463411" lvl="1" indent="-342797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99" dirty="0">
                <a:latin typeface="Steinberg Sans" panose="02000506060000020004" pitchFamily="2" charset="0"/>
              </a:rPr>
              <a:t>Communications </a:t>
            </a:r>
          </a:p>
          <a:p>
            <a:pPr marL="463411" lvl="1" indent="-342797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99" dirty="0">
                <a:latin typeface="Steinberg Sans" panose="02000506060000020004" pitchFamily="2" charset="0"/>
              </a:rPr>
              <a:t>Letters &amp; Humanities</a:t>
            </a:r>
          </a:p>
          <a:p>
            <a:pPr marL="342797" lvl="1" indent="-342797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99" dirty="0">
              <a:latin typeface="Steinberg Sans" panose="02000506060000020004" pitchFamily="2" charset="0"/>
            </a:endParaRPr>
          </a:p>
          <a:p>
            <a:pPr marL="799860" lvl="2" indent="-342797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99" dirty="0">
              <a:latin typeface="Steinberg Sans" panose="02000506060000020004" pitchFamily="2" charset="0"/>
            </a:endParaRP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258431" y="3707559"/>
            <a:ext cx="3802148" cy="254392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411" lvl="1" indent="-342797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99" b="1" dirty="0">
                <a:latin typeface="Steinberg Sans" panose="02000506060000020004" pitchFamily="2" charset="0"/>
              </a:rPr>
              <a:t>Each Academic Hub has: </a:t>
            </a:r>
          </a:p>
          <a:p>
            <a:pPr marL="920474" lvl="2" indent="-342797">
              <a:spcAft>
                <a:spcPts val="600"/>
              </a:spcAft>
              <a:buFont typeface="Steinberg Sans" panose="02000506060000020004" pitchFamily="2" charset="0"/>
              <a:buChar char="−"/>
            </a:pPr>
            <a:r>
              <a:rPr lang="en-US" sz="1799" dirty="0">
                <a:solidFill>
                  <a:schemeClr val="tx1">
                    <a:lumMod val="65000"/>
                    <a:lumOff val="35000"/>
                  </a:schemeClr>
                </a:solidFill>
                <a:latin typeface="Steinberg Sans" panose="02000506060000020004" pitchFamily="2" charset="0"/>
              </a:rPr>
              <a:t>Classrooms/Labs</a:t>
            </a:r>
          </a:p>
          <a:p>
            <a:pPr marL="920474" lvl="2" indent="-342797">
              <a:spcAft>
                <a:spcPts val="600"/>
              </a:spcAft>
              <a:buFont typeface="Steinberg Sans" panose="02000506060000020004" pitchFamily="2" charset="0"/>
              <a:buChar char="−"/>
            </a:pPr>
            <a:r>
              <a:rPr lang="en-US" sz="1799" dirty="0">
                <a:solidFill>
                  <a:schemeClr val="tx1">
                    <a:lumMod val="65000"/>
                    <a:lumOff val="35000"/>
                  </a:schemeClr>
                </a:solidFill>
                <a:latin typeface="Steinberg Sans" panose="02000506060000020004" pitchFamily="2" charset="0"/>
              </a:rPr>
              <a:t>Student Study &amp; Collaboration Space</a:t>
            </a:r>
          </a:p>
          <a:p>
            <a:pPr marL="920474" lvl="2" indent="-342797">
              <a:spcAft>
                <a:spcPts val="600"/>
              </a:spcAft>
              <a:buFont typeface="Steinberg Sans" panose="02000506060000020004" pitchFamily="2" charset="0"/>
              <a:buChar char="−"/>
            </a:pPr>
            <a:r>
              <a:rPr lang="en-US" sz="1799" dirty="0">
                <a:solidFill>
                  <a:schemeClr val="tx1">
                    <a:lumMod val="65000"/>
                    <a:lumOff val="35000"/>
                  </a:schemeClr>
                </a:solidFill>
                <a:latin typeface="Steinberg Sans" panose="02000506060000020004" pitchFamily="2" charset="0"/>
              </a:rPr>
              <a:t>Offices &amp; Meeting Space</a:t>
            </a:r>
          </a:p>
          <a:p>
            <a:pPr marL="920474" lvl="2" indent="-342797">
              <a:spcAft>
                <a:spcPts val="600"/>
              </a:spcAft>
              <a:buFont typeface="Steinberg Sans" panose="02000506060000020004" pitchFamily="2" charset="0"/>
              <a:buChar char="−"/>
            </a:pPr>
            <a:r>
              <a:rPr lang="en-US" sz="1799" dirty="0">
                <a:solidFill>
                  <a:schemeClr val="tx1">
                    <a:lumMod val="65000"/>
                    <a:lumOff val="35000"/>
                  </a:schemeClr>
                </a:solidFill>
                <a:latin typeface="Steinberg Sans" panose="02000506060000020004" pitchFamily="2" charset="0"/>
              </a:rPr>
              <a:t>Useable Outdoor Space</a:t>
            </a:r>
          </a:p>
          <a:p>
            <a:pPr marL="577677" lvl="2">
              <a:spcAft>
                <a:spcPts val="600"/>
              </a:spcAft>
            </a:pPr>
            <a:endParaRPr lang="en-US" sz="1799" dirty="0">
              <a:solidFill>
                <a:schemeClr val="tx1">
                  <a:lumMod val="65000"/>
                  <a:lumOff val="35000"/>
                </a:schemeClr>
              </a:solidFill>
              <a:latin typeface="Steinberg Sans" panose="02000506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40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711267" y="4368989"/>
            <a:ext cx="7281584" cy="305677"/>
          </a:xfrm>
          <a:prstGeom prst="rect">
            <a:avLst/>
          </a:prstGeom>
          <a:solidFill>
            <a:srgbClr val="FABE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44" name="Rectangle 43"/>
          <p:cNvSpPr/>
          <p:nvPr/>
        </p:nvSpPr>
        <p:spPr>
          <a:xfrm>
            <a:off x="711267" y="5454242"/>
            <a:ext cx="7281584" cy="305677"/>
          </a:xfrm>
          <a:prstGeom prst="rect">
            <a:avLst/>
          </a:prstGeom>
          <a:solidFill>
            <a:srgbClr val="FABE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43" name="Rectangle 42"/>
          <p:cNvSpPr/>
          <p:nvPr/>
        </p:nvSpPr>
        <p:spPr>
          <a:xfrm>
            <a:off x="711267" y="2668142"/>
            <a:ext cx="7281584" cy="305677"/>
          </a:xfrm>
          <a:prstGeom prst="rect">
            <a:avLst/>
          </a:prstGeom>
          <a:solidFill>
            <a:srgbClr val="FABE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28" name="Rectangle 27"/>
          <p:cNvSpPr/>
          <p:nvPr/>
        </p:nvSpPr>
        <p:spPr>
          <a:xfrm>
            <a:off x="711267" y="1307606"/>
            <a:ext cx="7281584" cy="305677"/>
          </a:xfrm>
          <a:prstGeom prst="rect">
            <a:avLst/>
          </a:prstGeom>
          <a:solidFill>
            <a:srgbClr val="FABE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60019" y="1259007"/>
            <a:ext cx="7066892" cy="5358128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411" lvl="1" indent="-342797">
              <a:buFont typeface="Arial" panose="020B0604020202020204" pitchFamily="34" charset="0"/>
              <a:buChar char="•"/>
            </a:pPr>
            <a:r>
              <a:rPr lang="en-US" sz="1799" dirty="0">
                <a:latin typeface="Steinberg Sans" panose="02000506060000020004" pitchFamily="2" charset="0"/>
              </a:rPr>
              <a:t>Student Services Building (includes Veterans Center)</a:t>
            </a:r>
          </a:p>
          <a:p>
            <a:pPr marL="920474" lvl="2" indent="-342797">
              <a:buFont typeface="Steinberg Sans" panose="02000506060000020004" pitchFamily="2" charset="0"/>
              <a:buChar char="−"/>
            </a:pPr>
            <a:r>
              <a:rPr lang="en-US" sz="1799" dirty="0">
                <a:solidFill>
                  <a:schemeClr val="tx1">
                    <a:lumMod val="65000"/>
                    <a:lumOff val="35000"/>
                  </a:schemeClr>
                </a:solidFill>
                <a:latin typeface="Steinberg Sans" panose="02000506060000020004" pitchFamily="2" charset="0"/>
              </a:rPr>
              <a:t>All Existing Functions &amp; Personnel</a:t>
            </a:r>
          </a:p>
          <a:p>
            <a:pPr marL="920474" lvl="2" indent="-342797">
              <a:buFont typeface="Steinberg Sans" panose="02000506060000020004" pitchFamily="2" charset="0"/>
              <a:buChar char="−"/>
            </a:pPr>
            <a:r>
              <a:rPr lang="en-US" sz="1799" dirty="0">
                <a:solidFill>
                  <a:schemeClr val="tx1">
                    <a:lumMod val="65000"/>
                    <a:lumOff val="35000"/>
                  </a:schemeClr>
                </a:solidFill>
                <a:latin typeface="Steinberg Sans" panose="02000506060000020004" pitchFamily="2" charset="0"/>
              </a:rPr>
              <a:t>Growth for Additional Staff / Programs</a:t>
            </a:r>
          </a:p>
          <a:p>
            <a:pPr marL="920474" lvl="2" indent="-342797">
              <a:buFont typeface="Steinberg Sans" panose="02000506060000020004" pitchFamily="2" charset="0"/>
              <a:buChar char="−"/>
            </a:pPr>
            <a:r>
              <a:rPr lang="en-US" sz="1799" dirty="0">
                <a:solidFill>
                  <a:schemeClr val="tx1">
                    <a:lumMod val="65000"/>
                    <a:lumOff val="35000"/>
                  </a:schemeClr>
                </a:solidFill>
                <a:latin typeface="Steinberg Sans" panose="02000506060000020004" pitchFamily="2" charset="0"/>
              </a:rPr>
              <a:t>New Food / Coffee Cart</a:t>
            </a:r>
          </a:p>
          <a:p>
            <a:pPr marL="577677" lvl="2"/>
            <a:endParaRPr lang="en-US" sz="1799" dirty="0">
              <a:solidFill>
                <a:schemeClr val="tx1">
                  <a:lumMod val="65000"/>
                  <a:lumOff val="35000"/>
                </a:schemeClr>
              </a:solidFill>
              <a:latin typeface="Steinberg Sans" panose="02000506060000020004" pitchFamily="2" charset="0"/>
            </a:endParaRPr>
          </a:p>
          <a:p>
            <a:pPr marL="463411" lvl="1" indent="-342797">
              <a:buFont typeface="Arial" panose="020B0604020202020204" pitchFamily="34" charset="0"/>
              <a:buChar char="•"/>
            </a:pPr>
            <a:r>
              <a:rPr lang="en-US" sz="1799" dirty="0">
                <a:latin typeface="Steinberg Sans" panose="02000506060000020004" pitchFamily="2" charset="0"/>
              </a:rPr>
              <a:t>Gym Complex</a:t>
            </a:r>
          </a:p>
          <a:p>
            <a:pPr marL="920474" lvl="2" indent="-342797">
              <a:buFont typeface="Steinberg Sans" panose="02000506060000020004" pitchFamily="2" charset="0"/>
              <a:buChar char="−"/>
            </a:pPr>
            <a:r>
              <a:rPr lang="en-US" sz="1799" dirty="0">
                <a:solidFill>
                  <a:prstClr val="black">
                    <a:lumMod val="65000"/>
                    <a:lumOff val="35000"/>
                  </a:prstClr>
                </a:solidFill>
                <a:latin typeface="Steinberg Sans" panose="02000506060000020004" pitchFamily="2" charset="0"/>
              </a:rPr>
              <a:t>Gym Replacement</a:t>
            </a:r>
          </a:p>
          <a:p>
            <a:pPr marL="920474" lvl="2" indent="-342797">
              <a:buFont typeface="Steinberg Sans" panose="02000506060000020004" pitchFamily="2" charset="0"/>
              <a:buChar char="−"/>
            </a:pPr>
            <a:r>
              <a:rPr lang="en-US" sz="1799" dirty="0">
                <a:solidFill>
                  <a:prstClr val="black">
                    <a:lumMod val="65000"/>
                    <a:lumOff val="35000"/>
                  </a:prstClr>
                </a:solidFill>
                <a:latin typeface="Steinberg Sans" panose="02000506060000020004" pitchFamily="2" charset="0"/>
              </a:rPr>
              <a:t>New Multipurpose &amp; Kinesiology Studios</a:t>
            </a:r>
          </a:p>
          <a:p>
            <a:pPr marL="920474" lvl="2" indent="-342797">
              <a:buFont typeface="Steinberg Sans" panose="02000506060000020004" pitchFamily="2" charset="0"/>
              <a:buChar char="−"/>
            </a:pPr>
            <a:r>
              <a:rPr lang="en-US" sz="1799" dirty="0">
                <a:solidFill>
                  <a:prstClr val="black">
                    <a:lumMod val="65000"/>
                    <a:lumOff val="35000"/>
                  </a:prstClr>
                </a:solidFill>
                <a:latin typeface="Steinberg Sans" panose="02000506060000020004" pitchFamily="2" charset="0"/>
              </a:rPr>
              <a:t>Offices &amp; Locker Rooms</a:t>
            </a:r>
          </a:p>
          <a:p>
            <a:pPr marL="920474" lvl="2" indent="-342797">
              <a:buFont typeface="Steinberg Sans" panose="02000506060000020004" pitchFamily="2" charset="0"/>
              <a:buChar char="−"/>
            </a:pPr>
            <a:r>
              <a:rPr lang="en-US" sz="1799" dirty="0">
                <a:solidFill>
                  <a:prstClr val="black">
                    <a:lumMod val="65000"/>
                    <a:lumOff val="35000"/>
                  </a:prstClr>
                </a:solidFill>
                <a:latin typeface="Steinberg Sans" panose="02000506060000020004" pitchFamily="2" charset="0"/>
              </a:rPr>
              <a:t>Wellness Center </a:t>
            </a:r>
          </a:p>
          <a:p>
            <a:pPr marL="577677" lvl="2"/>
            <a:endParaRPr lang="en-US" sz="1999" dirty="0">
              <a:latin typeface="Steinberg Sans" panose="02000506060000020004" pitchFamily="2" charset="0"/>
            </a:endParaRPr>
          </a:p>
          <a:p>
            <a:pPr marL="463411" lvl="1" indent="-342797">
              <a:buFont typeface="Arial" panose="020B0604020202020204" pitchFamily="34" charset="0"/>
              <a:buChar char="•"/>
            </a:pPr>
            <a:r>
              <a:rPr lang="en-US" sz="1799" dirty="0">
                <a:latin typeface="Steinberg Sans" panose="02000506060000020004" pitchFamily="2" charset="0"/>
              </a:rPr>
              <a:t>Allied Health Building</a:t>
            </a:r>
          </a:p>
          <a:p>
            <a:pPr marL="920474" lvl="2" indent="-342797">
              <a:buFont typeface="Steinberg Sans" panose="02000506060000020004" pitchFamily="2" charset="0"/>
              <a:buChar char="−"/>
            </a:pPr>
            <a:r>
              <a:rPr lang="en-US" sz="1799" dirty="0">
                <a:solidFill>
                  <a:prstClr val="black">
                    <a:lumMod val="65000"/>
                    <a:lumOff val="35000"/>
                  </a:prstClr>
                </a:solidFill>
                <a:latin typeface="Steinberg Sans" panose="02000506060000020004" pitchFamily="2" charset="0"/>
              </a:rPr>
              <a:t>Classrooms, Labs &amp; Offices</a:t>
            </a:r>
          </a:p>
          <a:p>
            <a:pPr marL="920474" lvl="2" indent="-342797">
              <a:buFont typeface="Steinberg Sans" panose="02000506060000020004" pitchFamily="2" charset="0"/>
              <a:buChar char="−"/>
            </a:pPr>
            <a:r>
              <a:rPr lang="en-US" sz="1799" dirty="0">
                <a:solidFill>
                  <a:prstClr val="black">
                    <a:lumMod val="65000"/>
                    <a:lumOff val="35000"/>
                  </a:prstClr>
                </a:solidFill>
                <a:latin typeface="Steinberg Sans" panose="02000506060000020004" pitchFamily="2" charset="0"/>
              </a:rPr>
              <a:t>New Study Space for Students</a:t>
            </a:r>
          </a:p>
          <a:p>
            <a:pPr marL="463411" lvl="1" indent="-342797">
              <a:buFont typeface="Arial" panose="020B0604020202020204" pitchFamily="34" charset="0"/>
              <a:buChar char="•"/>
            </a:pPr>
            <a:endParaRPr lang="en-US" sz="1799" dirty="0">
              <a:latin typeface="Steinberg Sans" panose="02000506060000020004" pitchFamily="2" charset="0"/>
            </a:endParaRPr>
          </a:p>
          <a:p>
            <a:pPr marL="463411" lvl="1" indent="-342797">
              <a:buFont typeface="Arial" panose="020B0604020202020204" pitchFamily="34" charset="0"/>
              <a:buChar char="•"/>
            </a:pPr>
            <a:r>
              <a:rPr lang="en-US" sz="1799" dirty="0">
                <a:latin typeface="Steinberg Sans" panose="02000506060000020004" pitchFamily="2" charset="0"/>
              </a:rPr>
              <a:t>Science Building</a:t>
            </a:r>
          </a:p>
          <a:p>
            <a:pPr marL="920474" lvl="2" indent="-342797">
              <a:buFont typeface="Steinberg Sans" panose="02000506060000020004" pitchFamily="2" charset="0"/>
              <a:buChar char="−"/>
            </a:pPr>
            <a:r>
              <a:rPr lang="en-US" sz="1799" dirty="0">
                <a:solidFill>
                  <a:prstClr val="black">
                    <a:lumMod val="65000"/>
                    <a:lumOff val="35000"/>
                  </a:prstClr>
                </a:solidFill>
                <a:latin typeface="Steinberg Sans" panose="02000506060000020004" pitchFamily="2" charset="0"/>
              </a:rPr>
              <a:t>Biotechnology Labs &amp; Offices (replaces existing &amp; adds lab) </a:t>
            </a:r>
          </a:p>
          <a:p>
            <a:pPr marL="920474" lvl="2" indent="-342797">
              <a:buFont typeface="Steinberg Sans" panose="02000506060000020004" pitchFamily="2" charset="0"/>
              <a:buChar char="−"/>
            </a:pPr>
            <a:r>
              <a:rPr lang="en-US" sz="1799" dirty="0">
                <a:solidFill>
                  <a:prstClr val="black">
                    <a:lumMod val="65000"/>
                    <a:lumOff val="35000"/>
                  </a:prstClr>
                </a:solidFill>
                <a:latin typeface="Steinberg Sans" panose="02000506060000020004" pitchFamily="2" charset="0"/>
              </a:rPr>
              <a:t>Chemistry Labs (replaces existing &amp; adds labs)</a:t>
            </a:r>
          </a:p>
          <a:p>
            <a:pPr marL="920474" lvl="2" indent="-342797">
              <a:buFont typeface="Steinberg Sans" panose="02000506060000020004" pitchFamily="2" charset="0"/>
              <a:buChar char="−"/>
            </a:pPr>
            <a:r>
              <a:rPr lang="en-US" sz="1799" dirty="0">
                <a:solidFill>
                  <a:prstClr val="black">
                    <a:lumMod val="65000"/>
                    <a:lumOff val="35000"/>
                  </a:prstClr>
                </a:solidFill>
                <a:latin typeface="Steinberg Sans" panose="02000506060000020004" pitchFamily="2" charset="0"/>
              </a:rPr>
              <a:t>New Classrooms</a:t>
            </a:r>
          </a:p>
          <a:p>
            <a:pPr marL="342797" lvl="1" indent="-342797">
              <a:buFont typeface="Arial" panose="020B0604020202020204" pitchFamily="34" charset="0"/>
              <a:buChar char="•"/>
            </a:pPr>
            <a:endParaRPr lang="en-US" sz="1999" dirty="0">
              <a:latin typeface="Steinberg Sans" panose="02000506060000020004" pitchFamily="2" charset="0"/>
            </a:endParaRPr>
          </a:p>
          <a:p>
            <a:pPr marL="799860" lvl="2" indent="-342797">
              <a:buFont typeface="Arial" panose="020B0604020202020204" pitchFamily="34" charset="0"/>
              <a:buChar char="•"/>
            </a:pPr>
            <a:endParaRPr lang="en-US" sz="1999" dirty="0">
              <a:latin typeface="Steinberg Sans" panose="02000506060000020004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0557" y="56644"/>
            <a:ext cx="11135575" cy="923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599" b="1" dirty="0">
                <a:latin typeface="Steinberg Sans" panose="02000506060000020004" pitchFamily="2" charset="0"/>
              </a:rPr>
              <a:t>Oceanside Campus</a:t>
            </a:r>
          </a:p>
        </p:txBody>
      </p:sp>
      <p:sp>
        <p:nvSpPr>
          <p:cNvPr id="2" name="Rectangle 1"/>
          <p:cNvSpPr/>
          <p:nvPr/>
        </p:nvSpPr>
        <p:spPr>
          <a:xfrm>
            <a:off x="4213427" y="250798"/>
            <a:ext cx="3761973" cy="6461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99" b="1" dirty="0">
                <a:solidFill>
                  <a:srgbClr val="F04820"/>
                </a:solidFill>
                <a:latin typeface="Steinberg Sans" panose="02000506060000020004" pitchFamily="2" charset="0"/>
              </a:rPr>
              <a:t>New Construction</a:t>
            </a:r>
            <a:endParaRPr lang="en-US" sz="3599" dirty="0">
              <a:solidFill>
                <a:srgbClr val="F04820"/>
              </a:solidFill>
              <a:latin typeface="Steinberg Sans" panose="02000506060000020004" pitchFamily="2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6303670" y="1283067"/>
            <a:ext cx="1615728" cy="52481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14" lvl="1" algn="r"/>
            <a:r>
              <a:rPr lang="en-US" sz="179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inberg Sans" panose="02000506060000020004" pitchFamily="2" charset="0"/>
              </a:rPr>
              <a:t>39,040 GSF</a:t>
            </a:r>
          </a:p>
          <a:p>
            <a:pPr marL="342797" lvl="1" indent="-342797" algn="r">
              <a:buFont typeface="Arial" panose="020B0604020202020204" pitchFamily="34" charset="0"/>
              <a:buChar char="•"/>
            </a:pPr>
            <a:endParaRPr lang="en-US" sz="1999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inberg Sans" panose="02000506060000020004" pitchFamily="2" charset="0"/>
            </a:endParaRPr>
          </a:p>
          <a:p>
            <a:pPr marL="799860" lvl="2" indent="-342797" algn="r">
              <a:buFont typeface="Arial" panose="020B0604020202020204" pitchFamily="34" charset="0"/>
              <a:buChar char="•"/>
            </a:pPr>
            <a:endParaRPr lang="en-US" sz="1999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inberg Sans" panose="02000506060000020004" pitchFamily="2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6303670" y="2649686"/>
            <a:ext cx="1615728" cy="52481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14" lvl="1" algn="r"/>
            <a:r>
              <a:rPr lang="en-US" sz="179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inberg Sans" panose="02000506060000020004" pitchFamily="2" charset="0"/>
              </a:rPr>
              <a:t>35,340 GSF</a:t>
            </a:r>
          </a:p>
          <a:p>
            <a:pPr marL="342797" lvl="1" indent="-342797" algn="r">
              <a:buFont typeface="Arial" panose="020B0604020202020204" pitchFamily="34" charset="0"/>
              <a:buChar char="•"/>
            </a:pPr>
            <a:endParaRPr lang="en-US" sz="1999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inberg Sans" panose="02000506060000020004" pitchFamily="2" charset="0"/>
            </a:endParaRPr>
          </a:p>
          <a:p>
            <a:pPr marL="799860" lvl="2" indent="-342797" algn="r">
              <a:buFont typeface="Arial" panose="020B0604020202020204" pitchFamily="34" charset="0"/>
              <a:buChar char="•"/>
            </a:pPr>
            <a:endParaRPr lang="en-US" sz="1999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inberg Sans" panose="02000506060000020004" pitchFamily="2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6303670" y="4336663"/>
            <a:ext cx="1615728" cy="52481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14" lvl="1" algn="r"/>
            <a:r>
              <a:rPr lang="en-US" sz="179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inberg Sans" panose="02000506060000020004" pitchFamily="2" charset="0"/>
              </a:rPr>
              <a:t>20,450 GSF</a:t>
            </a:r>
          </a:p>
          <a:p>
            <a:pPr marL="342797" lvl="1" indent="-342797" algn="r">
              <a:buFont typeface="Arial" panose="020B0604020202020204" pitchFamily="34" charset="0"/>
              <a:buChar char="•"/>
            </a:pPr>
            <a:endParaRPr lang="en-US" sz="1999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inberg Sans" panose="02000506060000020004" pitchFamily="2" charset="0"/>
            </a:endParaRPr>
          </a:p>
          <a:p>
            <a:pPr marL="799860" lvl="2" indent="-342797" algn="r">
              <a:buFont typeface="Arial" panose="020B0604020202020204" pitchFamily="34" charset="0"/>
              <a:buChar char="•"/>
            </a:pPr>
            <a:endParaRPr lang="en-US" sz="1999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inberg Sans" panose="02000506060000020004" pitchFamily="2" charset="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6303670" y="5432486"/>
            <a:ext cx="1615728" cy="52481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14" lvl="1" algn="r"/>
            <a:r>
              <a:rPr lang="en-US" sz="179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inberg Sans" panose="02000506060000020004" pitchFamily="2" charset="0"/>
              </a:rPr>
              <a:t>20,600 GSF</a:t>
            </a:r>
          </a:p>
          <a:p>
            <a:pPr marL="342797" lvl="1" indent="-342797" algn="r">
              <a:buFont typeface="Arial" panose="020B0604020202020204" pitchFamily="34" charset="0"/>
              <a:buChar char="•"/>
            </a:pPr>
            <a:endParaRPr lang="en-US" sz="1999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inberg Sans" panose="02000506060000020004" pitchFamily="2" charset="0"/>
            </a:endParaRPr>
          </a:p>
          <a:p>
            <a:pPr marL="799860" lvl="2" indent="-342797" algn="r">
              <a:buFont typeface="Arial" panose="020B0604020202020204" pitchFamily="34" charset="0"/>
              <a:buChar char="•"/>
            </a:pPr>
            <a:endParaRPr lang="en-US" sz="1999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inberg Sans" panose="02000506060000020004" pitchFamily="2" charset="0"/>
            </a:endParaRP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6019651" y="896961"/>
            <a:ext cx="1615728" cy="52481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14" lvl="1" algn="r"/>
            <a:r>
              <a:rPr lang="en-US" sz="1799" b="1" dirty="0">
                <a:latin typeface="Steinberg Sans" panose="02000506060000020004" pitchFamily="2" charset="0"/>
              </a:rPr>
              <a:t>NEW</a:t>
            </a:r>
            <a:endParaRPr lang="en-US" sz="1999" b="1" dirty="0">
              <a:latin typeface="Steinberg Sans" panose="02000506060000020004" pitchFamily="2" charset="0"/>
            </a:endParaRPr>
          </a:p>
          <a:p>
            <a:pPr marL="799860" lvl="2" indent="-342797" algn="r">
              <a:buFont typeface="Arial" panose="020B0604020202020204" pitchFamily="34" charset="0"/>
              <a:buChar char="•"/>
            </a:pPr>
            <a:endParaRPr lang="en-US" sz="1999" b="1" dirty="0">
              <a:latin typeface="Steinberg Sans" panose="02000506060000020004" pitchFamily="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100819" y="4368989"/>
            <a:ext cx="1517105" cy="305677"/>
          </a:xfrm>
          <a:prstGeom prst="rect">
            <a:avLst/>
          </a:prstGeom>
          <a:solidFill>
            <a:srgbClr val="F68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48" name="Rectangle 47"/>
          <p:cNvSpPr/>
          <p:nvPr/>
        </p:nvSpPr>
        <p:spPr>
          <a:xfrm>
            <a:off x="8100819" y="5454242"/>
            <a:ext cx="1517105" cy="305677"/>
          </a:xfrm>
          <a:prstGeom prst="rect">
            <a:avLst/>
          </a:prstGeom>
          <a:solidFill>
            <a:srgbClr val="F68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49" name="Rectangle 48"/>
          <p:cNvSpPr/>
          <p:nvPr/>
        </p:nvSpPr>
        <p:spPr>
          <a:xfrm>
            <a:off x="8100819" y="2668142"/>
            <a:ext cx="1517105" cy="305677"/>
          </a:xfrm>
          <a:prstGeom prst="rect">
            <a:avLst/>
          </a:prstGeom>
          <a:solidFill>
            <a:srgbClr val="F68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50" name="Rectangle 49"/>
          <p:cNvSpPr/>
          <p:nvPr/>
        </p:nvSpPr>
        <p:spPr>
          <a:xfrm>
            <a:off x="8100819" y="1307606"/>
            <a:ext cx="1517105" cy="305677"/>
          </a:xfrm>
          <a:prstGeom prst="rect">
            <a:avLst/>
          </a:prstGeom>
          <a:solidFill>
            <a:srgbClr val="F68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51" name="Content Placeholder 2"/>
          <p:cNvSpPr txBox="1">
            <a:spLocks/>
          </p:cNvSpPr>
          <p:nvPr/>
        </p:nvSpPr>
        <p:spPr>
          <a:xfrm>
            <a:off x="7816802" y="906017"/>
            <a:ext cx="1615728" cy="52481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14" lvl="1" algn="r"/>
            <a:r>
              <a:rPr lang="en-US" sz="1799" b="1" dirty="0">
                <a:solidFill>
                  <a:schemeClr val="tx1">
                    <a:lumMod val="75000"/>
                    <a:lumOff val="25000"/>
                  </a:schemeClr>
                </a:solidFill>
                <a:latin typeface="Steinberg Sans" panose="02000506060000020004" pitchFamily="2" charset="0"/>
              </a:rPr>
              <a:t>EXISTING</a:t>
            </a:r>
            <a:endParaRPr lang="en-US" sz="1999" b="1" dirty="0">
              <a:solidFill>
                <a:schemeClr val="tx1">
                  <a:lumMod val="75000"/>
                  <a:lumOff val="25000"/>
                </a:schemeClr>
              </a:solidFill>
              <a:latin typeface="Steinberg Sans" panose="02000506060000020004" pitchFamily="2" charset="0"/>
            </a:endParaRPr>
          </a:p>
          <a:p>
            <a:pPr marL="799860" lvl="2" indent="-342797" algn="r">
              <a:buFont typeface="Arial" panose="020B0604020202020204" pitchFamily="34" charset="0"/>
              <a:buChar char="•"/>
            </a:pPr>
            <a:endParaRPr lang="en-US" sz="1999" b="1" dirty="0">
              <a:solidFill>
                <a:schemeClr val="tx1">
                  <a:lumMod val="75000"/>
                  <a:lumOff val="25000"/>
                </a:schemeClr>
              </a:solidFill>
              <a:latin typeface="Steinberg Sans" panose="02000506060000020004" pitchFamily="2" charset="0"/>
            </a:endParaRPr>
          </a:p>
        </p:txBody>
      </p:sp>
      <p:sp>
        <p:nvSpPr>
          <p:cNvPr id="52" name="Content Placeholder 2"/>
          <p:cNvSpPr txBox="1">
            <a:spLocks/>
          </p:cNvSpPr>
          <p:nvPr/>
        </p:nvSpPr>
        <p:spPr>
          <a:xfrm>
            <a:off x="7928745" y="1266237"/>
            <a:ext cx="1615728" cy="52481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14" lvl="1" algn="r"/>
            <a:r>
              <a:rPr lang="en-US" sz="179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inberg Sans" panose="02000506060000020004" pitchFamily="2" charset="0"/>
              </a:rPr>
              <a:t>29,900 GSF*</a:t>
            </a:r>
          </a:p>
          <a:p>
            <a:pPr marL="342797" lvl="1" indent="-342797" algn="r">
              <a:buFont typeface="Arial" panose="020B0604020202020204" pitchFamily="34" charset="0"/>
              <a:buChar char="•"/>
            </a:pPr>
            <a:endParaRPr lang="en-US" sz="199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inberg Sans" panose="02000506060000020004" pitchFamily="2" charset="0"/>
            </a:endParaRPr>
          </a:p>
          <a:p>
            <a:pPr marL="799860" lvl="2" indent="-342797" algn="r">
              <a:buFont typeface="Arial" panose="020B0604020202020204" pitchFamily="34" charset="0"/>
              <a:buChar char="•"/>
            </a:pPr>
            <a:endParaRPr lang="en-US" sz="199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inberg Sans" panose="02000506060000020004" pitchFamily="2" charset="0"/>
            </a:endParaRPr>
          </a:p>
        </p:txBody>
      </p:sp>
      <p:sp>
        <p:nvSpPr>
          <p:cNvPr id="53" name="Content Placeholder 2"/>
          <p:cNvSpPr txBox="1">
            <a:spLocks/>
          </p:cNvSpPr>
          <p:nvPr/>
        </p:nvSpPr>
        <p:spPr>
          <a:xfrm>
            <a:off x="7904853" y="2636063"/>
            <a:ext cx="1615728" cy="52481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14" lvl="1" algn="r"/>
            <a:r>
              <a:rPr lang="en-US" sz="179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inberg Sans" panose="02000506060000020004" pitchFamily="2" charset="0"/>
              </a:rPr>
              <a:t>26,700 GSF</a:t>
            </a:r>
          </a:p>
          <a:p>
            <a:pPr marL="342797" lvl="1" indent="-342797" algn="r">
              <a:buFont typeface="Arial" panose="020B0604020202020204" pitchFamily="34" charset="0"/>
              <a:buChar char="•"/>
            </a:pPr>
            <a:endParaRPr lang="en-US" sz="199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inberg Sans" panose="02000506060000020004" pitchFamily="2" charset="0"/>
            </a:endParaRPr>
          </a:p>
          <a:p>
            <a:pPr marL="799860" lvl="2" indent="-342797" algn="r">
              <a:buFont typeface="Arial" panose="020B0604020202020204" pitchFamily="34" charset="0"/>
              <a:buChar char="•"/>
            </a:pPr>
            <a:endParaRPr lang="en-US" sz="199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inberg Sans" panose="02000506060000020004" pitchFamily="2" charset="0"/>
            </a:endParaRPr>
          </a:p>
        </p:txBody>
      </p:sp>
      <p:sp>
        <p:nvSpPr>
          <p:cNvPr id="54" name="Content Placeholder 2"/>
          <p:cNvSpPr txBox="1">
            <a:spLocks/>
          </p:cNvSpPr>
          <p:nvPr/>
        </p:nvSpPr>
        <p:spPr>
          <a:xfrm>
            <a:off x="7904853" y="4323041"/>
            <a:ext cx="1615728" cy="52481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14" lvl="1" algn="r"/>
            <a:r>
              <a:rPr lang="en-US" sz="179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inberg Sans" panose="02000506060000020004" pitchFamily="2" charset="0"/>
              </a:rPr>
              <a:t>7,900 GSF*</a:t>
            </a:r>
          </a:p>
          <a:p>
            <a:pPr marL="342797" lvl="1" indent="-342797" algn="r">
              <a:buFont typeface="Arial" panose="020B0604020202020204" pitchFamily="34" charset="0"/>
              <a:buChar char="•"/>
            </a:pPr>
            <a:endParaRPr lang="en-US" sz="199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inberg Sans" panose="02000506060000020004" pitchFamily="2" charset="0"/>
            </a:endParaRPr>
          </a:p>
          <a:p>
            <a:pPr marL="799860" lvl="2" indent="-342797" algn="r">
              <a:buFont typeface="Arial" panose="020B0604020202020204" pitchFamily="34" charset="0"/>
              <a:buChar char="•"/>
            </a:pPr>
            <a:endParaRPr lang="en-US" sz="199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inberg Sans" panose="02000506060000020004" pitchFamily="2" charset="0"/>
            </a:endParaRPr>
          </a:p>
        </p:txBody>
      </p:sp>
      <p:sp>
        <p:nvSpPr>
          <p:cNvPr id="55" name="Content Placeholder 2"/>
          <p:cNvSpPr txBox="1">
            <a:spLocks/>
          </p:cNvSpPr>
          <p:nvPr/>
        </p:nvSpPr>
        <p:spPr>
          <a:xfrm>
            <a:off x="7904853" y="5434123"/>
            <a:ext cx="1615728" cy="52481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14" lvl="1" algn="r"/>
            <a:r>
              <a:rPr lang="en-US" sz="179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inberg Sans" panose="02000506060000020004" pitchFamily="2" charset="0"/>
              </a:rPr>
              <a:t>9,400 GSF*</a:t>
            </a:r>
          </a:p>
          <a:p>
            <a:pPr marL="342797" lvl="1" indent="-342797" algn="r">
              <a:buFont typeface="Arial" panose="020B0604020202020204" pitchFamily="34" charset="0"/>
              <a:buChar char="•"/>
            </a:pPr>
            <a:endParaRPr lang="en-US" sz="199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inberg Sans" panose="02000506060000020004" pitchFamily="2" charset="0"/>
            </a:endParaRPr>
          </a:p>
          <a:p>
            <a:pPr marL="799860" lvl="2" indent="-342797" algn="r">
              <a:buFont typeface="Arial" panose="020B0604020202020204" pitchFamily="34" charset="0"/>
              <a:buChar char="•"/>
            </a:pPr>
            <a:endParaRPr lang="en-US" sz="199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inberg Sans" panose="02000506060000020004" pitchFamily="2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9725894" y="4368989"/>
            <a:ext cx="1517105" cy="305677"/>
          </a:xfrm>
          <a:prstGeom prst="rect">
            <a:avLst/>
          </a:prstGeom>
          <a:solidFill>
            <a:srgbClr val="F048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schemeClr val="bg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9725894" y="5454242"/>
            <a:ext cx="1517105" cy="305677"/>
          </a:xfrm>
          <a:prstGeom prst="rect">
            <a:avLst/>
          </a:prstGeom>
          <a:solidFill>
            <a:srgbClr val="F048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schemeClr val="bg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9725894" y="2668142"/>
            <a:ext cx="1517105" cy="305677"/>
          </a:xfrm>
          <a:prstGeom prst="rect">
            <a:avLst/>
          </a:prstGeom>
          <a:solidFill>
            <a:srgbClr val="F048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schemeClr val="bg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9725894" y="1307606"/>
            <a:ext cx="1517105" cy="305677"/>
          </a:xfrm>
          <a:prstGeom prst="rect">
            <a:avLst/>
          </a:prstGeom>
          <a:solidFill>
            <a:srgbClr val="F048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schemeClr val="bg1"/>
              </a:solidFill>
            </a:endParaRPr>
          </a:p>
        </p:txBody>
      </p:sp>
      <p:sp>
        <p:nvSpPr>
          <p:cNvPr id="67" name="Content Placeholder 2"/>
          <p:cNvSpPr txBox="1">
            <a:spLocks/>
          </p:cNvSpPr>
          <p:nvPr/>
        </p:nvSpPr>
        <p:spPr>
          <a:xfrm>
            <a:off x="9613953" y="906017"/>
            <a:ext cx="1615728" cy="52481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14" lvl="1" algn="r"/>
            <a:r>
              <a:rPr lang="en-US" sz="1799" dirty="0">
                <a:latin typeface="Steinberg Sans" panose="02000506060000020004" pitchFamily="2" charset="0"/>
              </a:rPr>
              <a:t>NET / DELTA</a:t>
            </a:r>
            <a:endParaRPr lang="en-US" sz="1999" dirty="0">
              <a:latin typeface="Steinberg Sans" panose="02000506060000020004" pitchFamily="2" charset="0"/>
            </a:endParaRPr>
          </a:p>
          <a:p>
            <a:pPr marL="799860" lvl="2" indent="-342797" algn="r">
              <a:buFont typeface="Arial" panose="020B0604020202020204" pitchFamily="34" charset="0"/>
              <a:buChar char="•"/>
            </a:pPr>
            <a:endParaRPr lang="en-US" sz="1999" dirty="0">
              <a:latin typeface="Steinberg Sans" panose="02000506060000020004" pitchFamily="2" charset="0"/>
            </a:endParaRPr>
          </a:p>
        </p:txBody>
      </p:sp>
      <p:sp>
        <p:nvSpPr>
          <p:cNvPr id="68" name="Content Placeholder 2"/>
          <p:cNvSpPr txBox="1">
            <a:spLocks/>
          </p:cNvSpPr>
          <p:nvPr/>
        </p:nvSpPr>
        <p:spPr>
          <a:xfrm>
            <a:off x="9496812" y="1266237"/>
            <a:ext cx="1615728" cy="52481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14" lvl="1" algn="r"/>
            <a:r>
              <a:rPr lang="en-US" sz="179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inberg Sans" panose="02000506060000020004" pitchFamily="2" charset="0"/>
              </a:rPr>
              <a:t>9,140 GSF</a:t>
            </a:r>
          </a:p>
          <a:p>
            <a:pPr marL="342797" lvl="1" indent="-342797" algn="r">
              <a:buFont typeface="Arial" panose="020B0604020202020204" pitchFamily="34" charset="0"/>
              <a:buChar char="•"/>
            </a:pPr>
            <a:endParaRPr lang="en-US" sz="199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inberg Sans" panose="02000506060000020004" pitchFamily="2" charset="0"/>
            </a:endParaRPr>
          </a:p>
          <a:p>
            <a:pPr marL="799860" lvl="2" indent="-342797" algn="r">
              <a:buFont typeface="Arial" panose="020B0604020202020204" pitchFamily="34" charset="0"/>
              <a:buChar char="•"/>
            </a:pPr>
            <a:endParaRPr lang="en-US" sz="199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inberg Sans" panose="02000506060000020004" pitchFamily="2" charset="0"/>
            </a:endParaRPr>
          </a:p>
        </p:txBody>
      </p:sp>
      <p:sp>
        <p:nvSpPr>
          <p:cNvPr id="69" name="Content Placeholder 2"/>
          <p:cNvSpPr txBox="1">
            <a:spLocks/>
          </p:cNvSpPr>
          <p:nvPr/>
        </p:nvSpPr>
        <p:spPr>
          <a:xfrm>
            <a:off x="9529928" y="2622742"/>
            <a:ext cx="1615728" cy="52481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14" lvl="1" algn="r"/>
            <a:r>
              <a:rPr lang="en-US" sz="179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inberg Sans" panose="02000506060000020004" pitchFamily="2" charset="0"/>
              </a:rPr>
              <a:t>8,600 GSF</a:t>
            </a:r>
          </a:p>
          <a:p>
            <a:pPr marL="342797" lvl="1" indent="-342797" algn="r">
              <a:buFont typeface="Arial" panose="020B0604020202020204" pitchFamily="34" charset="0"/>
              <a:buChar char="•"/>
            </a:pPr>
            <a:endParaRPr lang="en-US" sz="199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inberg Sans" panose="02000506060000020004" pitchFamily="2" charset="0"/>
            </a:endParaRPr>
          </a:p>
          <a:p>
            <a:pPr marL="799860" lvl="2" indent="-342797" algn="r">
              <a:buFont typeface="Arial" panose="020B0604020202020204" pitchFamily="34" charset="0"/>
              <a:buChar char="•"/>
            </a:pPr>
            <a:endParaRPr lang="en-US" sz="199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inberg Sans" panose="02000506060000020004" pitchFamily="2" charset="0"/>
            </a:endParaRPr>
          </a:p>
        </p:txBody>
      </p:sp>
      <p:sp>
        <p:nvSpPr>
          <p:cNvPr id="70" name="Content Placeholder 2"/>
          <p:cNvSpPr txBox="1">
            <a:spLocks/>
          </p:cNvSpPr>
          <p:nvPr/>
        </p:nvSpPr>
        <p:spPr>
          <a:xfrm>
            <a:off x="9529928" y="4323041"/>
            <a:ext cx="1615728" cy="52481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14" lvl="1" algn="r"/>
            <a:r>
              <a:rPr lang="en-US" sz="179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inberg Sans" panose="02000506060000020004" pitchFamily="2" charset="0"/>
              </a:rPr>
              <a:t>12,550 GSF</a:t>
            </a:r>
          </a:p>
          <a:p>
            <a:pPr marL="342797" lvl="1" indent="-342797" algn="r">
              <a:buFont typeface="Arial" panose="020B0604020202020204" pitchFamily="34" charset="0"/>
              <a:buChar char="•"/>
            </a:pPr>
            <a:endParaRPr lang="en-US" sz="199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inberg Sans" panose="02000506060000020004" pitchFamily="2" charset="0"/>
            </a:endParaRPr>
          </a:p>
          <a:p>
            <a:pPr marL="799860" lvl="2" indent="-342797" algn="r">
              <a:buFont typeface="Arial" panose="020B0604020202020204" pitchFamily="34" charset="0"/>
              <a:buChar char="•"/>
            </a:pPr>
            <a:endParaRPr lang="en-US" sz="199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inberg Sans" panose="02000506060000020004" pitchFamily="2" charset="0"/>
            </a:endParaRPr>
          </a:p>
        </p:txBody>
      </p:sp>
      <p:sp>
        <p:nvSpPr>
          <p:cNvPr id="71" name="Content Placeholder 2"/>
          <p:cNvSpPr txBox="1">
            <a:spLocks/>
          </p:cNvSpPr>
          <p:nvPr/>
        </p:nvSpPr>
        <p:spPr>
          <a:xfrm>
            <a:off x="9529928" y="5434123"/>
            <a:ext cx="1615728" cy="52481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14" lvl="1" algn="r"/>
            <a:r>
              <a:rPr lang="en-US" sz="179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inberg Sans" panose="02000506060000020004" pitchFamily="2" charset="0"/>
              </a:rPr>
              <a:t>11,200 GSF</a:t>
            </a:r>
          </a:p>
          <a:p>
            <a:pPr marL="342797" lvl="1" indent="-342797" algn="r">
              <a:buFont typeface="Arial" panose="020B0604020202020204" pitchFamily="34" charset="0"/>
              <a:buChar char="•"/>
            </a:pPr>
            <a:endParaRPr lang="en-US" sz="199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inberg Sans" panose="02000506060000020004" pitchFamily="2" charset="0"/>
            </a:endParaRPr>
          </a:p>
          <a:p>
            <a:pPr marL="799860" lvl="2" indent="-342797" algn="r">
              <a:buFont typeface="Arial" panose="020B0604020202020204" pitchFamily="34" charset="0"/>
              <a:buChar char="•"/>
            </a:pPr>
            <a:endParaRPr lang="en-US" sz="199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inberg Sans" panose="02000506060000020004" pitchFamily="2" charset="0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8277159" y="6373531"/>
            <a:ext cx="3745759" cy="399878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14" lvl="1"/>
            <a:r>
              <a:rPr lang="en-US" sz="1200" i="1" dirty="0">
                <a:latin typeface="Steinberg Sans" panose="02000506060000020004" pitchFamily="2" charset="0"/>
              </a:rPr>
              <a:t>*GSF for individual program elements estimated based on efficiency ASF to GSF calculations estimated</a:t>
            </a:r>
          </a:p>
          <a:p>
            <a:pPr marL="342797" lvl="1" indent="-342797">
              <a:buFont typeface="Arial" panose="020B0604020202020204" pitchFamily="34" charset="0"/>
              <a:buChar char="•"/>
            </a:pPr>
            <a:endParaRPr lang="en-US" sz="1400" dirty="0">
              <a:latin typeface="Steinberg Sans" panose="02000506060000020004" pitchFamily="2" charset="0"/>
            </a:endParaRPr>
          </a:p>
          <a:p>
            <a:pPr marL="799860" lvl="2" indent="-342797">
              <a:buFont typeface="Arial" panose="020B0604020202020204" pitchFamily="34" charset="0"/>
              <a:buChar char="•"/>
            </a:pPr>
            <a:endParaRPr lang="en-US" sz="1400" dirty="0">
              <a:latin typeface="Steinberg Sans" panose="02000506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53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5557336" y="6299036"/>
            <a:ext cx="2435515" cy="305677"/>
          </a:xfrm>
          <a:prstGeom prst="rect">
            <a:avLst/>
          </a:prstGeom>
          <a:solidFill>
            <a:srgbClr val="FABE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59" name="Rectangle 58"/>
          <p:cNvSpPr/>
          <p:nvPr/>
        </p:nvSpPr>
        <p:spPr>
          <a:xfrm>
            <a:off x="8100819" y="6299036"/>
            <a:ext cx="1517105" cy="305677"/>
          </a:xfrm>
          <a:prstGeom prst="rect">
            <a:avLst/>
          </a:prstGeom>
          <a:solidFill>
            <a:srgbClr val="F68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60" name="Rectangle 59"/>
          <p:cNvSpPr/>
          <p:nvPr/>
        </p:nvSpPr>
        <p:spPr>
          <a:xfrm>
            <a:off x="9725894" y="6299036"/>
            <a:ext cx="1517105" cy="305677"/>
          </a:xfrm>
          <a:prstGeom prst="rect">
            <a:avLst/>
          </a:prstGeom>
          <a:solidFill>
            <a:srgbClr val="F048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schemeClr val="bg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11267" y="5217457"/>
            <a:ext cx="7281584" cy="305677"/>
          </a:xfrm>
          <a:prstGeom prst="rect">
            <a:avLst/>
          </a:prstGeom>
          <a:solidFill>
            <a:srgbClr val="FABE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40" name="Rectangle 39"/>
          <p:cNvSpPr/>
          <p:nvPr/>
        </p:nvSpPr>
        <p:spPr>
          <a:xfrm>
            <a:off x="8100819" y="5217457"/>
            <a:ext cx="1517105" cy="305677"/>
          </a:xfrm>
          <a:prstGeom prst="rect">
            <a:avLst/>
          </a:prstGeom>
          <a:solidFill>
            <a:srgbClr val="F68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7904853" y="5184840"/>
            <a:ext cx="1615728" cy="52481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14" lvl="1" algn="r"/>
            <a:r>
              <a:rPr lang="en-US" sz="179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inberg Sans" panose="02000506060000020004" pitchFamily="2" charset="0"/>
              </a:rPr>
              <a:t>9,050 GSF*</a:t>
            </a:r>
          </a:p>
          <a:p>
            <a:pPr marL="342797" lvl="1" indent="-342797" algn="r">
              <a:buFont typeface="Arial" panose="020B0604020202020204" pitchFamily="34" charset="0"/>
              <a:buChar char="•"/>
            </a:pPr>
            <a:endParaRPr lang="en-US" sz="199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inberg Sans" panose="02000506060000020004" pitchFamily="2" charset="0"/>
            </a:endParaRPr>
          </a:p>
          <a:p>
            <a:pPr marL="799860" lvl="2" indent="-342797" algn="r">
              <a:buFont typeface="Arial" panose="020B0604020202020204" pitchFamily="34" charset="0"/>
              <a:buChar char="•"/>
            </a:pPr>
            <a:endParaRPr lang="en-US" sz="199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inberg Sans" panose="02000506060000020004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725894" y="5217457"/>
            <a:ext cx="1517105" cy="305677"/>
          </a:xfrm>
          <a:prstGeom prst="rect">
            <a:avLst/>
          </a:prstGeom>
          <a:solidFill>
            <a:srgbClr val="F048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schemeClr val="bg1"/>
              </a:solidFill>
            </a:endParaRPr>
          </a:p>
        </p:txBody>
      </p:sp>
      <p:sp>
        <p:nvSpPr>
          <p:cNvPr id="44" name="Content Placeholder 2"/>
          <p:cNvSpPr txBox="1">
            <a:spLocks/>
          </p:cNvSpPr>
          <p:nvPr/>
        </p:nvSpPr>
        <p:spPr>
          <a:xfrm>
            <a:off x="9529928" y="5184840"/>
            <a:ext cx="1615728" cy="52481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14" lvl="1" algn="r"/>
            <a:r>
              <a:rPr lang="en-US" sz="179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inberg Sans" panose="02000506060000020004" pitchFamily="2" charset="0"/>
              </a:rPr>
              <a:t>600 GSF</a:t>
            </a:r>
          </a:p>
          <a:p>
            <a:pPr marL="342797" lvl="1" indent="-342797" algn="r">
              <a:buFont typeface="Arial" panose="020B0604020202020204" pitchFamily="34" charset="0"/>
              <a:buChar char="•"/>
            </a:pPr>
            <a:endParaRPr lang="en-US" sz="199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inberg Sans" panose="02000506060000020004" pitchFamily="2" charset="0"/>
            </a:endParaRPr>
          </a:p>
          <a:p>
            <a:pPr marL="799860" lvl="2" indent="-342797" algn="r">
              <a:buFont typeface="Arial" panose="020B0604020202020204" pitchFamily="34" charset="0"/>
              <a:buChar char="•"/>
            </a:pPr>
            <a:endParaRPr lang="en-US" sz="199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inberg Sans" panose="02000506060000020004" pitchFamily="2" charset="0"/>
            </a:endParaRPr>
          </a:p>
        </p:txBody>
      </p:sp>
      <p:sp>
        <p:nvSpPr>
          <p:cNvPr id="46" name="Content Placeholder 2"/>
          <p:cNvSpPr txBox="1">
            <a:spLocks/>
          </p:cNvSpPr>
          <p:nvPr/>
        </p:nvSpPr>
        <p:spPr>
          <a:xfrm>
            <a:off x="6244902" y="5187050"/>
            <a:ext cx="1615728" cy="52481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14" lvl="1" algn="r"/>
            <a:r>
              <a:rPr lang="en-US" sz="179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inberg Sans" panose="02000506060000020004" pitchFamily="2" charset="0"/>
              </a:rPr>
              <a:t>9,650 GSF</a:t>
            </a:r>
          </a:p>
          <a:p>
            <a:pPr marL="342797" lvl="1" indent="-342797" algn="r">
              <a:buFont typeface="Arial" panose="020B0604020202020204" pitchFamily="34" charset="0"/>
              <a:buChar char="•"/>
            </a:pPr>
            <a:endParaRPr lang="en-US" sz="1999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inberg Sans" panose="02000506060000020004" pitchFamily="2" charset="0"/>
            </a:endParaRPr>
          </a:p>
          <a:p>
            <a:pPr marL="799860" lvl="2" indent="-342797" algn="r">
              <a:buFont typeface="Arial" panose="020B0604020202020204" pitchFamily="34" charset="0"/>
              <a:buChar char="•"/>
            </a:pPr>
            <a:endParaRPr lang="en-US" sz="1999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inberg Sans" panose="02000506060000020004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11267" y="2744783"/>
            <a:ext cx="7281584" cy="305677"/>
          </a:xfrm>
          <a:prstGeom prst="rect">
            <a:avLst/>
          </a:prstGeom>
          <a:solidFill>
            <a:srgbClr val="FABE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43" name="Rectangle 42"/>
          <p:cNvSpPr/>
          <p:nvPr/>
        </p:nvSpPr>
        <p:spPr>
          <a:xfrm>
            <a:off x="711267" y="3837509"/>
            <a:ext cx="7281584" cy="305677"/>
          </a:xfrm>
          <a:prstGeom prst="rect">
            <a:avLst/>
          </a:prstGeom>
          <a:solidFill>
            <a:srgbClr val="FABE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28" name="Rectangle 27"/>
          <p:cNvSpPr/>
          <p:nvPr/>
        </p:nvSpPr>
        <p:spPr>
          <a:xfrm>
            <a:off x="711267" y="1100450"/>
            <a:ext cx="7281584" cy="305677"/>
          </a:xfrm>
          <a:prstGeom prst="rect">
            <a:avLst/>
          </a:prstGeom>
          <a:solidFill>
            <a:srgbClr val="FABE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6019651" y="769994"/>
            <a:ext cx="1615728" cy="52481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14" lvl="1" algn="r"/>
            <a:r>
              <a:rPr lang="en-US" sz="1799" b="1" dirty="0">
                <a:latin typeface="Steinberg Sans" panose="02000506060000020004" pitchFamily="2" charset="0"/>
              </a:rPr>
              <a:t>NEW</a:t>
            </a:r>
            <a:endParaRPr lang="en-US" sz="1999" b="1" dirty="0">
              <a:latin typeface="Steinberg Sans" panose="02000506060000020004" pitchFamily="2" charset="0"/>
            </a:endParaRPr>
          </a:p>
          <a:p>
            <a:pPr marL="799860" lvl="2" indent="-342797" algn="r">
              <a:buFont typeface="Arial" panose="020B0604020202020204" pitchFamily="34" charset="0"/>
              <a:buChar char="•"/>
            </a:pPr>
            <a:endParaRPr lang="en-US" sz="1999" b="1" dirty="0">
              <a:latin typeface="Steinberg Sans" panose="02000506060000020004" pitchFamily="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100819" y="2744783"/>
            <a:ext cx="1517105" cy="305677"/>
          </a:xfrm>
          <a:prstGeom prst="rect">
            <a:avLst/>
          </a:prstGeom>
          <a:solidFill>
            <a:srgbClr val="F68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49" name="Rectangle 48"/>
          <p:cNvSpPr/>
          <p:nvPr/>
        </p:nvSpPr>
        <p:spPr>
          <a:xfrm>
            <a:off x="8100819" y="3837509"/>
            <a:ext cx="1517105" cy="305677"/>
          </a:xfrm>
          <a:prstGeom prst="rect">
            <a:avLst/>
          </a:prstGeom>
          <a:solidFill>
            <a:srgbClr val="F68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50" name="Rectangle 49"/>
          <p:cNvSpPr/>
          <p:nvPr/>
        </p:nvSpPr>
        <p:spPr>
          <a:xfrm>
            <a:off x="8100819" y="1100450"/>
            <a:ext cx="1517105" cy="305677"/>
          </a:xfrm>
          <a:prstGeom prst="rect">
            <a:avLst/>
          </a:prstGeom>
          <a:solidFill>
            <a:srgbClr val="F68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51" name="Content Placeholder 2"/>
          <p:cNvSpPr txBox="1">
            <a:spLocks/>
          </p:cNvSpPr>
          <p:nvPr/>
        </p:nvSpPr>
        <p:spPr>
          <a:xfrm>
            <a:off x="7816802" y="779050"/>
            <a:ext cx="1615728" cy="52481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14" lvl="1" algn="r"/>
            <a:r>
              <a:rPr lang="en-US" sz="1799" b="1" dirty="0">
                <a:latin typeface="Steinberg Sans" panose="02000506060000020004" pitchFamily="2" charset="0"/>
              </a:rPr>
              <a:t>EXISTING</a:t>
            </a:r>
            <a:endParaRPr lang="en-US" sz="1999" b="1" dirty="0">
              <a:latin typeface="Steinberg Sans" panose="02000506060000020004" pitchFamily="2" charset="0"/>
            </a:endParaRPr>
          </a:p>
          <a:p>
            <a:pPr marL="799860" lvl="2" indent="-342797" algn="r">
              <a:buFont typeface="Arial" panose="020B0604020202020204" pitchFamily="34" charset="0"/>
              <a:buChar char="•"/>
            </a:pPr>
            <a:endParaRPr lang="en-US" sz="1999" b="1" dirty="0">
              <a:latin typeface="Steinberg Sans" panose="02000506060000020004" pitchFamily="2" charset="0"/>
            </a:endParaRPr>
          </a:p>
        </p:txBody>
      </p:sp>
      <p:sp>
        <p:nvSpPr>
          <p:cNvPr id="52" name="Content Placeholder 2"/>
          <p:cNvSpPr txBox="1">
            <a:spLocks/>
          </p:cNvSpPr>
          <p:nvPr/>
        </p:nvSpPr>
        <p:spPr>
          <a:xfrm>
            <a:off x="7928745" y="1047052"/>
            <a:ext cx="1615728" cy="52481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14" lvl="1" algn="r"/>
            <a:r>
              <a:rPr lang="en-US" sz="179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inberg Sans" panose="02000506060000020004" pitchFamily="2" charset="0"/>
              </a:rPr>
              <a:t>6,100 GSF*</a:t>
            </a:r>
          </a:p>
          <a:p>
            <a:pPr marL="342797" lvl="1" indent="-342797" algn="r">
              <a:buFont typeface="Arial" panose="020B0604020202020204" pitchFamily="34" charset="0"/>
              <a:buChar char="•"/>
            </a:pPr>
            <a:endParaRPr lang="en-US" sz="199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inberg Sans" panose="02000506060000020004" pitchFamily="2" charset="0"/>
            </a:endParaRPr>
          </a:p>
          <a:p>
            <a:pPr marL="799860" lvl="2" indent="-342797" algn="r">
              <a:buFont typeface="Arial" panose="020B0604020202020204" pitchFamily="34" charset="0"/>
              <a:buChar char="•"/>
            </a:pPr>
            <a:endParaRPr lang="en-US" sz="199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inberg Sans" panose="02000506060000020004" pitchFamily="2" charset="0"/>
            </a:endParaRPr>
          </a:p>
        </p:txBody>
      </p:sp>
      <p:sp>
        <p:nvSpPr>
          <p:cNvPr id="53" name="Content Placeholder 2"/>
          <p:cNvSpPr txBox="1">
            <a:spLocks/>
          </p:cNvSpPr>
          <p:nvPr/>
        </p:nvSpPr>
        <p:spPr>
          <a:xfrm>
            <a:off x="7904853" y="3790195"/>
            <a:ext cx="1615728" cy="52481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14" lvl="1" algn="r"/>
            <a:r>
              <a:rPr lang="en-US" sz="179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inberg Sans" panose="02000506060000020004" pitchFamily="2" charset="0"/>
              </a:rPr>
              <a:t>1,000 GSF*</a:t>
            </a:r>
          </a:p>
          <a:p>
            <a:pPr marL="342797" lvl="1" indent="-342797" algn="r">
              <a:buFont typeface="Arial" panose="020B0604020202020204" pitchFamily="34" charset="0"/>
              <a:buChar char="•"/>
            </a:pPr>
            <a:endParaRPr lang="en-US" sz="199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inberg Sans" panose="02000506060000020004" pitchFamily="2" charset="0"/>
            </a:endParaRPr>
          </a:p>
          <a:p>
            <a:pPr marL="799860" lvl="2" indent="-342797" algn="r">
              <a:buFont typeface="Arial" panose="020B0604020202020204" pitchFamily="34" charset="0"/>
              <a:buChar char="•"/>
            </a:pPr>
            <a:endParaRPr lang="en-US" sz="199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inberg Sans" panose="02000506060000020004" pitchFamily="2" charset="0"/>
            </a:endParaRPr>
          </a:p>
        </p:txBody>
      </p:sp>
      <p:sp>
        <p:nvSpPr>
          <p:cNvPr id="54" name="Content Placeholder 2"/>
          <p:cNvSpPr txBox="1">
            <a:spLocks/>
          </p:cNvSpPr>
          <p:nvPr/>
        </p:nvSpPr>
        <p:spPr>
          <a:xfrm>
            <a:off x="7904853" y="2702644"/>
            <a:ext cx="1615728" cy="52481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14" lvl="1" algn="r"/>
            <a:r>
              <a:rPr lang="en-US" sz="179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inberg Sans" panose="02000506060000020004" pitchFamily="2" charset="0"/>
              </a:rPr>
              <a:t>1,440 GSF</a:t>
            </a:r>
          </a:p>
          <a:p>
            <a:pPr marL="342797" lvl="1" indent="-342797" algn="r">
              <a:buFont typeface="Arial" panose="020B0604020202020204" pitchFamily="34" charset="0"/>
              <a:buChar char="•"/>
            </a:pPr>
            <a:endParaRPr lang="en-US" sz="199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inberg Sans" panose="02000506060000020004" pitchFamily="2" charset="0"/>
            </a:endParaRPr>
          </a:p>
          <a:p>
            <a:pPr marL="799860" lvl="2" indent="-342797" algn="r">
              <a:buFont typeface="Arial" panose="020B0604020202020204" pitchFamily="34" charset="0"/>
              <a:buChar char="•"/>
            </a:pPr>
            <a:endParaRPr lang="en-US" sz="199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inberg Sans" panose="02000506060000020004" pitchFamily="2" charset="0"/>
            </a:endParaRPr>
          </a:p>
        </p:txBody>
      </p:sp>
      <p:sp>
        <p:nvSpPr>
          <p:cNvPr id="57" name="Content Placeholder 2"/>
          <p:cNvSpPr txBox="1">
            <a:spLocks/>
          </p:cNvSpPr>
          <p:nvPr/>
        </p:nvSpPr>
        <p:spPr>
          <a:xfrm>
            <a:off x="606299" y="6373531"/>
            <a:ext cx="3745759" cy="399878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14" lvl="1"/>
            <a:r>
              <a:rPr lang="en-US" sz="1200" i="1" dirty="0">
                <a:latin typeface="Steinberg Sans" panose="02000506060000020004" pitchFamily="2" charset="0"/>
              </a:rPr>
              <a:t>*GSF for individual program elements estimated based on efficiency ASF to GSF calculations estimated</a:t>
            </a:r>
          </a:p>
          <a:p>
            <a:pPr marL="342797" lvl="1" indent="-342797">
              <a:buFont typeface="Arial" panose="020B0604020202020204" pitchFamily="34" charset="0"/>
              <a:buChar char="•"/>
            </a:pPr>
            <a:endParaRPr lang="en-US" sz="1400" dirty="0">
              <a:latin typeface="Steinberg Sans" panose="02000506060000020004" pitchFamily="2" charset="0"/>
            </a:endParaRPr>
          </a:p>
          <a:p>
            <a:pPr marL="799860" lvl="2" indent="-342797">
              <a:buFont typeface="Arial" panose="020B0604020202020204" pitchFamily="34" charset="0"/>
              <a:buChar char="•"/>
            </a:pPr>
            <a:endParaRPr lang="en-US" sz="1400" dirty="0">
              <a:latin typeface="Steinberg Sans" panose="02000506060000020004" pitchFamily="2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9725894" y="2744783"/>
            <a:ext cx="1517105" cy="305677"/>
          </a:xfrm>
          <a:prstGeom prst="rect">
            <a:avLst/>
          </a:prstGeom>
          <a:solidFill>
            <a:srgbClr val="F048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schemeClr val="bg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9725894" y="3837509"/>
            <a:ext cx="1517105" cy="305677"/>
          </a:xfrm>
          <a:prstGeom prst="rect">
            <a:avLst/>
          </a:prstGeom>
          <a:solidFill>
            <a:srgbClr val="F048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schemeClr val="bg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9725894" y="1100450"/>
            <a:ext cx="1517105" cy="305677"/>
          </a:xfrm>
          <a:prstGeom prst="rect">
            <a:avLst/>
          </a:prstGeom>
          <a:solidFill>
            <a:srgbClr val="F048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schemeClr val="bg1"/>
              </a:solidFill>
            </a:endParaRPr>
          </a:p>
        </p:txBody>
      </p:sp>
      <p:sp>
        <p:nvSpPr>
          <p:cNvPr id="67" name="Content Placeholder 2"/>
          <p:cNvSpPr txBox="1">
            <a:spLocks/>
          </p:cNvSpPr>
          <p:nvPr/>
        </p:nvSpPr>
        <p:spPr>
          <a:xfrm>
            <a:off x="9613953" y="779050"/>
            <a:ext cx="1615728" cy="52481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14" lvl="1" algn="r"/>
            <a:r>
              <a:rPr lang="en-US" sz="1799" b="1" dirty="0">
                <a:latin typeface="Steinberg Sans" panose="02000506060000020004" pitchFamily="2" charset="0"/>
              </a:rPr>
              <a:t>NET / DELTA</a:t>
            </a:r>
            <a:endParaRPr lang="en-US" sz="1999" b="1" dirty="0">
              <a:latin typeface="Steinberg Sans" panose="02000506060000020004" pitchFamily="2" charset="0"/>
            </a:endParaRPr>
          </a:p>
          <a:p>
            <a:pPr marL="799860" lvl="2" indent="-342797" algn="r">
              <a:buFont typeface="Arial" panose="020B0604020202020204" pitchFamily="34" charset="0"/>
              <a:buChar char="•"/>
            </a:pPr>
            <a:endParaRPr lang="en-US" sz="1999" b="1" dirty="0">
              <a:latin typeface="Steinberg Sans" panose="02000506060000020004" pitchFamily="2" charset="0"/>
            </a:endParaRPr>
          </a:p>
        </p:txBody>
      </p:sp>
      <p:sp>
        <p:nvSpPr>
          <p:cNvPr id="68" name="Content Placeholder 2"/>
          <p:cNvSpPr txBox="1">
            <a:spLocks/>
          </p:cNvSpPr>
          <p:nvPr/>
        </p:nvSpPr>
        <p:spPr>
          <a:xfrm>
            <a:off x="9496812" y="1059081"/>
            <a:ext cx="1615728" cy="52481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14" lvl="1" algn="r"/>
            <a:r>
              <a:rPr lang="en-US" sz="179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inberg Sans" panose="02000506060000020004" pitchFamily="2" charset="0"/>
              </a:rPr>
              <a:t>4,370 GSF</a:t>
            </a:r>
          </a:p>
          <a:p>
            <a:pPr marL="342797" lvl="1" indent="-342797" algn="r">
              <a:buFont typeface="Arial" panose="020B0604020202020204" pitchFamily="34" charset="0"/>
              <a:buChar char="•"/>
            </a:pPr>
            <a:endParaRPr lang="en-US" sz="199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inberg Sans" panose="02000506060000020004" pitchFamily="2" charset="0"/>
            </a:endParaRPr>
          </a:p>
          <a:p>
            <a:pPr marL="799860" lvl="2" indent="-342797" algn="r">
              <a:buFont typeface="Arial" panose="020B0604020202020204" pitchFamily="34" charset="0"/>
              <a:buChar char="•"/>
            </a:pPr>
            <a:endParaRPr lang="en-US" sz="199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inberg Sans" panose="02000506060000020004" pitchFamily="2" charset="0"/>
            </a:endParaRPr>
          </a:p>
        </p:txBody>
      </p:sp>
      <p:sp>
        <p:nvSpPr>
          <p:cNvPr id="69" name="Content Placeholder 2"/>
          <p:cNvSpPr txBox="1">
            <a:spLocks/>
          </p:cNvSpPr>
          <p:nvPr/>
        </p:nvSpPr>
        <p:spPr>
          <a:xfrm>
            <a:off x="9529928" y="3795207"/>
            <a:ext cx="1615728" cy="52481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14" lvl="1" algn="r"/>
            <a:r>
              <a:rPr lang="en-US" sz="179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inberg Sans" panose="02000506060000020004" pitchFamily="2" charset="0"/>
              </a:rPr>
              <a:t>5860 GSF</a:t>
            </a:r>
          </a:p>
          <a:p>
            <a:pPr marL="342797" lvl="1" indent="-342797" algn="r">
              <a:buFont typeface="Arial" panose="020B0604020202020204" pitchFamily="34" charset="0"/>
              <a:buChar char="•"/>
            </a:pPr>
            <a:endParaRPr lang="en-US" sz="199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inberg Sans" panose="02000506060000020004" pitchFamily="2" charset="0"/>
            </a:endParaRPr>
          </a:p>
          <a:p>
            <a:pPr marL="799860" lvl="2" indent="-342797" algn="r">
              <a:buFont typeface="Arial" panose="020B0604020202020204" pitchFamily="34" charset="0"/>
              <a:buChar char="•"/>
            </a:pPr>
            <a:endParaRPr lang="en-US" sz="199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inberg Sans" panose="02000506060000020004" pitchFamily="2" charset="0"/>
            </a:endParaRPr>
          </a:p>
        </p:txBody>
      </p:sp>
      <p:sp>
        <p:nvSpPr>
          <p:cNvPr id="70" name="Content Placeholder 2"/>
          <p:cNvSpPr txBox="1">
            <a:spLocks/>
          </p:cNvSpPr>
          <p:nvPr/>
        </p:nvSpPr>
        <p:spPr>
          <a:xfrm>
            <a:off x="9529928" y="2702644"/>
            <a:ext cx="1615728" cy="52481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14" lvl="1" algn="r"/>
            <a:r>
              <a:rPr lang="en-US" sz="179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inberg Sans" panose="02000506060000020004" pitchFamily="2" charset="0"/>
              </a:rPr>
              <a:t>5,485 GSF</a:t>
            </a:r>
          </a:p>
          <a:p>
            <a:pPr marL="342797" lvl="1" indent="-342797" algn="r">
              <a:buFont typeface="Arial" panose="020B0604020202020204" pitchFamily="34" charset="0"/>
              <a:buChar char="•"/>
            </a:pPr>
            <a:endParaRPr lang="en-US" sz="199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inberg Sans" panose="02000506060000020004" pitchFamily="2" charset="0"/>
            </a:endParaRPr>
          </a:p>
          <a:p>
            <a:pPr marL="799860" lvl="2" indent="-342797" algn="r">
              <a:buFont typeface="Arial" panose="020B0604020202020204" pitchFamily="34" charset="0"/>
              <a:buChar char="•"/>
            </a:pPr>
            <a:endParaRPr lang="en-US" sz="199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inberg Sans" panose="02000506060000020004" pitchFamily="2" charset="0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260018" y="1051851"/>
            <a:ext cx="6445423" cy="5358128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411" lvl="1" indent="-342797">
              <a:buFont typeface="Arial" panose="020B0604020202020204" pitchFamily="34" charset="0"/>
              <a:buChar char="•"/>
            </a:pPr>
            <a:r>
              <a:rPr lang="en-US" sz="1799" dirty="0">
                <a:latin typeface="Steinberg Sans" panose="02000506060000020004" pitchFamily="2" charset="0"/>
              </a:rPr>
              <a:t>Arts / Media Building</a:t>
            </a:r>
          </a:p>
          <a:p>
            <a:pPr marL="920474" lvl="2" indent="-342797">
              <a:buFont typeface="Steinberg Sans" panose="02000506060000020004" pitchFamily="2" charset="0"/>
              <a:buChar char="−"/>
            </a:pPr>
            <a:r>
              <a:rPr lang="en-US" sz="1799" dirty="0">
                <a:solidFill>
                  <a:schemeClr val="tx1">
                    <a:lumMod val="65000"/>
                    <a:lumOff val="35000"/>
                  </a:schemeClr>
                </a:solidFill>
                <a:latin typeface="Steinberg Sans" panose="02000506060000020004" pitchFamily="2" charset="0"/>
              </a:rPr>
              <a:t>Relocated Media Arts Labs &amp; Offices, &amp; Art Gallery</a:t>
            </a:r>
          </a:p>
          <a:p>
            <a:pPr marL="920474" lvl="2" indent="-342797">
              <a:buFont typeface="Steinberg Sans" panose="02000506060000020004" pitchFamily="2" charset="0"/>
              <a:buChar char="−"/>
            </a:pPr>
            <a:r>
              <a:rPr lang="en-US" sz="1799" dirty="0">
                <a:solidFill>
                  <a:schemeClr val="tx1">
                    <a:lumMod val="65000"/>
                    <a:lumOff val="35000"/>
                  </a:schemeClr>
                </a:solidFill>
                <a:latin typeface="Steinberg Sans" panose="02000506060000020004" pitchFamily="2" charset="0"/>
              </a:rPr>
              <a:t>New Classroom</a:t>
            </a:r>
          </a:p>
          <a:p>
            <a:pPr marL="920474" lvl="2" indent="-342797">
              <a:buFont typeface="Steinberg Sans" panose="02000506060000020004" pitchFamily="2" charset="0"/>
              <a:buChar char="−"/>
            </a:pPr>
            <a:r>
              <a:rPr lang="en-US" sz="1799" dirty="0">
                <a:solidFill>
                  <a:schemeClr val="tx1">
                    <a:lumMod val="65000"/>
                    <a:lumOff val="35000"/>
                  </a:schemeClr>
                </a:solidFill>
                <a:latin typeface="Steinberg Sans" panose="02000506060000020004" pitchFamily="2" charset="0"/>
              </a:rPr>
              <a:t>New Study Space for Students</a:t>
            </a:r>
          </a:p>
          <a:p>
            <a:pPr marL="920474" lvl="2" indent="-342797">
              <a:buFont typeface="Steinberg Sans" panose="02000506060000020004" pitchFamily="2" charset="0"/>
              <a:buChar char="−"/>
            </a:pPr>
            <a:r>
              <a:rPr lang="en-US" sz="1799" dirty="0">
                <a:solidFill>
                  <a:schemeClr val="tx1">
                    <a:lumMod val="65000"/>
                    <a:lumOff val="35000"/>
                  </a:schemeClr>
                </a:solidFill>
                <a:latin typeface="Steinberg Sans" panose="02000506060000020004" pitchFamily="2" charset="0"/>
              </a:rPr>
              <a:t>New Food / Coffee Cart</a:t>
            </a:r>
          </a:p>
          <a:p>
            <a:pPr marL="577677" lvl="2"/>
            <a:endParaRPr lang="en-US" sz="1799" dirty="0">
              <a:solidFill>
                <a:schemeClr val="tx1">
                  <a:lumMod val="65000"/>
                  <a:lumOff val="35000"/>
                </a:schemeClr>
              </a:solidFill>
              <a:latin typeface="Steinberg Sans" panose="02000506060000020004" pitchFamily="2" charset="0"/>
            </a:endParaRPr>
          </a:p>
          <a:p>
            <a:pPr marL="463411" lvl="1" indent="-342797">
              <a:buFont typeface="Arial" panose="020B0604020202020204" pitchFamily="34" charset="0"/>
              <a:buChar char="•"/>
            </a:pPr>
            <a:r>
              <a:rPr lang="en-US" sz="1799" dirty="0">
                <a:latin typeface="Steinberg Sans" panose="02000506060000020004" pitchFamily="2" charset="0"/>
              </a:rPr>
              <a:t>Campus Police Building</a:t>
            </a:r>
          </a:p>
          <a:p>
            <a:pPr marL="920474" lvl="2" indent="-342797">
              <a:buFont typeface="Steinberg Sans" panose="02000506060000020004" pitchFamily="2" charset="0"/>
              <a:buChar char="−"/>
            </a:pPr>
            <a:r>
              <a:rPr lang="en-US" sz="1799" dirty="0">
                <a:solidFill>
                  <a:prstClr val="black">
                    <a:lumMod val="65000"/>
                    <a:lumOff val="35000"/>
                  </a:prstClr>
                </a:solidFill>
                <a:latin typeface="Steinberg Sans" panose="02000506060000020004" pitchFamily="2" charset="0"/>
              </a:rPr>
              <a:t>Offices &amp; Police Operations</a:t>
            </a:r>
          </a:p>
          <a:p>
            <a:pPr marL="920474" lvl="2" indent="-342797">
              <a:buFont typeface="Steinberg Sans" panose="02000506060000020004" pitchFamily="2" charset="0"/>
              <a:buChar char="−"/>
            </a:pPr>
            <a:r>
              <a:rPr lang="en-US" sz="1799" dirty="0">
                <a:solidFill>
                  <a:prstClr val="black">
                    <a:lumMod val="65000"/>
                    <a:lumOff val="35000"/>
                  </a:prstClr>
                </a:solidFill>
                <a:latin typeface="Steinberg Sans" panose="02000506060000020004" pitchFamily="2" charset="0"/>
              </a:rPr>
              <a:t>Meeting / Classroom</a:t>
            </a:r>
          </a:p>
          <a:p>
            <a:pPr marL="463411" lvl="1" indent="-342797">
              <a:buFont typeface="Arial" panose="020B0604020202020204" pitchFamily="34" charset="0"/>
              <a:buChar char="•"/>
            </a:pPr>
            <a:endParaRPr lang="en-US" sz="1799" dirty="0">
              <a:latin typeface="Steinberg Sans" panose="02000506060000020004" pitchFamily="2" charset="0"/>
            </a:endParaRPr>
          </a:p>
          <a:p>
            <a:pPr marL="463411" lvl="1" indent="-342797">
              <a:buFont typeface="Arial" panose="020B0604020202020204" pitchFamily="34" charset="0"/>
              <a:buChar char="•"/>
            </a:pPr>
            <a:r>
              <a:rPr lang="en-US" sz="1799" dirty="0">
                <a:latin typeface="Steinberg Sans" panose="02000506060000020004" pitchFamily="2" charset="0"/>
              </a:rPr>
              <a:t>Resource Center Building</a:t>
            </a:r>
          </a:p>
          <a:p>
            <a:pPr marL="920474" lvl="2" indent="-342797">
              <a:buFont typeface="Steinberg Sans" panose="02000506060000020004" pitchFamily="2" charset="0"/>
              <a:buChar char="−"/>
            </a:pPr>
            <a:r>
              <a:rPr lang="en-US" sz="1799" dirty="0">
                <a:solidFill>
                  <a:prstClr val="black">
                    <a:lumMod val="65000"/>
                    <a:lumOff val="35000"/>
                  </a:prstClr>
                </a:solidFill>
                <a:latin typeface="Steinberg Sans" panose="02000506060000020004" pitchFamily="2" charset="0"/>
              </a:rPr>
              <a:t>Large, Flexible Event Space</a:t>
            </a:r>
          </a:p>
          <a:p>
            <a:pPr marL="920474" lvl="2" indent="-342797">
              <a:buFont typeface="Steinberg Sans" panose="02000506060000020004" pitchFamily="2" charset="0"/>
              <a:buChar char="−"/>
            </a:pPr>
            <a:r>
              <a:rPr lang="en-US" sz="1799" dirty="0">
                <a:solidFill>
                  <a:prstClr val="black">
                    <a:lumMod val="65000"/>
                    <a:lumOff val="35000"/>
                  </a:prstClr>
                </a:solidFill>
                <a:latin typeface="Steinberg Sans" panose="02000506060000020004" pitchFamily="2" charset="0"/>
              </a:rPr>
              <a:t>New Study Space for Students</a:t>
            </a:r>
          </a:p>
          <a:p>
            <a:pPr marL="920474" lvl="2" indent="-342797">
              <a:buFont typeface="Steinberg Sans" panose="02000506060000020004" pitchFamily="2" charset="0"/>
              <a:buChar char="−"/>
            </a:pPr>
            <a:r>
              <a:rPr lang="en-US" sz="1799" dirty="0">
                <a:solidFill>
                  <a:prstClr val="black">
                    <a:lumMod val="65000"/>
                    <a:lumOff val="35000"/>
                  </a:prstClr>
                </a:solidFill>
                <a:latin typeface="Steinberg Sans" panose="02000506060000020004" pitchFamily="2" charset="0"/>
              </a:rPr>
              <a:t>ELI Program</a:t>
            </a:r>
            <a:endParaRPr lang="en-US" sz="1999" dirty="0">
              <a:latin typeface="Steinberg Sans" panose="02000506060000020004" pitchFamily="2" charset="0"/>
            </a:endParaRPr>
          </a:p>
          <a:p>
            <a:pPr marL="920474" lvl="2" indent="-342797">
              <a:buFont typeface="Steinberg Sans" panose="02000506060000020004" pitchFamily="2" charset="0"/>
              <a:buChar char="−"/>
            </a:pPr>
            <a:endParaRPr lang="en-US" sz="1799" dirty="0">
              <a:solidFill>
                <a:prstClr val="black">
                  <a:lumMod val="65000"/>
                  <a:lumOff val="35000"/>
                </a:prstClr>
              </a:solidFill>
              <a:latin typeface="Steinberg Sans" panose="02000506060000020004" pitchFamily="2" charset="0"/>
            </a:endParaRPr>
          </a:p>
          <a:p>
            <a:pPr marL="463411" lvl="1" indent="-342797">
              <a:buFont typeface="Arial" panose="020B0604020202020204" pitchFamily="34" charset="0"/>
              <a:buChar char="•"/>
            </a:pPr>
            <a:r>
              <a:rPr lang="en-US" sz="1799" dirty="0">
                <a:latin typeface="Steinberg Sans" panose="02000506060000020004" pitchFamily="2" charset="0"/>
              </a:rPr>
              <a:t>Misc. Buildings</a:t>
            </a:r>
          </a:p>
          <a:p>
            <a:pPr marL="920474" lvl="2" indent="-342797">
              <a:buFont typeface="Steinberg Sans" panose="02000506060000020004" pitchFamily="2" charset="0"/>
              <a:buChar char="−"/>
            </a:pPr>
            <a:r>
              <a:rPr lang="en-US" sz="1799" dirty="0">
                <a:solidFill>
                  <a:prstClr val="black">
                    <a:lumMod val="65000"/>
                    <a:lumOff val="35000"/>
                  </a:prstClr>
                </a:solidFill>
                <a:latin typeface="Steinberg Sans" panose="02000506060000020004" pitchFamily="2" charset="0"/>
              </a:rPr>
              <a:t>Purchasing Building (temporary building replacement)</a:t>
            </a:r>
          </a:p>
          <a:p>
            <a:pPr marL="920474" lvl="2" indent="-342797">
              <a:buFont typeface="Steinberg Sans" panose="02000506060000020004" pitchFamily="2" charset="0"/>
              <a:buChar char="−"/>
            </a:pPr>
            <a:r>
              <a:rPr lang="en-US" sz="1799" dirty="0">
                <a:solidFill>
                  <a:prstClr val="black">
                    <a:lumMod val="65000"/>
                    <a:lumOff val="35000"/>
                  </a:prstClr>
                </a:solidFill>
                <a:latin typeface="Steinberg Sans" panose="02000506060000020004" pitchFamily="2" charset="0"/>
              </a:rPr>
              <a:t>Greenhouse (replacement) </a:t>
            </a:r>
          </a:p>
          <a:p>
            <a:pPr marL="920474" lvl="2" indent="-342797">
              <a:buFont typeface="Steinberg Sans" panose="02000506060000020004" pitchFamily="2" charset="0"/>
              <a:buChar char="−"/>
            </a:pPr>
            <a:r>
              <a:rPr lang="en-US" sz="1799" dirty="0">
                <a:solidFill>
                  <a:prstClr val="black">
                    <a:lumMod val="65000"/>
                    <a:lumOff val="35000"/>
                  </a:prstClr>
                </a:solidFill>
                <a:latin typeface="Steinberg Sans" panose="02000506060000020004" pitchFamily="2" charset="0"/>
              </a:rPr>
              <a:t>Athletic Field Restrooms/Support</a:t>
            </a:r>
          </a:p>
          <a:p>
            <a:pPr marL="463411" lvl="1" indent="-342797">
              <a:buFont typeface="Arial" panose="020B0604020202020204" pitchFamily="34" charset="0"/>
              <a:buChar char="•"/>
            </a:pPr>
            <a:endParaRPr lang="en-US" sz="1799" dirty="0">
              <a:solidFill>
                <a:prstClr val="black">
                  <a:lumMod val="65000"/>
                  <a:lumOff val="35000"/>
                </a:prstClr>
              </a:solidFill>
              <a:latin typeface="Steinberg Sans" panose="02000506060000020004" pitchFamily="2" charset="0"/>
            </a:endParaRPr>
          </a:p>
          <a:p>
            <a:pPr marL="920474" lvl="2" indent="-342797">
              <a:buFont typeface="Steinberg Sans" panose="02000506060000020004" pitchFamily="2" charset="0"/>
              <a:buChar char="−"/>
            </a:pPr>
            <a:endParaRPr lang="en-US" sz="1799" dirty="0">
              <a:solidFill>
                <a:prstClr val="black">
                  <a:lumMod val="65000"/>
                  <a:lumOff val="35000"/>
                </a:prstClr>
              </a:solidFill>
              <a:latin typeface="Steinberg Sans" panose="02000506060000020004" pitchFamily="2" charset="0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6244902" y="1060564"/>
            <a:ext cx="1615728" cy="52481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14" lvl="1" algn="r"/>
            <a:r>
              <a:rPr lang="en-US" sz="179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inberg Sans" panose="02000506060000020004" pitchFamily="2" charset="0"/>
              </a:rPr>
              <a:t>10,470 GSF</a:t>
            </a:r>
          </a:p>
          <a:p>
            <a:pPr marL="342797" lvl="1" indent="-342797" algn="r">
              <a:buFont typeface="Arial" panose="020B0604020202020204" pitchFamily="34" charset="0"/>
              <a:buChar char="•"/>
            </a:pPr>
            <a:endParaRPr lang="en-US" sz="1999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inberg Sans" panose="02000506060000020004" pitchFamily="2" charset="0"/>
            </a:endParaRPr>
          </a:p>
          <a:p>
            <a:pPr marL="799860" lvl="2" indent="-342797" algn="r">
              <a:buFont typeface="Arial" panose="020B0604020202020204" pitchFamily="34" charset="0"/>
              <a:buChar char="•"/>
            </a:pPr>
            <a:endParaRPr lang="en-US" sz="1999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inberg Sans" panose="02000506060000020004" pitchFamily="2" charset="0"/>
            </a:endParaRP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6244902" y="3819053"/>
            <a:ext cx="1615728" cy="52481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14" lvl="1" algn="r"/>
            <a:r>
              <a:rPr lang="en-US" sz="179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inberg Sans" panose="02000506060000020004" pitchFamily="2" charset="0"/>
              </a:rPr>
              <a:t>6,860 GSF</a:t>
            </a:r>
          </a:p>
          <a:p>
            <a:pPr marL="342797" lvl="1" indent="-342797" algn="r">
              <a:buFont typeface="Arial" panose="020B0604020202020204" pitchFamily="34" charset="0"/>
              <a:buChar char="•"/>
            </a:pPr>
            <a:endParaRPr lang="en-US" sz="1999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inberg Sans" panose="02000506060000020004" pitchFamily="2" charset="0"/>
            </a:endParaRPr>
          </a:p>
          <a:p>
            <a:pPr marL="799860" lvl="2" indent="-342797" algn="r">
              <a:buFont typeface="Arial" panose="020B0604020202020204" pitchFamily="34" charset="0"/>
              <a:buChar char="•"/>
            </a:pPr>
            <a:endParaRPr lang="en-US" sz="1999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inberg Sans" panose="02000506060000020004" pitchFamily="2" charset="0"/>
            </a:endParaRP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6244902" y="2714376"/>
            <a:ext cx="1615728" cy="52481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14" lvl="1" algn="r"/>
            <a:r>
              <a:rPr lang="en-US" sz="179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inberg Sans" panose="02000506060000020004" pitchFamily="2" charset="0"/>
              </a:rPr>
              <a:t>6,925 GSF</a:t>
            </a:r>
          </a:p>
          <a:p>
            <a:pPr marL="342797" lvl="1" indent="-342797" algn="r">
              <a:buFont typeface="Arial" panose="020B0604020202020204" pitchFamily="34" charset="0"/>
              <a:buChar char="•"/>
            </a:pPr>
            <a:endParaRPr lang="en-US" sz="1999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inberg Sans" panose="02000506060000020004" pitchFamily="2" charset="0"/>
            </a:endParaRPr>
          </a:p>
          <a:p>
            <a:pPr marL="799860" lvl="2" indent="-342797" algn="r">
              <a:buFont typeface="Arial" panose="020B0604020202020204" pitchFamily="34" charset="0"/>
              <a:buChar char="•"/>
            </a:pPr>
            <a:endParaRPr lang="en-US" sz="1999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inberg Sans" panose="02000506060000020004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470202" y="6257291"/>
            <a:ext cx="1569957" cy="4000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99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inberg Sans" panose="02000506060000020004" pitchFamily="2" charset="0"/>
              </a:rPr>
              <a:t>149,340 GSF</a:t>
            </a:r>
            <a:endParaRPr lang="en-US" sz="1999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inberg Sans" panose="02000506060000020004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40557" y="56644"/>
            <a:ext cx="11135575" cy="923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599" b="1" dirty="0">
                <a:latin typeface="Steinberg Sans" panose="02000506060000020004" pitchFamily="2" charset="0"/>
              </a:rPr>
              <a:t>Oceanside Campus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213427" y="250798"/>
            <a:ext cx="3761973" cy="6461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99" b="1" dirty="0">
                <a:solidFill>
                  <a:srgbClr val="F04820"/>
                </a:solidFill>
                <a:latin typeface="Steinberg Sans" panose="02000506060000020004" pitchFamily="2" charset="0"/>
              </a:rPr>
              <a:t>New Construction</a:t>
            </a:r>
            <a:endParaRPr lang="en-US" sz="3599" dirty="0">
              <a:solidFill>
                <a:srgbClr val="F04820"/>
              </a:solidFill>
              <a:latin typeface="Steinberg Sans" panose="02000506060000020004" pitchFamily="2" charset="0"/>
            </a:endParaRP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6019651" y="769994"/>
            <a:ext cx="1615728" cy="52481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14" lvl="1" algn="r"/>
            <a:r>
              <a:rPr lang="en-US" sz="1799" b="1" dirty="0">
                <a:latin typeface="Steinberg Sans" panose="02000506060000020004" pitchFamily="2" charset="0"/>
              </a:rPr>
              <a:t>NEW</a:t>
            </a:r>
            <a:endParaRPr lang="en-US" sz="1999" b="1" dirty="0">
              <a:latin typeface="Steinberg Sans" panose="02000506060000020004" pitchFamily="2" charset="0"/>
            </a:endParaRPr>
          </a:p>
          <a:p>
            <a:pPr marL="799860" lvl="2" indent="-342797" algn="r">
              <a:buFont typeface="Arial" panose="020B0604020202020204" pitchFamily="34" charset="0"/>
              <a:buChar char="•"/>
            </a:pPr>
            <a:endParaRPr lang="en-US" sz="1999" b="1" dirty="0">
              <a:latin typeface="Steinberg Sans" panose="02000506060000020004" pitchFamily="2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129776" y="6257291"/>
            <a:ext cx="1549059" cy="4000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99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inberg Sans" panose="02000506060000020004" pitchFamily="2" charset="0"/>
              </a:rPr>
              <a:t>91,490 GSF*</a:t>
            </a:r>
            <a:endParaRPr lang="en-US" sz="1999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inberg Sans" panose="02000506060000020004" pitchFamily="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9861793" y="6257291"/>
            <a:ext cx="1404827" cy="4000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99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inberg Sans" panose="02000506060000020004" pitchFamily="2" charset="0"/>
              </a:rPr>
              <a:t>57,850 GSF</a:t>
            </a:r>
            <a:endParaRPr lang="en-US" sz="1999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inberg Sans" panose="02000506060000020004" pitchFamily="2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557335" y="6249863"/>
            <a:ext cx="924629" cy="4000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99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inberg Sans" panose="02000506060000020004" pitchFamily="2" charset="0"/>
              </a:rPr>
              <a:t>TOTAL:</a:t>
            </a:r>
            <a:endParaRPr lang="en-US" sz="1999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inberg Sans" panose="02000506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77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17240</TotalTime>
  <Words>1302</Words>
  <Application>Microsoft Office PowerPoint</Application>
  <PresentationFormat>Custom</PresentationFormat>
  <Paragraphs>447</Paragraphs>
  <Slides>22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Calibri</vt:lpstr>
      <vt:lpstr>Arial Narrow</vt:lpstr>
      <vt:lpstr>Steinberg Sans</vt:lpstr>
      <vt:lpstr>Arial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Steinberg Architects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Samantha Schieldge</dc:creator>
  <cp:lastModifiedBy>Andrea Stalker</cp:lastModifiedBy>
  <cp:revision>1002</cp:revision>
  <cp:lastPrinted>2016-03-14T23:08:16Z</cp:lastPrinted>
  <dcterms:created xsi:type="dcterms:W3CDTF">2014-06-19T17:37:11Z</dcterms:created>
  <dcterms:modified xsi:type="dcterms:W3CDTF">2016-08-25T00:40:00Z</dcterms:modified>
</cp:coreProperties>
</file>